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4"/>
    <p:sldMasterId id="2147483675" r:id="rId5"/>
  </p:sldMasterIdLst>
  <p:notesMasterIdLst>
    <p:notesMasterId r:id="rId312"/>
  </p:notesMasterIdLst>
  <p:handoutMasterIdLst>
    <p:handoutMasterId r:id="rId313"/>
  </p:handoutMasterIdLst>
  <p:sldIdLst>
    <p:sldId id="258" r:id="rId6"/>
    <p:sldId id="259" r:id="rId7"/>
    <p:sldId id="1010" r:id="rId8"/>
    <p:sldId id="1013" r:id="rId9"/>
    <p:sldId id="1014" r:id="rId10"/>
    <p:sldId id="1015" r:id="rId11"/>
    <p:sldId id="1012" r:id="rId12"/>
    <p:sldId id="1016" r:id="rId13"/>
    <p:sldId id="1019" r:id="rId14"/>
    <p:sldId id="1021" r:id="rId15"/>
    <p:sldId id="1017" r:id="rId16"/>
    <p:sldId id="1025" r:id="rId17"/>
    <p:sldId id="1026" r:id="rId18"/>
    <p:sldId id="1028" r:id="rId19"/>
    <p:sldId id="1030" r:id="rId20"/>
    <p:sldId id="1027" r:id="rId21"/>
    <p:sldId id="1029" r:id="rId22"/>
    <p:sldId id="1031" r:id="rId23"/>
    <p:sldId id="1032" r:id="rId24"/>
    <p:sldId id="1033" r:id="rId25"/>
    <p:sldId id="1034" r:id="rId26"/>
    <p:sldId id="1035" r:id="rId27"/>
    <p:sldId id="1184" r:id="rId28"/>
    <p:sldId id="1036" r:id="rId29"/>
    <p:sldId id="1037" r:id="rId30"/>
    <p:sldId id="1038" r:id="rId31"/>
    <p:sldId id="1039" r:id="rId32"/>
    <p:sldId id="1040" r:id="rId33"/>
    <p:sldId id="1042" r:id="rId34"/>
    <p:sldId id="1043" r:id="rId35"/>
    <p:sldId id="1044" r:id="rId36"/>
    <p:sldId id="1230" r:id="rId37"/>
    <p:sldId id="1232" r:id="rId38"/>
    <p:sldId id="1233" r:id="rId39"/>
    <p:sldId id="1335" r:id="rId40"/>
    <p:sldId id="1130" r:id="rId41"/>
    <p:sldId id="1131" r:id="rId42"/>
    <p:sldId id="1132" r:id="rId43"/>
    <p:sldId id="1133" r:id="rId44"/>
    <p:sldId id="1134" r:id="rId45"/>
    <p:sldId id="1234" r:id="rId46"/>
    <p:sldId id="1235" r:id="rId47"/>
    <p:sldId id="1041" r:id="rId48"/>
    <p:sldId id="1045" r:id="rId49"/>
    <p:sldId id="1047" r:id="rId50"/>
    <p:sldId id="1048" r:id="rId51"/>
    <p:sldId id="1046" r:id="rId52"/>
    <p:sldId id="1049" r:id="rId53"/>
    <p:sldId id="1051" r:id="rId54"/>
    <p:sldId id="1050" r:id="rId55"/>
    <p:sldId id="1240" r:id="rId56"/>
    <p:sldId id="1153" r:id="rId57"/>
    <p:sldId id="1154" r:id="rId58"/>
    <p:sldId id="1156" r:id="rId59"/>
    <p:sldId id="1155" r:id="rId60"/>
    <p:sldId id="1157" r:id="rId61"/>
    <p:sldId id="1160" r:id="rId62"/>
    <p:sldId id="1158" r:id="rId63"/>
    <p:sldId id="1159" r:id="rId64"/>
    <p:sldId id="1236" r:id="rId65"/>
    <p:sldId id="1237" r:id="rId66"/>
    <p:sldId id="1161" r:id="rId67"/>
    <p:sldId id="1162" r:id="rId68"/>
    <p:sldId id="1163" r:id="rId69"/>
    <p:sldId id="1164" r:id="rId70"/>
    <p:sldId id="1238" r:id="rId71"/>
    <p:sldId id="1239" r:id="rId72"/>
    <p:sldId id="1328" r:id="rId73"/>
    <p:sldId id="1329" r:id="rId74"/>
    <p:sldId id="1119" r:id="rId75"/>
    <p:sldId id="1120" r:id="rId76"/>
    <p:sldId id="1122" r:id="rId77"/>
    <p:sldId id="1123" r:id="rId78"/>
    <p:sldId id="1121" r:id="rId79"/>
    <p:sldId id="1124" r:id="rId80"/>
    <p:sldId id="1125" r:id="rId81"/>
    <p:sldId id="1126" r:id="rId82"/>
    <p:sldId id="1127" r:id="rId83"/>
    <p:sldId id="1128" r:id="rId84"/>
    <p:sldId id="1129" r:id="rId85"/>
    <p:sldId id="1247" r:id="rId86"/>
    <p:sldId id="1248" r:id="rId87"/>
    <p:sldId id="1072" r:id="rId88"/>
    <p:sldId id="1052" r:id="rId89"/>
    <p:sldId id="1053" r:id="rId90"/>
    <p:sldId id="1055" r:id="rId91"/>
    <p:sldId id="1056" r:id="rId92"/>
    <p:sldId id="1057" r:id="rId93"/>
    <p:sldId id="1058" r:id="rId94"/>
    <p:sldId id="1059" r:id="rId95"/>
    <p:sldId id="1060" r:id="rId96"/>
    <p:sldId id="1061" r:id="rId97"/>
    <p:sldId id="1062" r:id="rId98"/>
    <p:sldId id="1073" r:id="rId99"/>
    <p:sldId id="1241" r:id="rId100"/>
    <p:sldId id="1242" r:id="rId101"/>
    <p:sldId id="1341" r:id="rId102"/>
    <p:sldId id="1063" r:id="rId103"/>
    <p:sldId id="1065" r:id="rId104"/>
    <p:sldId id="1066" r:id="rId105"/>
    <p:sldId id="1067" r:id="rId106"/>
    <p:sldId id="1068" r:id="rId107"/>
    <p:sldId id="1069" r:id="rId108"/>
    <p:sldId id="1064" r:id="rId109"/>
    <p:sldId id="1245" r:id="rId110"/>
    <p:sldId id="1054" r:id="rId111"/>
    <p:sldId id="1070" r:id="rId112"/>
    <p:sldId id="1071" r:id="rId113"/>
    <p:sldId id="1074" r:id="rId114"/>
    <p:sldId id="1075" r:id="rId115"/>
    <p:sldId id="1076" r:id="rId116"/>
    <p:sldId id="1077" r:id="rId117"/>
    <p:sldId id="1078" r:id="rId118"/>
    <p:sldId id="1079" r:id="rId119"/>
    <p:sldId id="1080" r:id="rId120"/>
    <p:sldId id="1081" r:id="rId121"/>
    <p:sldId id="1083" r:id="rId122"/>
    <p:sldId id="1086" r:id="rId123"/>
    <p:sldId id="1246" r:id="rId124"/>
    <p:sldId id="1087" r:id="rId125"/>
    <p:sldId id="1244" r:id="rId126"/>
    <p:sldId id="1262" r:id="rId127"/>
    <p:sldId id="1330" r:id="rId128"/>
    <p:sldId id="1331" r:id="rId129"/>
    <p:sldId id="1084" r:id="rId130"/>
    <p:sldId id="1085" r:id="rId131"/>
    <p:sldId id="1088" r:id="rId132"/>
    <p:sldId id="1089" r:id="rId133"/>
    <p:sldId id="1098" r:id="rId134"/>
    <p:sldId id="1082" r:id="rId135"/>
    <p:sldId id="1243" r:id="rId136"/>
    <p:sldId id="1090" r:id="rId137"/>
    <p:sldId id="1091" r:id="rId138"/>
    <p:sldId id="1263" r:id="rId139"/>
    <p:sldId id="1264" r:id="rId140"/>
    <p:sldId id="1092" r:id="rId141"/>
    <p:sldId id="1093" r:id="rId142"/>
    <p:sldId id="1094" r:id="rId143"/>
    <p:sldId id="1095" r:id="rId144"/>
    <p:sldId id="1265" r:id="rId145"/>
    <p:sldId id="1096" r:id="rId146"/>
    <p:sldId id="1097" r:id="rId147"/>
    <p:sldId id="1299" r:id="rId148"/>
    <p:sldId id="1332" r:id="rId149"/>
    <p:sldId id="1099" r:id="rId150"/>
    <p:sldId id="1266" r:id="rId151"/>
    <p:sldId id="1302" r:id="rId152"/>
    <p:sldId id="1303" r:id="rId153"/>
    <p:sldId id="1304" r:id="rId154"/>
    <p:sldId id="1305" r:id="rId155"/>
    <p:sldId id="1306" r:id="rId156"/>
    <p:sldId id="1307" r:id="rId157"/>
    <p:sldId id="1308" r:id="rId158"/>
    <p:sldId id="1309" r:id="rId159"/>
    <p:sldId id="1312" r:id="rId160"/>
    <p:sldId id="1313" r:id="rId161"/>
    <p:sldId id="1334" r:id="rId162"/>
    <p:sldId id="1009" r:id="rId163"/>
    <p:sldId id="1296" r:id="rId164"/>
    <p:sldId id="1297" r:id="rId165"/>
    <p:sldId id="1216" r:id="rId166"/>
    <p:sldId id="1217" r:id="rId167"/>
    <p:sldId id="1218" r:id="rId168"/>
    <p:sldId id="1298" r:id="rId169"/>
    <p:sldId id="1100" r:id="rId170"/>
    <p:sldId id="1101" r:id="rId171"/>
    <p:sldId id="1102" r:id="rId172"/>
    <p:sldId id="1103" r:id="rId173"/>
    <p:sldId id="1104" r:id="rId174"/>
    <p:sldId id="1105" r:id="rId175"/>
    <p:sldId id="1106" r:id="rId176"/>
    <p:sldId id="1108" r:id="rId177"/>
    <p:sldId id="1109" r:id="rId178"/>
    <p:sldId id="1110" r:id="rId179"/>
    <p:sldId id="1111" r:id="rId180"/>
    <p:sldId id="1112" r:id="rId181"/>
    <p:sldId id="1113" r:id="rId182"/>
    <p:sldId id="1114" r:id="rId183"/>
    <p:sldId id="1117" r:id="rId184"/>
    <p:sldId id="1115" r:id="rId185"/>
    <p:sldId id="1116" r:id="rId186"/>
    <p:sldId id="1249" r:id="rId187"/>
    <p:sldId id="1250" r:id="rId188"/>
    <p:sldId id="1251" r:id="rId189"/>
    <p:sldId id="1252" r:id="rId190"/>
    <p:sldId id="1300" r:id="rId191"/>
    <p:sldId id="1301" r:id="rId192"/>
    <p:sldId id="1135" r:id="rId193"/>
    <p:sldId id="1136" r:id="rId194"/>
    <p:sldId id="1137" r:id="rId195"/>
    <p:sldId id="1138" r:id="rId196"/>
    <p:sldId id="1139" r:id="rId197"/>
    <p:sldId id="1140" r:id="rId198"/>
    <p:sldId id="1141" r:id="rId199"/>
    <p:sldId id="1142" r:id="rId200"/>
    <p:sldId id="1143" r:id="rId201"/>
    <p:sldId id="1144" r:id="rId202"/>
    <p:sldId id="1145" r:id="rId203"/>
    <p:sldId id="1146" r:id="rId204"/>
    <p:sldId id="1147" r:id="rId205"/>
    <p:sldId id="1148" r:id="rId206"/>
    <p:sldId id="1149" r:id="rId207"/>
    <p:sldId id="1150" r:id="rId208"/>
    <p:sldId id="1151" r:id="rId209"/>
    <p:sldId id="1152" r:id="rId210"/>
    <p:sldId id="1166" r:id="rId211"/>
    <p:sldId id="1165" r:id="rId212"/>
    <p:sldId id="1167" r:id="rId213"/>
    <p:sldId id="1168" r:id="rId214"/>
    <p:sldId id="1169" r:id="rId215"/>
    <p:sldId id="1170" r:id="rId216"/>
    <p:sldId id="1253" r:id="rId217"/>
    <p:sldId id="1342" r:id="rId218"/>
    <p:sldId id="1254" r:id="rId219"/>
    <p:sldId id="1171" r:id="rId220"/>
    <p:sldId id="1172" r:id="rId221"/>
    <p:sldId id="1173" r:id="rId222"/>
    <p:sldId id="1174" r:id="rId223"/>
    <p:sldId id="1175" r:id="rId224"/>
    <p:sldId id="1176" r:id="rId225"/>
    <p:sldId id="1177" r:id="rId226"/>
    <p:sldId id="1310" r:id="rId227"/>
    <p:sldId id="1311" r:id="rId228"/>
    <p:sldId id="1255" r:id="rId229"/>
    <p:sldId id="1256" r:id="rId230"/>
    <p:sldId id="1178" r:id="rId231"/>
    <p:sldId id="1180" r:id="rId232"/>
    <p:sldId id="1179" r:id="rId233"/>
    <p:sldId id="1181" r:id="rId234"/>
    <p:sldId id="1182" r:id="rId235"/>
    <p:sldId id="1183" r:id="rId236"/>
    <p:sldId id="1257" r:id="rId237"/>
    <p:sldId id="1258" r:id="rId238"/>
    <p:sldId id="1185" r:id="rId239"/>
    <p:sldId id="1186" r:id="rId240"/>
    <p:sldId id="1188" r:id="rId241"/>
    <p:sldId id="1187" r:id="rId242"/>
    <p:sldId id="1189" r:id="rId243"/>
    <p:sldId id="1190" r:id="rId244"/>
    <p:sldId id="1191" r:id="rId245"/>
    <p:sldId id="1192" r:id="rId246"/>
    <p:sldId id="1193" r:id="rId247"/>
    <p:sldId id="1194" r:id="rId248"/>
    <p:sldId id="1195" r:id="rId249"/>
    <p:sldId id="1271" r:id="rId250"/>
    <p:sldId id="1272" r:id="rId251"/>
    <p:sldId id="1273" r:id="rId252"/>
    <p:sldId id="1274" r:id="rId253"/>
    <p:sldId id="1278" r:id="rId254"/>
    <p:sldId id="1276" r:id="rId255"/>
    <p:sldId id="1321" r:id="rId256"/>
    <p:sldId id="1343" r:id="rId257"/>
    <p:sldId id="1205" r:id="rId258"/>
    <p:sldId id="1196" r:id="rId259"/>
    <p:sldId id="1197" r:id="rId260"/>
    <p:sldId id="1198" r:id="rId261"/>
    <p:sldId id="1199" r:id="rId262"/>
    <p:sldId id="1200" r:id="rId263"/>
    <p:sldId id="1201" r:id="rId264"/>
    <p:sldId id="1202" r:id="rId265"/>
    <p:sldId id="1259" r:id="rId266"/>
    <p:sldId id="1282" r:id="rId267"/>
    <p:sldId id="1283" r:id="rId268"/>
    <p:sldId id="1284" r:id="rId269"/>
    <p:sldId id="1260" r:id="rId270"/>
    <p:sldId id="1261" r:id="rId271"/>
    <p:sldId id="1275" r:id="rId272"/>
    <p:sldId id="1204" r:id="rId273"/>
    <p:sldId id="1206" r:id="rId274"/>
    <p:sldId id="1207" r:id="rId275"/>
    <p:sldId id="1208" r:id="rId276"/>
    <p:sldId id="1210" r:id="rId277"/>
    <p:sldId id="1209" r:id="rId278"/>
    <p:sldId id="1211" r:id="rId279"/>
    <p:sldId id="1212" r:id="rId280"/>
    <p:sldId id="1213" r:id="rId281"/>
    <p:sldId id="1279" r:id="rId282"/>
    <p:sldId id="1325" r:id="rId283"/>
    <p:sldId id="1326" r:id="rId284"/>
    <p:sldId id="1327" r:id="rId285"/>
    <p:sldId id="1322" r:id="rId286"/>
    <p:sldId id="1323" r:id="rId287"/>
    <p:sldId id="1324" r:id="rId288"/>
    <p:sldId id="1281" r:id="rId289"/>
    <p:sldId id="1318" r:id="rId290"/>
    <p:sldId id="1267" r:id="rId291"/>
    <p:sldId id="1269" r:id="rId292"/>
    <p:sldId id="1270" r:id="rId293"/>
    <p:sldId id="1280" r:id="rId294"/>
    <p:sldId id="1268" r:id="rId295"/>
    <p:sldId id="1287" r:id="rId296"/>
    <p:sldId id="1339" r:id="rId297"/>
    <p:sldId id="1288" r:id="rId298"/>
    <p:sldId id="1338" r:id="rId299"/>
    <p:sldId id="1316" r:id="rId300"/>
    <p:sldId id="1285" r:id="rId301"/>
    <p:sldId id="1286" r:id="rId302"/>
    <p:sldId id="1291" r:id="rId303"/>
    <p:sldId id="1315" r:id="rId304"/>
    <p:sldId id="1289" r:id="rId305"/>
    <p:sldId id="1290" r:id="rId306"/>
    <p:sldId id="1292" r:id="rId307"/>
    <p:sldId id="1293" r:id="rId308"/>
    <p:sldId id="1294" r:id="rId309"/>
    <p:sldId id="1295" r:id="rId310"/>
    <p:sldId id="404" r:id="rId311"/>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nfang" id="{9144E9AD-35F8-437F-84CC-0FC6A7B0D2BE}">
          <p14:sldIdLst>
            <p14:sldId id="258"/>
            <p14:sldId id="259"/>
          </p14:sldIdLst>
        </p14:section>
        <p14:section name="Einleitung" id="{F5E8EE84-953F-4A98-9CA8-7C993E4305F4}">
          <p14:sldIdLst>
            <p14:sldId id="1010"/>
            <p14:sldId id="1013"/>
            <p14:sldId id="1014"/>
            <p14:sldId id="1015"/>
            <p14:sldId id="1012"/>
            <p14:sldId id="1016"/>
            <p14:sldId id="1019"/>
            <p14:sldId id="1021"/>
            <p14:sldId id="1017"/>
          </p14:sldIdLst>
        </p14:section>
        <p14:section name="Commandlets" id="{B90EFC2F-1CB9-41B0-95DB-556D4307E231}">
          <p14:sldIdLst>
            <p14:sldId id="1025"/>
            <p14:sldId id="1026"/>
            <p14:sldId id="1028"/>
            <p14:sldId id="1030"/>
            <p14:sldId id="1027"/>
            <p14:sldId id="1029"/>
            <p14:sldId id="1031"/>
            <p14:sldId id="1032"/>
            <p14:sldId id="1033"/>
            <p14:sldId id="1034"/>
            <p14:sldId id="1035"/>
            <p14:sldId id="1184"/>
            <p14:sldId id="1036"/>
            <p14:sldId id="1037"/>
            <p14:sldId id="1038"/>
            <p14:sldId id="1039"/>
            <p14:sldId id="1040"/>
            <p14:sldId id="1042"/>
            <p14:sldId id="1043"/>
            <p14:sldId id="1044"/>
            <p14:sldId id="1230"/>
            <p14:sldId id="1232"/>
            <p14:sldId id="1233"/>
            <p14:sldId id="1335"/>
          </p14:sldIdLst>
        </p14:section>
        <p14:section name="Module" id="{023487AE-DCE5-4DDD-A4EC-B5B884F9DAD1}">
          <p14:sldIdLst>
            <p14:sldId id="1130"/>
            <p14:sldId id="1131"/>
            <p14:sldId id="1132"/>
            <p14:sldId id="1133"/>
            <p14:sldId id="1134"/>
            <p14:sldId id="1234"/>
            <p14:sldId id="1235"/>
          </p14:sldIdLst>
        </p14:section>
        <p14:section name="Pipeline" id="{E5737C99-6FBC-41DD-957C-999DA16B9731}">
          <p14:sldIdLst>
            <p14:sldId id="1041"/>
            <p14:sldId id="1045"/>
            <p14:sldId id="1047"/>
            <p14:sldId id="1048"/>
            <p14:sldId id="1046"/>
            <p14:sldId id="1049"/>
            <p14:sldId id="1051"/>
            <p14:sldId id="1050"/>
            <p14:sldId id="1240"/>
          </p14:sldIdLst>
        </p14:section>
        <p14:section name="Variablen I" id="{EFE139AF-445A-4494-938F-DA67544EB2D1}">
          <p14:sldIdLst>
            <p14:sldId id="1153"/>
            <p14:sldId id="1154"/>
            <p14:sldId id="1156"/>
            <p14:sldId id="1155"/>
            <p14:sldId id="1157"/>
            <p14:sldId id="1160"/>
            <p14:sldId id="1158"/>
            <p14:sldId id="1159"/>
            <p14:sldId id="1236"/>
            <p14:sldId id="1237"/>
          </p14:sldIdLst>
        </p14:section>
        <p14:section name="Operationen" id="{47FDEEA7-F6C8-4C5B-9E82-57222705E679}">
          <p14:sldIdLst>
            <p14:sldId id="1161"/>
            <p14:sldId id="1162"/>
            <p14:sldId id="1163"/>
            <p14:sldId id="1164"/>
            <p14:sldId id="1238"/>
            <p14:sldId id="1239"/>
            <p14:sldId id="1328"/>
            <p14:sldId id="1329"/>
          </p14:sldIdLst>
        </p14:section>
        <p14:section name="Formatierung der Ausgabe" id="{B77BA8B7-618E-4149-8973-73D6BC73C5E8}">
          <p14:sldIdLst>
            <p14:sldId id="1119"/>
            <p14:sldId id="1120"/>
            <p14:sldId id="1122"/>
            <p14:sldId id="1123"/>
            <p14:sldId id="1121"/>
            <p14:sldId id="1124"/>
            <p14:sldId id="1125"/>
            <p14:sldId id="1126"/>
            <p14:sldId id="1127"/>
            <p14:sldId id="1128"/>
            <p14:sldId id="1129"/>
            <p14:sldId id="1247"/>
            <p14:sldId id="1248"/>
          </p14:sldIdLst>
        </p14:section>
        <p14:section name="Sortieren, Messen, Selektieren" id="{3CFB0513-53EC-45F7-8C33-7726F35C9458}">
          <p14:sldIdLst>
            <p14:sldId id="1072"/>
            <p14:sldId id="1052"/>
            <p14:sldId id="1053"/>
            <p14:sldId id="1055"/>
            <p14:sldId id="1056"/>
            <p14:sldId id="1057"/>
            <p14:sldId id="1058"/>
            <p14:sldId id="1059"/>
            <p14:sldId id="1060"/>
            <p14:sldId id="1061"/>
            <p14:sldId id="1062"/>
            <p14:sldId id="1073"/>
            <p14:sldId id="1241"/>
            <p14:sldId id="1242"/>
            <p14:sldId id="1341"/>
            <p14:sldId id="1063"/>
            <p14:sldId id="1065"/>
            <p14:sldId id="1066"/>
            <p14:sldId id="1067"/>
            <p14:sldId id="1068"/>
            <p14:sldId id="1069"/>
            <p14:sldId id="1064"/>
            <p14:sldId id="1245"/>
          </p14:sldIdLst>
        </p14:section>
        <p14:section name="Konvertieren, Importieren, Exportieren" id="{C821C7D5-FB89-4A24-A1D3-893F3F23209F}">
          <p14:sldIdLst>
            <p14:sldId id="1054"/>
            <p14:sldId id="1070"/>
            <p14:sldId id="1071"/>
            <p14:sldId id="1074"/>
            <p14:sldId id="1075"/>
            <p14:sldId id="1076"/>
            <p14:sldId id="1077"/>
            <p14:sldId id="1078"/>
            <p14:sldId id="1079"/>
            <p14:sldId id="1080"/>
            <p14:sldId id="1081"/>
            <p14:sldId id="1083"/>
            <p14:sldId id="1086"/>
            <p14:sldId id="1246"/>
            <p14:sldId id="1087"/>
            <p14:sldId id="1244"/>
            <p14:sldId id="1262"/>
          </p14:sldIdLst>
        </p14:section>
        <p14:section name="Nachtrag" id="{8C8BE726-6749-44B7-B33A-1F0DEF14D86F}">
          <p14:sldIdLst>
            <p14:sldId id="1330"/>
            <p14:sldId id="1331"/>
          </p14:sldIdLst>
        </p14:section>
        <p14:section name="Filtern" id="{35EEF200-D01E-4FE7-81C7-E536030F343B}">
          <p14:sldIdLst>
            <p14:sldId id="1084"/>
            <p14:sldId id="1085"/>
            <p14:sldId id="1088"/>
            <p14:sldId id="1089"/>
            <p14:sldId id="1098"/>
            <p14:sldId id="1082"/>
            <p14:sldId id="1243"/>
            <p14:sldId id="1090"/>
            <p14:sldId id="1091"/>
            <p14:sldId id="1263"/>
            <p14:sldId id="1264"/>
          </p14:sldIdLst>
        </p14:section>
        <p14:section name="Aufzählen" id="{31B29C70-588E-4850-93E1-61B07873F829}">
          <p14:sldIdLst>
            <p14:sldId id="1092"/>
            <p14:sldId id="1093"/>
            <p14:sldId id="1094"/>
            <p14:sldId id="1095"/>
            <p14:sldId id="1265"/>
            <p14:sldId id="1096"/>
            <p14:sldId id="1097"/>
            <p14:sldId id="1299"/>
            <p14:sldId id="1332"/>
            <p14:sldId id="1099"/>
            <p14:sldId id="1266"/>
          </p14:sldIdLst>
        </p14:section>
        <p14:section name="Schleifen" id="{CEA6DA86-0EC8-42EA-972E-23CCF2BD5443}">
          <p14:sldIdLst>
            <p14:sldId id="1302"/>
            <p14:sldId id="1303"/>
            <p14:sldId id="1304"/>
            <p14:sldId id="1305"/>
            <p14:sldId id="1306"/>
            <p14:sldId id="1307"/>
            <p14:sldId id="1308"/>
            <p14:sldId id="1309"/>
            <p14:sldId id="1312"/>
            <p14:sldId id="1313"/>
            <p14:sldId id="1334"/>
          </p14:sldIdLst>
        </p14:section>
        <p14:section name="Wiederholung 1. Tag" id="{6E0683D5-4C91-4D66-B6E3-A83FC1856F97}">
          <p14:sldIdLst>
            <p14:sldId id="1009"/>
            <p14:sldId id="1296"/>
            <p14:sldId id="1297"/>
          </p14:sldIdLst>
        </p14:section>
        <p14:section name="Verzweigungen" id="{B4675482-738E-4588-9A9D-EA8A874B6A9D}">
          <p14:sldIdLst>
            <p14:sldId id="1216"/>
            <p14:sldId id="1217"/>
            <p14:sldId id="1218"/>
            <p14:sldId id="1298"/>
          </p14:sldIdLst>
        </p14:section>
        <p14:section name="Die Pipeline II" id="{C776C7A8-B27B-4AB5-9C92-B28B0534A0E3}">
          <p14:sldIdLst>
            <p14:sldId id="1100"/>
            <p14:sldId id="1101"/>
            <p14:sldId id="1102"/>
            <p14:sldId id="1103"/>
            <p14:sldId id="1104"/>
            <p14:sldId id="1105"/>
            <p14:sldId id="1106"/>
            <p14:sldId id="1108"/>
            <p14:sldId id="1109"/>
            <p14:sldId id="1110"/>
            <p14:sldId id="1111"/>
            <p14:sldId id="1112"/>
            <p14:sldId id="1113"/>
            <p14:sldId id="1114"/>
            <p14:sldId id="1117"/>
            <p14:sldId id="1115"/>
            <p14:sldId id="1116"/>
            <p14:sldId id="1249"/>
            <p14:sldId id="1250"/>
            <p14:sldId id="1251"/>
            <p14:sldId id="1252"/>
            <p14:sldId id="1300"/>
            <p14:sldId id="1301"/>
          </p14:sldIdLst>
        </p14:section>
        <p14:section name="Abfragen mit WMI und CIM" id="{E06CD8E1-EF1A-4870-834C-D4A06C695D18}">
          <p14:sldIdLst>
            <p14:sldId id="1135"/>
            <p14:sldId id="1136"/>
            <p14:sldId id="1137"/>
            <p14:sldId id="1138"/>
            <p14:sldId id="1139"/>
            <p14:sldId id="1140"/>
            <p14:sldId id="1141"/>
            <p14:sldId id="1142"/>
            <p14:sldId id="1143"/>
            <p14:sldId id="1144"/>
            <p14:sldId id="1145"/>
            <p14:sldId id="1146"/>
            <p14:sldId id="1147"/>
            <p14:sldId id="1148"/>
            <p14:sldId id="1149"/>
            <p14:sldId id="1150"/>
            <p14:sldId id="1151"/>
            <p14:sldId id="1152"/>
            <p14:sldId id="1166"/>
            <p14:sldId id="1165"/>
            <p14:sldId id="1167"/>
            <p14:sldId id="1168"/>
            <p14:sldId id="1169"/>
            <p14:sldId id="1170"/>
            <p14:sldId id="1253"/>
            <p14:sldId id="1342"/>
            <p14:sldId id="1254"/>
          </p14:sldIdLst>
        </p14:section>
        <p14:section name="Variablen II" id="{410CDA71-6AB2-4DC7-B4BB-98FD570DCFE0}">
          <p14:sldIdLst>
            <p14:sldId id="1171"/>
            <p14:sldId id="1172"/>
            <p14:sldId id="1173"/>
            <p14:sldId id="1174"/>
            <p14:sldId id="1175"/>
            <p14:sldId id="1176"/>
            <p14:sldId id="1177"/>
            <p14:sldId id="1310"/>
            <p14:sldId id="1311"/>
            <p14:sldId id="1255"/>
            <p14:sldId id="1256"/>
            <p14:sldId id="1178"/>
          </p14:sldIdLst>
        </p14:section>
        <p14:section name="Skriptsicherheit" id="{C28D7ED3-858A-4B1E-A3E7-A5057B81C297}">
          <p14:sldIdLst>
            <p14:sldId id="1180"/>
            <p14:sldId id="1179"/>
            <p14:sldId id="1181"/>
            <p14:sldId id="1182"/>
            <p14:sldId id="1183"/>
            <p14:sldId id="1257"/>
            <p14:sldId id="1258"/>
          </p14:sldIdLst>
        </p14:section>
        <p14:section name="Skripting" id="{6A892CB9-EC17-4B42-9FE3-A67317112FCF}">
          <p14:sldIdLst>
            <p14:sldId id="1185"/>
            <p14:sldId id="1186"/>
            <p14:sldId id="1188"/>
            <p14:sldId id="1187"/>
            <p14:sldId id="1189"/>
            <p14:sldId id="1190"/>
            <p14:sldId id="1191"/>
            <p14:sldId id="1192"/>
            <p14:sldId id="1193"/>
            <p14:sldId id="1194"/>
            <p14:sldId id="1195"/>
            <p14:sldId id="1271"/>
            <p14:sldId id="1272"/>
            <p14:sldId id="1273"/>
            <p14:sldId id="1274"/>
            <p14:sldId id="1278"/>
            <p14:sldId id="1276"/>
            <p14:sldId id="1321"/>
            <p14:sldId id="1343"/>
          </p14:sldIdLst>
        </p14:section>
        <p14:section name="Funktionen &amp; Module" id="{A16DED67-FA33-42CC-B4D3-8475E078B3EB}">
          <p14:sldIdLst>
            <p14:sldId id="1205"/>
            <p14:sldId id="1196"/>
            <p14:sldId id="1197"/>
            <p14:sldId id="1198"/>
            <p14:sldId id="1199"/>
            <p14:sldId id="1200"/>
            <p14:sldId id="1201"/>
            <p14:sldId id="1202"/>
          </p14:sldIdLst>
        </p14:section>
        <p14:section name="Begin-Process-End" id="{AA58B94B-A535-4AA4-97EB-185870837FE6}">
          <p14:sldIdLst>
            <p14:sldId id="1259"/>
            <p14:sldId id="1282"/>
            <p14:sldId id="1283"/>
            <p14:sldId id="1284"/>
            <p14:sldId id="1260"/>
            <p14:sldId id="1261"/>
            <p14:sldId id="1275"/>
          </p14:sldIdLst>
        </p14:section>
        <p14:section name="Fehlerbehandlung" id="{CF9F2E35-BE3B-40FA-B80A-83A308E87487}">
          <p14:sldIdLst>
            <p14:sldId id="1204"/>
            <p14:sldId id="1206"/>
            <p14:sldId id="1207"/>
            <p14:sldId id="1208"/>
            <p14:sldId id="1210"/>
            <p14:sldId id="1209"/>
            <p14:sldId id="1211"/>
            <p14:sldId id="1212"/>
            <p14:sldId id="1213"/>
            <p14:sldId id="1279"/>
            <p14:sldId id="1325"/>
            <p14:sldId id="1326"/>
            <p14:sldId id="1327"/>
            <p14:sldId id="1322"/>
            <p14:sldId id="1323"/>
            <p14:sldId id="1324"/>
            <p14:sldId id="1281"/>
            <p14:sldId id="1318"/>
          </p14:sldIdLst>
        </p14:section>
        <p14:section name="Skripting-Tips" id="{C9A52FD6-6130-4C57-849C-6D5DB448BDA1}">
          <p14:sldIdLst>
            <p14:sldId id="1267"/>
            <p14:sldId id="1269"/>
            <p14:sldId id="1270"/>
            <p14:sldId id="1280"/>
          </p14:sldIdLst>
        </p14:section>
        <p14:section name="PSRemoting" id="{6E880584-58AF-4DD4-9273-48842CD09C79}">
          <p14:sldIdLst>
            <p14:sldId id="1268"/>
            <p14:sldId id="1287"/>
            <p14:sldId id="1339"/>
            <p14:sldId id="1288"/>
            <p14:sldId id="1338"/>
            <p14:sldId id="1316"/>
          </p14:sldIdLst>
        </p14:section>
        <p14:section name="PS Web Access" id="{E74D5F77-4D42-43F8-9DFA-D2F5C3DF46DD}">
          <p14:sldIdLst>
            <p14:sldId id="1285"/>
            <p14:sldId id="1286"/>
            <p14:sldId id="1291"/>
            <p14:sldId id="1315"/>
          </p14:sldIdLst>
        </p14:section>
        <p14:section name="Desired State Configuration" id="{83DA847E-6B65-45D3-AA64-B0DB5C2ED4F0}">
          <p14:sldIdLst>
            <p14:sldId id="1289"/>
            <p14:sldId id="1290"/>
            <p14:sldId id="1292"/>
            <p14:sldId id="1293"/>
            <p14:sldId id="1294"/>
            <p14:sldId id="1295"/>
          </p14:sldIdLst>
        </p14:section>
        <p14:section name="Ende" id="{74909B0E-478C-422D-8D30-B4292AE7345F}">
          <p14:sldIdLst>
            <p14:sldId id="4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k Hitscherich" initials="EH" lastIdx="2" clrIdx="0">
    <p:extLst>
      <p:ext uri="{19B8F6BF-5375-455C-9EA6-DF929625EA0E}">
        <p15:presenceInfo xmlns:p15="http://schemas.microsoft.com/office/powerpoint/2012/main" userId="471fabad05810dc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1B63C6-9EE5-4489-B2EB-1E6AB5DC36C8}" v="1" dt="2022-11-29T08:29:52.323"/>
    <p1510:client id="{9EA10E02-1473-4D62-AE54-AEE218C3C09D}" v="12" dt="2022-12-12T07:39:44.54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5719" autoAdjust="0"/>
  </p:normalViewPr>
  <p:slideViewPr>
    <p:cSldViewPr>
      <p:cViewPr varScale="1">
        <p:scale>
          <a:sx n="94" d="100"/>
          <a:sy n="94" d="100"/>
        </p:scale>
        <p:origin x="1236" y="78"/>
      </p:cViewPr>
      <p:guideLst>
        <p:guide orient="horz" pos="2160"/>
        <p:guide pos="3840"/>
      </p:guideLst>
    </p:cSldViewPr>
  </p:slideViewPr>
  <p:outlineViewPr>
    <p:cViewPr>
      <p:scale>
        <a:sx n="33" d="100"/>
        <a:sy n="33" d="100"/>
      </p:scale>
      <p:origin x="0" y="112085"/>
    </p:cViewPr>
  </p:outlineViewPr>
  <p:notesTextViewPr>
    <p:cViewPr>
      <p:scale>
        <a:sx n="150" d="100"/>
        <a:sy n="150" d="100"/>
      </p:scale>
      <p:origin x="0" y="0"/>
    </p:cViewPr>
  </p:notesTextViewPr>
  <p:sorterViewPr>
    <p:cViewPr>
      <p:scale>
        <a:sx n="100" d="100"/>
        <a:sy n="100" d="100"/>
      </p:scale>
      <p:origin x="0" y="860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presProps" Target="presProps.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viewProps" Target="viewProps.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theme" Target="theme/theme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tableStyles" Target="tableStyle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microsoft.com/office/2015/10/relationships/revisionInfo" Target="revisionInfo.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notesMaster" Target="notesMasters/notesMaster1.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commentAuthors" Target="commentAuthors.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8-21T11:43:01.816" idx="1">
    <p:pos x="10" y="10"/>
    <p:text>Save-Help -DestinationPath "C:\ps_help"</p:text>
    <p:extLst>
      <p:ext uri="{C676402C-5697-4E1C-873F-D02D1690AC5C}">
        <p15:threadingInfo xmlns:p15="http://schemas.microsoft.com/office/powerpoint/2012/main" timeZoneBias="-120"/>
      </p:ext>
    </p:extLst>
  </p:cm>
  <p:cm authorId="1" dt="2015-08-21T11:43:59.103" idx="2">
    <p:pos x="10" y="146"/>
    <p:text>Pfad muss existieren!</p:text>
    <p:extLst>
      <p:ext uri="{C676402C-5697-4E1C-873F-D02D1690AC5C}">
        <p15:threadingInfo xmlns:p15="http://schemas.microsoft.com/office/powerpoint/2012/main" timeZoneBias="-120">
          <p15:parentCm authorId="1" idx="1"/>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8399" tIns="49199" rIns="98399" bIns="49199" rtlCol="0"/>
          <a:lstStyle>
            <a:lvl1pPr algn="l">
              <a:defRPr sz="1300"/>
            </a:lvl1pPr>
          </a:lstStyle>
          <a:p>
            <a:endParaRPr lang="de-DE"/>
          </a:p>
        </p:txBody>
      </p:sp>
      <p:sp>
        <p:nvSpPr>
          <p:cNvPr id="3" name="Date Placeholder 2"/>
          <p:cNvSpPr>
            <a:spLocks noGrp="1"/>
          </p:cNvSpPr>
          <p:nvPr>
            <p:ph type="dt" sz="quarter" idx="1"/>
          </p:nvPr>
        </p:nvSpPr>
        <p:spPr>
          <a:xfrm>
            <a:off x="4023992" y="0"/>
            <a:ext cx="3078427" cy="513508"/>
          </a:xfrm>
          <a:prstGeom prst="rect">
            <a:avLst/>
          </a:prstGeom>
        </p:spPr>
        <p:txBody>
          <a:bodyPr vert="horz" lIns="98399" tIns="49199" rIns="98399" bIns="49199" rtlCol="0"/>
          <a:lstStyle>
            <a:lvl1pPr algn="r">
              <a:defRPr sz="1300"/>
            </a:lvl1pPr>
          </a:lstStyle>
          <a:p>
            <a:fld id="{C70341D4-356B-403F-A7F1-6736BC6A1F0B}" type="datetimeFigureOut">
              <a:rPr lang="de-DE" smtClean="0"/>
              <a:t>09.01.2023</a:t>
            </a:fld>
            <a:endParaRPr lang="de-DE"/>
          </a:p>
        </p:txBody>
      </p:sp>
      <p:sp>
        <p:nvSpPr>
          <p:cNvPr id="4" name="Footer Placeholder 3"/>
          <p:cNvSpPr>
            <a:spLocks noGrp="1"/>
          </p:cNvSpPr>
          <p:nvPr>
            <p:ph type="ftr" sz="quarter" idx="2"/>
          </p:nvPr>
        </p:nvSpPr>
        <p:spPr>
          <a:xfrm>
            <a:off x="0" y="9721108"/>
            <a:ext cx="3078427" cy="513507"/>
          </a:xfrm>
          <a:prstGeom prst="rect">
            <a:avLst/>
          </a:prstGeom>
        </p:spPr>
        <p:txBody>
          <a:bodyPr vert="horz" lIns="98399" tIns="49199" rIns="98399" bIns="49199" rtlCol="0" anchor="b"/>
          <a:lstStyle>
            <a:lvl1pPr algn="l">
              <a:defRPr sz="1300"/>
            </a:lvl1pPr>
          </a:lstStyle>
          <a:p>
            <a:endParaRPr lang="de-DE"/>
          </a:p>
        </p:txBody>
      </p:sp>
      <p:sp>
        <p:nvSpPr>
          <p:cNvPr id="5" name="Slide Number Placeholder 4"/>
          <p:cNvSpPr>
            <a:spLocks noGrp="1"/>
          </p:cNvSpPr>
          <p:nvPr>
            <p:ph type="sldNum" sz="quarter" idx="3"/>
          </p:nvPr>
        </p:nvSpPr>
        <p:spPr>
          <a:xfrm>
            <a:off x="4023992" y="9721108"/>
            <a:ext cx="3078427" cy="513507"/>
          </a:xfrm>
          <a:prstGeom prst="rect">
            <a:avLst/>
          </a:prstGeom>
        </p:spPr>
        <p:txBody>
          <a:bodyPr vert="horz" lIns="98399" tIns="49199" rIns="98399" bIns="49199" rtlCol="0" anchor="b"/>
          <a:lstStyle>
            <a:lvl1pPr algn="r">
              <a:defRPr sz="1300"/>
            </a:lvl1pPr>
          </a:lstStyle>
          <a:p>
            <a:fld id="{84E1FBF0-9295-4C6E-904A-D2C9BAACFE36}" type="slidenum">
              <a:rPr lang="de-DE" smtClean="0"/>
              <a:t>‹Nr.›</a:t>
            </a:fld>
            <a:endParaRPr lang="de-DE"/>
          </a:p>
        </p:txBody>
      </p:sp>
    </p:spTree>
    <p:extLst>
      <p:ext uri="{BB962C8B-B14F-4D97-AF65-F5344CB8AC3E}">
        <p14:creationId xmlns:p14="http://schemas.microsoft.com/office/powerpoint/2010/main" val="282814690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6:40.4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19427 7270 3 0,'0'0'5'16,"-10"-14"1"-16,10 14 1 15,0 0 3-15,0 0 2 16,-13-11 2-16,13 11 2 16,0 0 1-16,0 0-1 15,-10-13-2-15,10 13-2 0,-6-14-3 16,6 14-2-16,-10-18-2 16,10 18-2-16,-10-12-1 15,10 12 0 1,-6-10 1-16,6 10 2 0,0 0 2 15,-10-11 3-15,10 11 3 16,0 0 2-16,0 0 1 16,0 0 0-16,0 0-6 15,0 0-10-15,0 0 0 16,0 0 0-16,0 0 0 16,-14-11 0-16,14 11 0 15,0 0 0-15,-15-6 0 16,15 6 0-16,0 0 0 0,0 0 0 15,0 0 0-15,0 0 0 16,0 0 0 0,18 4 0-16,-6-4 0 15,0 0 0-15,1 0 0 0,0 0 0 16,0 0 0-16,0 0 0 16,0 0 0-16,-1 0 0 15,1 0 0-15,2 0 0 16,1 0 0-16,2 3 0 15,1-3 0-15,2 4 0 16,0-4 0-16,6 2 0 16,0-2 0-16,-1 5 0 0,4-5 0 15,-2 0 0-15,3-3 0 16,-3-1 0-16,-1-1 0 16,-1-2 0-1,-4-2 0-15,-1 3 0 16,1-1 0-16,-2-2 0 0,0 4 0 15,0-1 0-15,-1 2 0 16,1-2 0-16,2-1 0 16,2-4 0-16,-2 7 0 15,1-2 0-15,2-1 0 16,-4-2 0-16,-2 6 0 16,-1 1 0-16,-3 2 0 15,-2 0 0-15,2 2 0 0,-5 4 0 16,3 0 0-1,1 3 0-15,-1-2 0 16,-1 1 0-16,1-1 0 16,-3-1 0-16,1 1 0 0,0-5 0 15,1 3 0-15,-2-3 0 16,2-2 0-16,-3 7 0 16,1-7 0-16,1 6 0 15,-1-6 0-15,2 4 0 16,-3-1 0-16,3 1 0 15,1 1 0-15,1 0 0 16,0-2 0-16,0-3 0 16,-1 4 0-16,3-4 0 15,2 0 0-15,-4 0 0 16,1-4 0-16,0 4 0 16,-3-6 0-16,-1 6 0 15,2-5 0-15,-2 5 0 0,-11 0 0 16,18 0 0-16,-18 0 0 15,19 5 0-15,-7-5 0 16,-2 4 0-16,2-4 0 16,-2 4 0-16,2-4 0 15,-1 0 0-15,2 0 0 16,0 3 0-16,0-3 0 16,-1 0 0-16,-2 0 0 15,0 0 0-15,1 4 0 16,1-4 0-16,-2 0 0 15,-10 0 0-15,20 5 0 16,-20-5 0-16,19 0 0 16,-19 0 0-16,16 6 0 0,-16-6 0 15,18 5 0-15,-7-5 0 16,0 0 0-16,-1 0 0 16,4-5 0-16,2 5 0 15,-2-7 0-15,4 7 0 16,-5-4 0-16,1 0-29 15,1 4-9-15,-15 0 0 16,13-3-2-16,-13 3 1 16,0 0 0-16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6:48.1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212 8078 17 0,'0'0'7'0,"-17"-12"1"16,17 12-2-16,-11-10-2 15,11 10-2-15,-6-15-1 0,6 15-2 16,0-14 0-16,0 14-2 16,10-17 0-16,-10 17 1 15,0 0 2-15,12-8 1 16,-12 8 0-16,8 9 1 16,-8-9-1-16,11 18 1 15,-11-18-1-15,17 20 0 16,-17-20 0-16,22 16-1 15,-13-8 0-15,5 0 1 16,-1-3-1-16,1 1 0 16,0-1 1-16,0 2-1 15,2 0 1-15,-2-1 1 16,0 1-1-16,3 0 1 0,-2-2 0 16,3-2 0-16,2-3 0 15,1 2-1-15,1-2 1 16,3 0-2-1,0-2 1-15,-1-2-1 0,0 4 0 16,-2 0 1-16,-1 0 0 16,0 0 2-16,-3 0 0 15,1 0 0-15,-2 0 0 16,2-4 0-16,0-1 1 16,3 1-1-16,0-4-1 15,3 4-1-15,-1-2-1 16,2 1 1-16,-1 5 0 15,0-4 0-15,-2 4 1 0,-1 4 0 16,-1 1 0-16,1-1 0 16,0 1 0-1,1-3 0-15,2-2 0 16,1 0-1-16,3 0 0 0,-1 0-1 16,2 0 1-16,-2-2 0 15,1 2 0-15,-1 0 0 16,-1 0-1-16,0 0 1 15,0 4-1-15,1-1 0 16,-2 1 0-16,0-4 0 16,1 5-1-16,-2-5 1 15,0 4 0-15,-1-4 2 16,0 6 0-16,2-2 1 16,-2 2-1-16,5 1 1 15,-1 0-1-15,2 0 0 16,4-1 0-16,1 0-1 15,1-1-1-15,0-2 0 0,2-3 0 16,-1 0-1-16,1 4 1 16,-1-4 0-16,-4 3 0 15,2-3 0-15,-1 7 0 16,-1-3 0-16,-1 2 0 16,4-2 0-16,-2 2 0 15,1-4 1-15,7 1-1 16,1-3 0-16,-1 4-1 15,2-4 1-15,-2 0 1 16,-1 0-1-16,0-5 0 16,-2 5 0-16,-3 0 0 15,-2-3 0-15,-2 3 0 16,0-4 0-16,5 4 0 0,-2 0 1 16,-2-3-1-16,2 3 0 15,-2-7 0-15,1 4 0 16,0-1 0-16,-2 1 0 15,-2-1 0-15,1-1-1 16,-2 0 1-16,2-3 0 16,0 5 0-16,4-2 1 15,-2 2-1-15,-2-2 0 16,1 5 0-16,-2-3 1 16,4 3-1-16,-7 0 1 15,1 0-1-15,-3 0-1 16,-2 0 1-16,4 3 1 0,-2-3-1 15,0 0-1-15,2 0 1 16,1 0 0-16,-2 0 0 16,3 0 1-16,0 0-1 15,0 4-1-15,2-4 1 16,0 0 0-16,0 0 0 16,2 0-1-16,-1 0 1 15,3-6 0-15,-1 6-1 16,-2-4 1-16,1 4 0 15,-4 0-1-15,2 5 1 16,-2-5 0-16,1 5 0 16,0-2 0-16,2-3 0 15,1-3 0-15,-1 3 0 0,6-7 0 16,-3 0 0-16,1 4 0 16,-4-2 0-16,-1 5-1 15,0 0 1-15,-1 4-1 16,-1 0 1-16,-1 0 0 15,-1 2 0-15,7-1 0 16,-1-1 0-16,2 0-1 16,3-4 1-16,1 0 0 15,3 0 0-15,-5 3 0 16,3-3 0-16,-6 6 0 16,3-3-1-16,-4 3 1 15,0-1-1-15,-2 3 1 16,0-1 0-16,-2-1 0 0,0 0 0 15,0-1 0-15,0-2 1 16,0-3-1-16,-1 3 1 16,0-3-1-1,2 5 1-15,-2-5-1 0,2 3 0 16,0-3 1-16,3 5-1 16,0-5 0-16,-1 3 1 15,6-3-1-15,-3-3 1 16,-2-1-1-16,2-2 0 15,0-1 1-15,-1 0-1 16,0 2 0-16,-1-2 0 16,2 4 0-16,-1 3-1 15,1-4 2-15,0 4 0 0,-1 0-2 16,3 4 2-16,1-4-1 16,-1 0 1-1,1 0 0-15,5-8 0 16,-2 4 1-16,-1-1-2 0,3-1 2 15,-3 6 0-15,1-3 0 16,-5 3-1-16,4 8 0 16,-4-2 2-16,0 3-1 15,-1 3 2-15,6-3-2 16,-4-2 1-16,5 0-1 16,2-7 1-16,-3 3-1 15,6-3-1-15,-2-6 0 0,2 1-2 16,-1-1 1-16,0 3-1 15,-5-3 1 1,2 6-1-16,-3-6 1 16,-4 6 0-16,-1 0 0 15,-1 4 1-15,-2-1 0 0,1 1 2 16,-1-4 1-16,1 3 2 16,0-3-1-16,4 0-1 15,-2-4 0-15,1 0 0 16,0-2 0-16,-1 6-2 15,-2-6 1-15,-3 6 0 16,-5 0 2-16,0 8 2 16,-9-3 2-16,6 3 1 0,-6-2 0 15,3 4-7 1,-3-4-3-16,4 0 0 16,0-6 0-16,3 5 0 15,-2-5 0-15,1 6 0 0,1-6 0 16,3 4 0-16,-1-4 0 15,-1 6 0-15,2-2 0 16,0-4 0-16,2 4 0 16,0-4 0-16,0 0 0 15,0-8 0-15,1 2 0 16,-1-5 0-16,0 2 0 16,-1-3 0-16,-1 3 0 15,-2 1 0-15,2 0 0 16,1 0 0-16,1 2 0 15,1 2 0-15,-1-3 0 16,3 3 0-16,-1-3 0 16,4 0 0-16,-2 2 0 0,0-4 0 15,-1 2 0-15,-2 1 0 16,-1 1 0-16,0 1 0 16,-3 4 0-16,1 0 0 15,-6 0 0-15,0 0 0 16,1 5 0-16,1-2 0 15,-1 2 0-15,1-5 0 16,2 4 0-16,2-4 0 16,2 0 0-16,-1 5 0 15,1-5 0-15,2 7 0 16,-2-2 0-16,-3-3 0 16,3 3 0-16,-4 1 0 15,1-2 0-15,1-1 0 0,-2-3 0 16,4 0 0-16,-4 0 0 15,1 0 0-15,1-4 0 16,-4 0 0 0,1-1 0-16,0 5 0 0,-2-4 0 15,3 4 0-15,-3 0 0 16,3-3 0-16,-2 3 0 16,5 0 0-16,0-5 0 15,0 2 0-15,2-2 0 16,-1 1 0-16,1 0 0 15,0 0 0-15,-1 4 0 16,-1-4 0-16,1 4 0 16,0 0 0-16,-1 5 0 0,3-1 0 15,-1-1 0-15,-1 4 0 16,6-2 0 0,-1 0 0-16,-1 2 0 15,2 3 0-15,-1 0 0 0,0 1 0 16,2 4 0-16,-4-3 0 15,2 4 0-15,-1-2 0 16,1 0 0-16,0-1 0 16,-1-1 0-16,2-1 0 15,1-1 0-15,2-3 0 16,1-2 0-16,1-5 0 16,1 3 0-16,1-3 0 15,-1 0 0-15,0-4 0 16,0 0 0-16,1 0 0 15,0 1 0-15,-1-2 0 16,3 0 0-16,-2 0 0 16,2 2 0-16,-2-3 0 0,-2 0 0 15,2-1 0-15,-6 0 0 16,-1 0 0-16,0 0 0 16,-4 0 0-16,1 0 0 15,-2 2 0-15,-2 2 0 16,1-2 0-16,0 5 0 15,0-6 0-15,1 6 0 16,0 0 0-16,2 0 0 0,0 0 0 16,2 0 0-1,1-3 0-15,-1 3 0 16,4-5 0-16,-3 0 0 16,1-1 0-16,-1-1 0 0,2 2 0 15,-2 1 0-15,-4 0 0 16,2-1 0-16,-1 2 0 15,3 3 0-15,0 0 0 16,4 0 0-16,2 0 0 16,1 0 0-16,6 0 0 15,1 0 0-15,3 0 0 16,-4-5 0-16,2 1 0 16,-4 1 0-16,-3 3 0 15,-3-5 0-15,-4 5 0 16,-1-2 0-16,-3 2 0 15,1-3 0-15,-1 3 0 16,2-5 0-16,3 1 0 0,-2-2 0 16,2 1 0-16,1 0 0 15,0 0 0-15,0-2 0 16,-1 1 0-16,-3 1 0 16,3 0 0-16,-1 1 0 15,-1 0 0-15,4 4 0 16,-2 0 0-16,-2 4 0 15,2 2 0-15,-1 4 0 16,-1 5 0-16,1-3 0 16,-1 7 0-16,3-7 0 15,1 0 0-15,1-2 0 16,4-3 0-16,0-3 0 16,2-4 0-16,-1 0 0 0,2 0 0 15,-6 0 0-15,-1 0 0 16,-3-4 0-16,-3 4 0 15,2 0 0-15,-4 0 0 16,0 0 0-16,0 0 0 16,0 0 0-16,3 0 0 15,-3 0 0-15,4 0 0 16,3 3 0-16,-5-3 0 16,4 6 0-16,-1-1 0 15,-4-2 0-15,4 3 0 16,-7 0 0-16,0-1 0 15,-2 0 0-15,-2-2 0 16,0 1 0-16,3-1 0 0,3-3 0 16,2 0 0-16,2 0 0 15,5-6 0-15,3 2 0 16,0-4 0-16,1-3 0 16,1 0 0-16,-2-1 0 15,-3 1 0-15,2 0 0 16,2 0 0-16,-4 1 0 15,3 1 0-15,1-1 0 16,-1 3 0-16,5-1 0 16,-3-1 0-16,-1 2 0 15,3 4 0-15,-4 3 0 16,1 2 0-16,-4 6 0 16,3 6 0-16,-2 1 0 0,0 6 0 15,1 4 0-15,3-3 0 16,-2 4 0-1,0-6 0-15,2 3 0 16,0-2 0-16,1-1 0 0,1-3 0 16,1 1 0-16,0-4 0 15,0-2 0-15,1-3 0 16,2-3 0-16,-2-6 0 16,5-8 0-16,-5-4 0 15,3-2 0-15,-3-8-14 16,2 1-13-16,-6-4-6 15,-3-2-5-15,1 5-2 0,-11 0 1 16,-1 11 4-16,-12-11 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6:57.8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20463 8496 32 0,'-16'-14'17'0,"16"14"-1"16,-17-12-8-16,7 5-3 16,3-5 2-16,7 12 0 15,-17-20 2-15,10 9 2 16,0-2 1-16,-1 1 3 15,1 3 1-15,0-3 2 16,7 12 0-16,-17-18 1 16,17 18-1-16,-22-19 0 0,22 19-9 15,-23-17-9 1,13 10 0-16,-4-3 0 16,4 3 0-16,-4-3 0 15,4 5 0-15,-2-2 0 0,0 1 0 16,-2 2 0-16,2 0 0 15,-4 4 0-15,3-3 0 16,-4 3 0-16,3 0 0 16,2 0 0-16,0 0 0 15,2 0 0-15,10 0 0 16,-17 0 0-16,17 0 0 16,0 0 0-16,0 0 0 15,0 0 0-15,0 0 0 0,18 0 0 16,-2 0 0-1,1 0 0-15,6 0 0 16,-1 3 0-16,4-3 0 16,-4 4 0-16,6-4 0 0,-3 0 0 15,0 0 0-15,-2 0 0 16,-3-7 0-16,0 4 0 16,-6 1 0-16,0-3 0 15,-14 5 0-15,0 0 0 16,0 0 0-16,-12 7 0 15,-4 0 0-15,-4 1 0 16,-3 1 0-16,-2 1 0 0,-3 1 0 16,0-3 0-1,2-2 0-15,5 1 0 16,0 0 0-16,5-2 0 16,3-5 0-16,13 0 0 0,0 0 0 15,-2 13 0-15,11-9 0 16,6-4 0-16,5 4 0 15,0 0 0-15,5-4 0 16,1 4 0-16,-5-4 0 16,0 0 0-16,-5 0 0 15,-3-5 0-15,-13 5 0 16,12 2 0-16,-12-2 0 16,-16 15 0-16,1-3 0 15,-5 2 0-15,-7 2 0 16,-1 0 0-16,-4 0 0 15,1-3 0-15,4-5 0 16,4-3 0-16,2-5 0 0,7-5 0 16,14 5 0-16,-13-19 0 15,16 6 0-15,8-3 0 16,2-1 0-16,8-1 0 16,3-1 0-16,6 2 0 15,5-1 0-15,2 1 0 16,-1 2 0-16,2-1 0 15,-4 5 0-15,-3-1 0 16,-6 4 0-16,-7 4 0 16,-18 4 0-16,0 0 0 15,-8 13 0-15,-17-2 0 16,-8 3 0-16,-6-1 0 16,-5-2 0-16,-2 1 0 0,2-5 0 15,5-1 0-15,5-6 0 16,7 0 0-16,7 0 0 15,7-7 0-15,13 7 0 16,0 0 0-16,11-13 0 16,4 8 0-16,5 2 0 15,1 3 0-15,3-8 0 16,4 8 0-16,-2 0-19 16,-4 0-19-16,-5 0-3 15,-1-13 0-15,-8 1-2 16,-4-9 0-16,-1-4 14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7:01.5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4389 8593 10 0,'0'0'5'0,"-10"-21"-1"16,10 21 0-16,-12-18-1 15,5 7 0-15,3 0-1 0,-1 0 1 16,3-4 1-16,-3 6 0 15,2-3 1 1,3 12 0-16,-8-20 0 16,8 20-1-16,-13-9 0 15,13 9 0-15,-16-5-2 0,16 5 0 16,-14 0 0-16,14 0-1 16,-17 0 0-16,17 0 1 15,-13 5-1-15,13-5 0 16,-11 2 0-16,11-2 0 15,0 0 0-15,-6 14-1 16,6-14 0-16,0 17 0 16,0-17 0-16,9 18 1 15,-9-18-1-15,15 21 2 16,-5-13-1-16,5 1 1 16,0-5 0-16,2 1 0 15,3-1-1-15,-1 0 1 0,0-1-2 16,5-3 1-16,-5 7-1 15,3-3-1-15,-1-4 1 16,-2 6-1-16,-1-6 1 16,0 0 0-16,-2 4 0 15,-2-4 0-15,-4 0 0 16,-10 0 0-16,16-6 1 16,-16 6-1-16,0 0 1 15,0 0-1-15,0 0 1 16,0 0 0-16,-20 9 0 15,7-7 0-15,-5 3-1 16,-1-1 1-16,1-4 0 16,-2 0 0-16,3 0-1 0,2 0 0 15,-4-5 1-15,3 1-1 16,5 2 1-16,-2-1-1 16,0 3 1-16,2-6-1 15,-1 6 0-15,1-4 0 16,11 4 1-16,-19 0-1 15,19 0 0-15,-20 0-1 16,20 0 2-16,-18 6-1 16,18-6 0-16,-19 7 0 15,19-7 1-15,-14 6-1 16,14-6 1-16,-12 8 0 16,12-8-1-16,0 0 2 15,0 0-1-15,17-4 0 0,-3-4 0 16,4 2 0-16,5-5 0 15,0-2-1-15,5 2 1 16,-3-2-1-16,-2 4-1 16,0-1 1-16,-5 6 0 15,-2-2 0-15,-4 6 0 16,-3 0-1-16,-9 0 1 16,11 7 0-16,-11-7 0 15,-4 16 0-15,4-16 0 16,-18 19 0-16,1-8 1 15,0-2-1-15,-7 1 0 16,-3-1 0-16,2 0 0 16,-3-1 0-16,2 1 0 0,1-4 0 15,4 5 0-15,1-2-1 16,4 1 1-16,7 0 0 16,9-9 0-1,-9 15 0-15,9-15 0 0,13 8 0 16,0-8 0-16,4 0 1 15,2-3-1-15,0 0 1 16,6-4-1-16,-3 2 0 16,0-3 0-16,-2 4 0 15,-2 4-1-15,-3 0 1 16,-1 0-2-16,-1 8-4 16,-4 4-6-16,-1-2-4 15,3 8 0-15,-11-18-2 0,21 21-1 16,-21-21 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7:03.1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4478 9232 8 0,'0'0'4'0,"-7"-13"0"16,7 13 0-16,-12-11 0 15,12 11 0-15,-15 0-1 16,15 0 1-16,-15-4-1 16,15 4 1-16,-14 0 0 15,1-4 1-15,13 4 0 16,-20-4 0-16,20 4 0 15,-22-10-1-15,8 7 0 16,1-1-2-16,0 4 1 0,1-3-2 16,2-1 0-16,10 4 1 15,-21-8-1-15,21 8 1 16,-16-13-1 0,16 13 0-16,-18-12 1 0,7 4-1 15,11 8 0-15,-15-11 0 16,15 11-1-16,-12-2 1 15,12 2 0-15,0 0-1 16,0 0 0-16,16 6 0 16,-5-6 1-16,9 4-1 15,2-1 0-15,5-3 0 16,-2 3 0-16,5-3 0 16,0 5 0-16,-1-5-1 0,1 0 1 15,-2 0 0-15,-3 0-1 16,-2 0 1-1,-2-6 0-15,-4 6 0 16,-2 0-1-16,-5 0 2 0,-10 0-1 16,0 0 0-16,4 10 0 15,-4-10 0-15,-17 14 1 16,2-5-1-16,-2-1 0 16,-4-3 0-16,-2 2 0 15,-3-4 0-15,0 1 0 16,-2-4-1-16,0 0 1 15,1 0 0-15,0 0 0 0,4 0 0 16,3 0 0-16,3-5 0 16,4 5 0-1,13 0 1-15,-12-9-1 16,12 9 0-16,0 0 0 16,9-5 0-16,4 5 0 0,1 0 0 15,4 0 0-15,3 0 0 16,0 5 0-16,-1 2 0 15,0 0 0-15,-2 0-1 16,-2 1 1-16,-2 3 0 16,-5 1 0-16,-6-2-1 15,-3 8 1-15,0-4 0 16,-9 3-1-16,-1 0 1 16,0 0 0-16,-6-2 0 15,3-6 0-15,-3 0 0 16,3-9 0-16,0 5 1 15,2-5-1-15,11 0 0 0,-15-15 2 16,15 15-2-16,0-17 1 16,6 6-1-16,4 2 0 15,4-2 1-15,2 1-1 16,1 2 0-16,1-6 0 16,1 6 0-16,-2-5 0 15,-3 4 0-15,0 3 0 16,-3 0 0-16,-1-1 0 15,-10 7 0-15,14 0 0 16,-14 0 0-16,0 0 0 16,9 12-1-16,-9-12 1 15,0 11 0-15,0-11 0 16,-8 16 0-16,8-16 0 0,0 0 0 16,-12 6-1-16,12-6 2 15,0 0-5-15,0 0-6 16,0 0-4-16,12 18-1 15,-12-18-1-15,16 2 0 16,-16-2-1-16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7:08.50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4965 8653 13 0,'-21'-9'11'16,"21"9"-3"-16,-21-12-2 15,21 12-1-15,-15-7-2 16,15 7 0-16,0 0-2 16,0 0 0-16,0 0 1 15,0 13 0-15,0-13 1 16,13 9 0-16,-13-9 1 0,15 10 0 15,-4-6 0 1,1 1 0-16,1-5 0 16,2 5-1-16,0-5 0 15,7 0-1-15,0-3 0 0,-1-1 0 16,2 1 0-16,0-1-1 16,0 4 0-16,3-5-1 15,-1 2 1-15,-2-1-1 16,3 1 1-16,0-1-1 15,-1-2 0-15,3-3 1 16,-1 1-1-16,-1-1-1 16,0-3 2-16,0 4-1 15,-4 1 0-15,4-2 0 16,-3 3 0-16,-2 3 0 16,1-1 0-16,1-1 0 15,0 0 0-15,-1-2 1 16,1 0-1-16,-2 0 0 0,1 3 1 15,-3-7-1-15,-1 5 1 16,2 0 0-16,-6 2-1 16,3-2 0-16,-3 6 1 15,2-3-1-15,0 3 0 16,0 0 0-16,0 0 0 16,-1 0-1-16,0 0 2 15,-2 0-1-15,1 0-1 16,0 0 1-16,0 0 0 15,-1-4 1-15,1 4-2 16,0 0 2-16,4 5-2 16,-2 0 1-16,4-5 0 15,1 7 0-15,2-1 0 0,3-1 0 16,0-1 1-16,3 3-1 16,2-4 0-16,1 1 0 15,-1-4 0-15,1 5 0 16,-1-5 0-16,2 7 0 15,-1 0-1-15,-1 3 1 16,1-2 0-16,1 4 0 16,0 2 0-16,1 1 0 15,-3-1 0-15,1-2 0 16,-3 0 0-16,1-4 0 16,-3 1 0-16,1-2 0 15,1-1 0-15,0-1 0 16,0 4 0-16,2-4 2 0,1-5 1 15,1 4 0-15,1-4 1 16,4 0 0 0,-3 0 0-16,2-5 0 15,2-2 0-15,2 3-1 0,-1-3-1 16,0 2-1-16,4-3 0 16,-6 0 1-16,3 2-1 15,0-1 0-15,4 0 1 16,-2 0-1-16,3 1-1 15,0 1 1-15,2 1 0 16,0-1 0-16,5 0 0 16,-3 5-1-16,-1-6 0 0,1 6 0 15,0 0 1-15,-3 0-1 16,-1 4 0 0,-2 1 1-16,1 1-1 15,-1 1 0-15,-1 3 0 0,2 1 0 16,3 0 0-16,0 1 0 15,1 0 0-15,0-2 0 16,-1 0 0-16,1-2 0 16,-2-2 1-16,1-1 0 15,-3-5 1-15,-3 6-1 16,0-6 1-16,0 4-1 16,-2-2 1-16,3 2-2 15,-1 0 1-15,0 3-1 0,-1 3 0 16,4-3 0-1,3 2 0-15,1 4 0 16,2-5 0-16,-2 0 0 16,2-1 2-16,-1-7 3 0,0 3 3 15,-5-3 0-15,0-4 1 16,0 0 0-16,-4 4 0 16,0 0 0-16,2 0-2 15,0 5-3-15,-1 2-3 16,2 0-1-16,2 4 0 15,-2-2-1-15,-1-1 0 16,0 1 1-16,-5-1 0 16,0-6-1-16,-6 3 1 15,-3-5 0-15,-3 4 0 16,0-4 1-16,2 4-1 16,-3 0 0-16,1 1 0 15,1-3 0-15,-1-2 1 0,5 0-2 16,-5 0 1-16,3 0 1 15,-1-6-1-15,-1 0 0 16,0-1 1-16,2-2-1 16,-1 1 1-16,2 1 0 15,1-1-1-15,0 1 1 16,4-3-1-16,2 3 0 16,1 0 0-16,0-3 1 15,3 1-1-15,1-1 1 16,2-2 1-16,-1 0 0 15,1-1 0-15,1-1 2 16,1 0 0-16,-2 0-2 16,3 1-2-16,-4-1 0 0,8 1 0 15,-6-1 0-15,8 2 0 16,-2-3 0-16,4 4 0 16,4-2 0-16,-1 6 0 15,2-3 0-15,1 3 0 16,-2 1 0-16,2 2 0 15,1 4 0-15,2-3 0 16,-4 3 0-16,5 0 0 16,-2 0 0-16,-1 3 0 15,3 1 0-15,-2-1 0 16,-1 5 0-16,0 1 0 16,-1-1 0-16,-2 2 0 15,0 1 0-15,2-1 0 0,-5 2 0 16,0-1 0-16,-2-3 0 15,-1 5 0-15,-2-4 0 16,1-1 0 0,-4 0 0-16,-2-1 0 0,-3-1 0 15,-1-2 0-15,-1 0 0 16,-5-4 0-16,-2 4 0 16,-3-4 0-16,-1 0 0 15,-3 0 0-15,-3 0 0 16,-2 0 0-16,1-4 0 15,-1 4 0-15,3 0 0 16,1 0 0-16,1 6 0 0,2-6 0 16,3 3 0-16,4-3 0 15,1 0 0 1,1-5 0-16,1-2 0 16,1 2 0-16,0-2 0 15,0-4 0-15,-2 1 0 0,2 2 0 16,1 3 0-16,1-4 0 15,0 4 0-15,1 3 0 16,6 2 0-16,-2 0 0 16,6-3 0-16,-2-1 0 15,4-2 0-15,-3-1 0 16,2-1 0-16,0-2 0 16,0-2 0-16,-2 2 0 0,3-3 0 15,1 4 0-15,-1 1 0 16,2 1 0-1,-1 1 0-15,1 0 0 16,-2 3 0-16,1-2 0 0,-1 3 0 16,-3-3 0-16,-1 5 0 15,-3-6 0-15,-5 6 0 16,-5 6 0-16,0 1 0 16,-6 2 0-16,-2 6 0 15,-2 2 0-15,-2 0 0 16,-2 3 0-16,0-3 0 15,-2 3 0-15,-1-2 0 16,1-4 0-16,0 1 0 16,-3-4 0-16,0-1 0 15,-7 3 0-15,1-3 0 16,-5 4 0-16,0-2 0 16,-8 4 0-16,2-2 0 0,-2 0 0 15,0-2 0-15,-2 0 0 16,2-12 0-16,0 12 0 15,0-12 0-15,0 0 0 16,0 0 0-16,0 0 0 16,0 0 0-16,0 0 0 15,0 0 0-15,0 0 0 16,0 0 0-16,0 0 0 16,-17 0 0-16,17 0 0 15,-10 0 0-15,10 0 0 16,-15-4 0-16,15 4 0 15,-21-15 0-15,10 5 0 16,-7 0 0-16,-3-2 0 0,-3 1 0 16,-8-2 0-16,2 1 0 15,-11-1 0-15,-2-1 0 16,-1-2 0-16,-8-6 0 16,-3-12 0-16,-9-2 0 15,-9-6 0-15,-12-8 0 16,-11-3 0-16,-10 0 0 15,-11-1 0-15,-8 8 0 16,3 9 0-16,0 10 0 16,7 13 0-16,5 9 0 15,4 10 0-15,6 5 0 16,1-1 0-16,7 4 0 16,-5-4 0-16,-2-6 0 0,-7-3 0 15,-7-10 0-15,-9-4 0 16,-3 2 0-16,-1-3 0 15,2 4 0-15,-2 2 0 16,4 9 0-16,1 5 0 16,6 6 0-16,4 3 0 15,6 5-2-15,-8-1-6 16,4 4 2-16,-5-8 2 16,2 0 1-16,1-5 4 15,1-1 0-15,9 0-1 16,5-1 0-16,6 0 0 15,9 4-1-15,7 4-2 0,2 5-1 16,5 2 0-16,-3 3 0 16,-5-2 0-16,-1 4-1 15,-5-1 1-15,-2-3 1 16,-8 0 1-16,3-3 1 16,-3-4 0-16,4 4 1 15,2-5 0-15,3 1 0 16,1 0 0-16,3-3 0 15,0 2-1-15,-5-3 1 16,2 2 1-16,-6-3-1 16,-3-2 1-16,-2-4 0 15,1-5 1-15,1 5 1 16,6-5 0-16,4-5-1 0,4 1 0 16,8 0 1-16,7 4-2 15,6 0 0-15,3 0 0 16,-1 0-2-16,0 4 1 15,3-4-1-15,-1 4 1 16,2-4 0-16,-2-5 0 16,0-2 2-16,2 2 1 15,-2-3 0-15,2 1 0 16,-3-1 0-16,4 4 0 16,-3 4 0-16,6 0 0 15,-2 0-2-15,1 9-1 16,3 1-1-16,-3 1 1 15,0 0-1-15,-1 2 0 0,3-4 1 16,-2 4 0-16,-3-5 0 16,-5-3 0-1,1-1 0-15,1 0 0 16,-1-1 0-16,5-3-1 0,-2 7 1 16,-1-7 0-16,4 4-1 15,1 0 1-15,3-4-1 16,-1 4 1-16,1-4 0 15,0 0 1-15,0 0 0 16,-1-5-1-16,1-2 1 16,-2 2 0-16,-4-4 1 15,0 3-1-15,0-2 1 16,-3 2 0-16,1 0 0 0,-2 1-1 16,0 4 1-1,4-3 0-15,0 4-1 16,2 0 1-16,-1 0-2 15,0 0 0-15,2 4 0 0,-2 2 0 16,0 0 0-16,-3 3 0 16,-3 0 0-16,-2 2 0 15,-2-1 0-15,-3 1-2 16,0 2 2-16,-6-4 0 16,6 6-1-16,-2-3 1 15,2-2 0-15,-1 4-1 16,3-1 2-16,1 1-1 15,1-1 1-15,1 0-1 16,0-3 2-16,2 3-2 16,2-4 0-16,-3-2 0 15,2-1 0-15,1 0 0 16,2-6 0-16,-1 0 0 0,1-6 0 16,0-2 0-16,-3-1 0 15,4-5 0-15,-3 0 0 16,3-2 0-16,-5 1-2 15,2 1 4-15,-1-1-2 16,-1 1 0-16,2 4 0 16,-1-3 0-16,0 3 0 15,3 1 0-15,-3-4 0 16,4 3 0-16,0 0 0 16,3 1 0-16,-2 2 0 15,3 1 0-15,1 0 0 16,0 6 0-16,-3-4 0 15,1 4 0-15,-1 7 0 0,-1-2 0 16,1 2 0-16,0 1 0 16,1 1 0-16,1 2 0 15,2-3 0-15,0 2 0 16,2-2 0-16,1-1 0 16,0 1 0-16,-2-2 0 15,0-1 0-15,-1 1 0 16,1-2 0-16,-2 1 0 15,0 1 0-15,-2-3 0 16,0-3 0-16,1 0 0 16,0 0 0-16,2-3 0 15,0-6 0-15,7 2 0 0,1-3 0 16,5-4 0-16,5 2 0 16,0-5 0-16,3 2 0 15,1-2 0-15,2 0 0 16,-1 3 0-16,-3-6 0 15,4 4 0-15,-3 0 0 16,0-2 0-16,1 3 0 16,-3-1 0-16,1 3 0 15,1 0 0-15,-1 5 0 16,0-1 0-16,-4 1 0 16,0 2 0-16,-4 2 0 15,-2 1 0-15,0 3 0 16,-4-3 0-16,2 3 0 0,1 0 0 15,0 0 0-15,2 0 0 16,2 0 0-16,1 3 0 16,3 0 0-16,-1 1 0 15,-2 2 0-15,-2 3 0 16,-3-1 0-16,0 3 0 16,-1-2 0-16,-1 1 0 15,-2 0 0-15,0 0 0 16,1 0 0-16,1-1 0 15,0 1 0-15,-2 0 0 16,0 2 0-16,-1-2 0 16,1 4 0-16,0 1 0 15,1-4 0-15,1 2 0 0,0-3 0 16,5 2 0-16,-3-4 0 16,6-3 0-1,-3 3 0-15,3-2 0 16,1-2 0-16,-1 1 0 0,0-5 0 15,1 4 0-15,3-4 0 16,0 0 0-16,2 0 0 16,-1 0 0-16,-1-6 0 15,3 1 0-15,-2-2 0 16,2 2 0-16,0 0 0 16,2 2 0-16,-1 3 0 15,0 0 0-15,2 3 0 16,-4 4 0-16,6 10-17 15,-6 5-16-15,3 7-3 16,-3 0 0-16,-4 0-3 16,-3-3-1-16,-14-9 4 15,0 0 19-15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55" units="dev"/>
          <inkml:channel name="T" type="integer" max="2.14748E9" units="dev"/>
        </inkml:traceFormat>
        <inkml:channelProperties>
          <inkml:channelProperty channel="X" name="resolution" value="1477.3219" units="1/cm"/>
          <inkml:channelProperty channel="Y" name="resolution" value="1959.74878" units="1/cm"/>
          <inkml:channelProperty channel="F" name="resolution" value="1.52475E-7" units="1/dev"/>
          <inkml:channelProperty channel="T" name="resolution" value="1" units="1/dev"/>
        </inkml:channelProperties>
      </inkml:inkSource>
      <inkml:timestamp xml:id="ts0" timeString="2016-11-04T13:27:19.7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19222 12944 65 0,'0'0'17'15,"0"0"-3"-15,0 0-14 16,0-10 1-16,0 10 1 16,0 0 4-16,10-12 3 15,-10 12 4-15,0 0 2 16,8-13-1-16,-8 13 0 16,0 0-3-16,11-2-2 0,-11 2-4 15,18-4-4-15,-2 4-3 16,-1 0 0-1,5-5 2-15,3 5 2 16,-1-5 3-16,6 5 3 0,-2-12 3 16,3 12 1-16,-6-5-1 15,8 5-1-15,-8 0-6 16,10 7-4-16,-4 3 0 16,4-2 0-16,4 1 0 15,2 0 0-15,6-3 0 16,0-6 0-16,2 0 0 15,0-8 0-15,-1-4 0 0,-1 3 0 16,-6-6 0-16,0 6 0 16,-1 1 0-16,-2 1 0 15,0 4 0-15,1 3 0 16,-5 0 0-16,4 3 0 16,-2-3 0-16,-3 0 0 15,-4 0 0-15,-3 0 0 16,-6-3 0-16,-6-1 0 15,-12 4 0-15,13-7 0 16,-13 7 0-16,0 0 0 16,-17-4 0-16,7 4 0 15,-4 0 0-15,-1 0 0 16,-1 4 0-16,-2 0 0 0,-1-4 0 16,-3 4 0-16,-3-4 0 15,-2 0 0-15,-7 0 0 16,0 0 0-16,-6 0 0 15,0 0 0-15,-3 0 0 16,1-4 0-16,-1 4 0 16,0-4 0-16,2 4 0 15,4-5 0-15,1 5 0 16,0 0 0-16,3 0 0 16,-2 0 0-16,2 0 0 15,-1 5 0-15,1-5 0 16,-1 4 0-16,-2-4 0 15,-1 3 0-15,2-3 0 0,-4 5 0 16,3-5 0-16,-2 4 0 16,3-4 0-1,0 5 0-15,-1-5 0 16,4 2 0-16,-3 2 0 0,4-4 0 16,0 5 0-16,6-5 0 15,-2 4 0-15,5 0 0 16,3 0 0-16,4-4 0 15,2 0 0-15,13 0 0 16,-12 0 0-16,12 0 0 16,0 0 0-16,12-11 0 15,5 5 0-15,2 1 0 16,7-3 0-16,6 5 0 0,5-1 0 16,6 1 0-1,5-1 0-15,5 4 0 16,2-3 0-16,4 3 0 15,2 0 0-15,3 0 0 0,-3 0 0 16,-1 0 0-16,-3 4 0 16,-3-4 0-16,-1 6 0 15,-4-4 0-15,-7 3 0 16,-4 2 0-16,-4-2 0 16,-3 0 0-16,-7 0 0 15,-8 3 0-15,-3 3 0 16,-7-1 0-16,-6 5 0 15,-3-4 0-15,-5 2 0 16,-5-4 0-16,-4 1 0 16,-3 0 0-16,-2-4 0 15,-4-3 0-15,-2-3 0 16,-5 0 0-16,0-5 0 0,-6 2 0 16,-4-3 0-16,-2-1 0 15,-3-2 0-15,-2 1 0 16,1-2 0-16,0 1 0 15,2 3 0-15,1-6 0 16,2 4 0-16,1 2 0 16,4-6 0-16,3 4 0 15,-2 2 0-15,7 0 0 16,4 1 0-16,4 0 0 16,8 5 0-16,3-4 0 15,12 4 0-15,0 0 0 16,0 0 0-16,27 14 0 0,-3-7 0 15,12 4 0-15,3 3 0 16,9-3 0-16,2 4 0 16,5-3 0-16,2 5 0 15,3-5 0-15,-4-3 0 16,2 1 0-16,-7-7 0 16,2-3 0-16,-4 0 0 15,-4 0 0-15,-2-3 0 16,-4-2 0-16,-3-1 0 15,-2 1 0-15,-5 2 0 16,-3-1 0-16,-5 4 0 16,-7-4 0-16,-3 4 0 15,-11 0 0-15,0 0 0 0,0 0 0 16,-24 13 0-16,4-5 0 16,-2-4 0-16,-7-1 0 15,-2-3 0-15,-1 0 0 16,-1 0 0-16,-4 0 0 15,0-3 0-15,-7 3 0 16,0-5 0-16,0 5 0 16,-3 0 0-16,-5 0 0 15,2 0 0-15,-3 0 0 16,1 3 0-16,6-3 0 16,0 0 0-16,3 0 0 15,9 0 0-15,1-6 0 16,7 6 0-16,11 0 0 0,3-4 0 15,12 4 0-15,0 0 0 16,27-13 0 0,6 9 0-16,9 0 0 15,12-1 0-15,8-3 0 0,9 6 0 16,3-3 0-16,0 1 0 16,0 4 0-16,-2-8 0 15,-5 3 0-15,-2 5 0 16,-5-3 0-16,-4 3 0 15,-10-7 0-15,2 12-3 16,-10-2-37-16,-10 2 1 16,-13 1 0-16,-15-6-2 15,0 0-1-15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8427" cy="511731"/>
          </a:xfrm>
          <a:prstGeom prst="rect">
            <a:avLst/>
          </a:prstGeom>
        </p:spPr>
        <p:txBody>
          <a:bodyPr vert="horz" lIns="98399" tIns="49199" rIns="98399" bIns="49199" rtlCol="0"/>
          <a:lstStyle>
            <a:lvl1pPr algn="l">
              <a:defRPr sz="1300"/>
            </a:lvl1pPr>
          </a:lstStyle>
          <a:p>
            <a:endParaRPr lang="de-DE"/>
          </a:p>
        </p:txBody>
      </p:sp>
      <p:sp>
        <p:nvSpPr>
          <p:cNvPr id="3" name="Datumsplatzhalter 2"/>
          <p:cNvSpPr>
            <a:spLocks noGrp="1"/>
          </p:cNvSpPr>
          <p:nvPr>
            <p:ph type="dt" idx="1"/>
          </p:nvPr>
        </p:nvSpPr>
        <p:spPr>
          <a:xfrm>
            <a:off x="4023992" y="0"/>
            <a:ext cx="3078427" cy="511731"/>
          </a:xfrm>
          <a:prstGeom prst="rect">
            <a:avLst/>
          </a:prstGeom>
        </p:spPr>
        <p:txBody>
          <a:bodyPr vert="horz" lIns="98399" tIns="49199" rIns="98399" bIns="49199" rtlCol="0"/>
          <a:lstStyle>
            <a:lvl1pPr algn="r">
              <a:defRPr sz="1300"/>
            </a:lvl1pPr>
          </a:lstStyle>
          <a:p>
            <a:fld id="{9E369C5E-0611-4D38-9056-69E626E22FA9}" type="datetimeFigureOut">
              <a:rPr lang="de-DE" smtClean="0"/>
              <a:t>09.01.2023</a:t>
            </a:fld>
            <a:endParaRPr lang="de-DE"/>
          </a:p>
        </p:txBody>
      </p:sp>
      <p:sp>
        <p:nvSpPr>
          <p:cNvPr id="4" name="Folienbildplatzhalter 3"/>
          <p:cNvSpPr>
            <a:spLocks noGrp="1" noRot="1" noChangeAspect="1"/>
          </p:cNvSpPr>
          <p:nvPr>
            <p:ph type="sldImg" idx="2"/>
          </p:nvPr>
        </p:nvSpPr>
        <p:spPr>
          <a:xfrm>
            <a:off x="141288" y="766763"/>
            <a:ext cx="6821487" cy="3838575"/>
          </a:xfrm>
          <a:prstGeom prst="rect">
            <a:avLst/>
          </a:prstGeom>
          <a:noFill/>
          <a:ln w="12700">
            <a:solidFill>
              <a:prstClr val="black"/>
            </a:solidFill>
          </a:ln>
        </p:spPr>
        <p:txBody>
          <a:bodyPr vert="horz" lIns="98399" tIns="49199" rIns="98399" bIns="49199" rtlCol="0" anchor="ctr"/>
          <a:lstStyle/>
          <a:p>
            <a:endParaRPr lang="de-DE"/>
          </a:p>
        </p:txBody>
      </p:sp>
      <p:sp>
        <p:nvSpPr>
          <p:cNvPr id="5" name="Notizenplatzhalter 4"/>
          <p:cNvSpPr>
            <a:spLocks noGrp="1"/>
          </p:cNvSpPr>
          <p:nvPr>
            <p:ph type="body" sz="quarter" idx="3"/>
          </p:nvPr>
        </p:nvSpPr>
        <p:spPr>
          <a:xfrm>
            <a:off x="710407" y="4861442"/>
            <a:ext cx="5683250" cy="4605576"/>
          </a:xfrm>
          <a:prstGeom prst="rect">
            <a:avLst/>
          </a:prstGeom>
        </p:spPr>
        <p:txBody>
          <a:bodyPr vert="horz" lIns="98399" tIns="49199" rIns="98399" bIns="49199"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8427" cy="511731"/>
          </a:xfrm>
          <a:prstGeom prst="rect">
            <a:avLst/>
          </a:prstGeom>
        </p:spPr>
        <p:txBody>
          <a:bodyPr vert="horz" lIns="98399" tIns="49199" rIns="98399" bIns="49199" rtlCol="0" anchor="b"/>
          <a:lstStyle>
            <a:lvl1pPr algn="l">
              <a:defRPr sz="1300"/>
            </a:lvl1pPr>
          </a:lstStyle>
          <a:p>
            <a:endParaRPr lang="de-DE"/>
          </a:p>
        </p:txBody>
      </p:sp>
      <p:sp>
        <p:nvSpPr>
          <p:cNvPr id="7" name="Foliennummernplatzhalter 6"/>
          <p:cNvSpPr>
            <a:spLocks noGrp="1"/>
          </p:cNvSpPr>
          <p:nvPr>
            <p:ph type="sldNum" sz="quarter" idx="5"/>
          </p:nvPr>
        </p:nvSpPr>
        <p:spPr>
          <a:xfrm>
            <a:off x="4023992" y="9721107"/>
            <a:ext cx="3078427" cy="511731"/>
          </a:xfrm>
          <a:prstGeom prst="rect">
            <a:avLst/>
          </a:prstGeom>
        </p:spPr>
        <p:txBody>
          <a:bodyPr vert="horz" lIns="98399" tIns="49199" rIns="98399" bIns="49199" rtlCol="0" anchor="b"/>
          <a:lstStyle>
            <a:lvl1pPr algn="r">
              <a:defRPr sz="1300"/>
            </a:lvl1pPr>
          </a:lstStyle>
          <a:p>
            <a:fld id="{CB55FE5C-AC3A-47D7-B549-23EF9E2A5753}" type="slidenum">
              <a:rPr lang="de-DE" smtClean="0"/>
              <a:t>‹Nr.›</a:t>
            </a:fld>
            <a:endParaRPr lang="de-DE"/>
          </a:p>
        </p:txBody>
      </p:sp>
    </p:spTree>
    <p:extLst>
      <p:ext uri="{BB962C8B-B14F-4D97-AF65-F5344CB8AC3E}">
        <p14:creationId xmlns:p14="http://schemas.microsoft.com/office/powerpoint/2010/main" val="1867548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B55FE5C-AC3A-47D7-B549-23EF9E2A5753}" type="slidenum">
              <a:rPr lang="de-DE" smtClean="0"/>
              <a:t>1</a:t>
            </a:fld>
            <a:endParaRPr lang="de-DE"/>
          </a:p>
        </p:txBody>
      </p:sp>
    </p:spTree>
    <p:extLst>
      <p:ext uri="{BB962C8B-B14F-4D97-AF65-F5344CB8AC3E}">
        <p14:creationId xmlns:p14="http://schemas.microsoft.com/office/powerpoint/2010/main" val="381354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Show-Command </a:t>
            </a:r>
            <a:r>
              <a:rPr lang="de-DE" dirty="0" err="1"/>
              <a:t>Get-WinEvent</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26</a:t>
            </a:fld>
            <a:endParaRPr lang="de-DE"/>
          </a:p>
        </p:txBody>
      </p:sp>
    </p:spTree>
    <p:extLst>
      <p:ext uri="{BB962C8B-B14F-4D97-AF65-F5344CB8AC3E}">
        <p14:creationId xmlns:p14="http://schemas.microsoft.com/office/powerpoint/2010/main" val="776926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Neue Datei erzeugen:</a:t>
            </a:r>
          </a:p>
          <a:p>
            <a:r>
              <a:rPr lang="de-DE" dirty="0"/>
              <a:t>New-Item C:\Testfiles\file.txt –</a:t>
            </a:r>
            <a:r>
              <a:rPr lang="de-DE" dirty="0" err="1"/>
              <a:t>ItemType</a:t>
            </a:r>
            <a:r>
              <a:rPr lang="de-DE" baseline="0" dirty="0"/>
              <a:t> </a:t>
            </a:r>
            <a:r>
              <a:rPr lang="de-DE" baseline="0" dirty="0" err="1"/>
              <a:t>file</a:t>
            </a:r>
            <a:endParaRPr lang="de-DE" baseline="0" dirty="0"/>
          </a:p>
          <a:p>
            <a:pPr defTabSz="983986">
              <a:defRPr/>
            </a:pPr>
            <a:endParaRPr lang="de-DE" dirty="0"/>
          </a:p>
          <a:p>
            <a:pPr defTabSz="983986">
              <a:defRPr/>
            </a:pPr>
            <a:r>
              <a:rPr lang="de-DE" dirty="0"/>
              <a:t>Neuen Ordner erzeugen:</a:t>
            </a:r>
          </a:p>
          <a:p>
            <a:pPr defTabSz="983986">
              <a:defRPr/>
            </a:pPr>
            <a:r>
              <a:rPr lang="de-DE" dirty="0"/>
              <a:t>New-Item C:\Testfiles –</a:t>
            </a:r>
            <a:r>
              <a:rPr lang="de-DE" dirty="0" err="1"/>
              <a:t>ItemType</a:t>
            </a:r>
            <a:r>
              <a:rPr lang="de-DE" baseline="0" dirty="0"/>
              <a:t> </a:t>
            </a:r>
            <a:r>
              <a:rPr lang="de-DE" baseline="0" dirty="0" err="1"/>
              <a:t>directory</a:t>
            </a:r>
            <a:endParaRPr lang="de-DE" baseline="0" dirty="0"/>
          </a:p>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33</a:t>
            </a:fld>
            <a:endParaRPr lang="de-DE"/>
          </a:p>
        </p:txBody>
      </p:sp>
    </p:spTree>
    <p:extLst>
      <p:ext uri="{BB962C8B-B14F-4D97-AF65-F5344CB8AC3E}">
        <p14:creationId xmlns:p14="http://schemas.microsoft.com/office/powerpoint/2010/main" val="4249320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err="1"/>
              <a:t>Powershell</a:t>
            </a:r>
            <a:r>
              <a:rPr lang="de-DE" dirty="0"/>
              <a:t> 2.0-Engine wird automatisch mitinstalliert</a:t>
            </a:r>
          </a:p>
        </p:txBody>
      </p:sp>
      <p:sp>
        <p:nvSpPr>
          <p:cNvPr id="4" name="Foliennummernplatzhalter 3"/>
          <p:cNvSpPr>
            <a:spLocks noGrp="1"/>
          </p:cNvSpPr>
          <p:nvPr>
            <p:ph type="sldNum" sz="quarter" idx="10"/>
          </p:nvPr>
        </p:nvSpPr>
        <p:spPr/>
        <p:txBody>
          <a:bodyPr/>
          <a:lstStyle/>
          <a:p>
            <a:fld id="{CB55FE5C-AC3A-47D7-B549-23EF9E2A5753}" type="slidenum">
              <a:rPr lang="de-DE" smtClean="0"/>
              <a:t>35</a:t>
            </a:fld>
            <a:endParaRPr lang="de-DE"/>
          </a:p>
        </p:txBody>
      </p:sp>
    </p:spTree>
    <p:extLst>
      <p:ext uri="{BB962C8B-B14F-4D97-AF65-F5344CB8AC3E}">
        <p14:creationId xmlns:p14="http://schemas.microsoft.com/office/powerpoint/2010/main" val="405450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Import-Module </a:t>
            </a:r>
            <a:r>
              <a:rPr lang="de-DE" dirty="0" err="1"/>
              <a:t>ActiveDirectory</a:t>
            </a:r>
            <a:endParaRPr lang="de-DE" dirty="0"/>
          </a:p>
          <a:p>
            <a:pPr defTabSz="983986">
              <a:defRPr/>
            </a:pPr>
            <a:r>
              <a:rPr lang="de-DE" dirty="0"/>
              <a:t>Remove-Module </a:t>
            </a:r>
            <a:r>
              <a:rPr lang="de-DE" dirty="0" err="1"/>
              <a:t>ActiveDirectory</a:t>
            </a:r>
            <a:endParaRPr lang="de-DE" dirty="0"/>
          </a:p>
          <a:p>
            <a:pPr defTabSz="983986">
              <a:defRPr/>
            </a:pPr>
            <a:endParaRPr lang="de-DE" dirty="0"/>
          </a:p>
          <a:p>
            <a:pPr defTabSz="983986">
              <a:defRPr/>
            </a:pPr>
            <a:r>
              <a:rPr lang="de-DE" dirty="0" err="1"/>
              <a:t>Install-WindowsFeature</a:t>
            </a:r>
            <a:r>
              <a:rPr lang="de-DE" baseline="0" dirty="0"/>
              <a:t> RSAT-</a:t>
            </a:r>
            <a:r>
              <a:rPr lang="de-DE" baseline="0" dirty="0" err="1"/>
              <a:t>Role</a:t>
            </a:r>
            <a:r>
              <a:rPr lang="de-DE" baseline="0" dirty="0"/>
              <a:t>-Tools</a:t>
            </a:r>
            <a:endParaRPr lang="de-DE" dirty="0"/>
          </a:p>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39</a:t>
            </a:fld>
            <a:endParaRPr lang="de-DE"/>
          </a:p>
        </p:txBody>
      </p:sp>
    </p:spTree>
    <p:extLst>
      <p:ext uri="{BB962C8B-B14F-4D97-AF65-F5344CB8AC3E}">
        <p14:creationId xmlns:p14="http://schemas.microsoft.com/office/powerpoint/2010/main" val="369518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sz="1300" dirty="0" err="1"/>
              <a:t>Get</a:t>
            </a:r>
            <a:r>
              <a:rPr lang="de-DE" sz="1300" dirty="0"/>
              <a:t>-Help </a:t>
            </a:r>
            <a:r>
              <a:rPr lang="de-DE" sz="1300" dirty="0" err="1"/>
              <a:t>About_Preference_Variables</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58</a:t>
            </a:fld>
            <a:endParaRPr lang="de-DE"/>
          </a:p>
        </p:txBody>
      </p:sp>
    </p:spTree>
    <p:extLst>
      <p:ext uri="{BB962C8B-B14F-4D97-AF65-F5344CB8AC3E}">
        <p14:creationId xmlns:p14="http://schemas.microsoft.com/office/powerpoint/2010/main" val="410657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$Datum</a:t>
            </a:r>
            <a:r>
              <a:rPr lang="de-DE" baseline="0" dirty="0"/>
              <a:t> | </a:t>
            </a:r>
            <a:r>
              <a:rPr lang="de-DE" baseline="0" dirty="0" err="1"/>
              <a:t>Get</a:t>
            </a:r>
            <a:r>
              <a:rPr lang="de-DE" baseline="0" dirty="0"/>
              <a:t>-Member</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61</a:t>
            </a:fld>
            <a:endParaRPr lang="de-DE"/>
          </a:p>
        </p:txBody>
      </p:sp>
    </p:spTree>
    <p:extLst>
      <p:ext uri="{BB962C8B-B14F-4D97-AF65-F5344CB8AC3E}">
        <p14:creationId xmlns:p14="http://schemas.microsoft.com/office/powerpoint/2010/main" val="137836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 -&gt; Hash-Tabelle</a:t>
            </a:r>
            <a:r>
              <a:rPr lang="de-DE" baseline="0" dirty="0"/>
              <a:t> (in anderen Sprache oft als „</a:t>
            </a:r>
            <a:r>
              <a:rPr lang="de-DE" sz="1300" dirty="0"/>
              <a:t>assoziatives Array“ genannt). Elemente werden nicht durch ihre Position (Index) identifiziert, sondern durch eindeutige Bezeichner</a:t>
            </a:r>
          </a:p>
          <a:p>
            <a:endParaRPr lang="de-DE" sz="1300" dirty="0"/>
          </a:p>
          <a:p>
            <a:r>
              <a:rPr lang="de-DE" sz="1300" dirty="0" err="1"/>
              <a:t>formatString</a:t>
            </a:r>
            <a:r>
              <a:rPr lang="de-DE" sz="1300" dirty="0"/>
              <a:t> = „N2“ -&gt; Zahl mit </a:t>
            </a:r>
            <a:r>
              <a:rPr lang="de-DE" sz="1300"/>
              <a:t>2 Dezimalstellen</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74</a:t>
            </a:fld>
            <a:endParaRPr lang="de-DE"/>
          </a:p>
        </p:txBody>
      </p:sp>
    </p:spTree>
    <p:extLst>
      <p:ext uri="{BB962C8B-B14F-4D97-AF65-F5344CB8AC3E}">
        <p14:creationId xmlns:p14="http://schemas.microsoft.com/office/powerpoint/2010/main" val="4291773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err="1"/>
              <a:t>Get</a:t>
            </a:r>
            <a:r>
              <a:rPr lang="de-DE" dirty="0"/>
              <a:t>-Service | </a:t>
            </a:r>
            <a:r>
              <a:rPr lang="de-DE" dirty="0" err="1"/>
              <a:t>Sort-Object</a:t>
            </a:r>
            <a:r>
              <a:rPr lang="de-DE" dirty="0"/>
              <a:t> </a:t>
            </a:r>
            <a:r>
              <a:rPr lang="de-DE" dirty="0" err="1"/>
              <a:t>DisplayName</a:t>
            </a:r>
            <a:r>
              <a:rPr lang="de-DE" dirty="0"/>
              <a:t> - </a:t>
            </a:r>
            <a:r>
              <a:rPr lang="de-DE" dirty="0" err="1"/>
              <a:t>Descending</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85</a:t>
            </a:fld>
            <a:endParaRPr lang="de-DE"/>
          </a:p>
        </p:txBody>
      </p:sp>
    </p:spTree>
    <p:extLst>
      <p:ext uri="{BB962C8B-B14F-4D97-AF65-F5344CB8AC3E}">
        <p14:creationId xmlns:p14="http://schemas.microsoft.com/office/powerpoint/2010/main" val="3912974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5"/>
            <a:ext cx="6169077" cy="7489180"/>
          </a:xfrm>
        </p:spPr>
        <p:txBody>
          <a:bodyPr>
            <a:noAutofit/>
          </a:bodyPr>
          <a:lstStyle/>
          <a:p>
            <a:pPr>
              <a:lnSpc>
                <a:spcPct val="107000"/>
              </a:lnSpc>
              <a:spcAft>
                <a:spcPts val="861"/>
              </a:spcAft>
            </a:pPr>
            <a:r>
              <a:rPr lang="en-US" sz="11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CF75129-BA41-4CEA-BD9F-503E161C8FE1}" type="slidenum">
              <a:rPr lang="en-US" smtClean="0"/>
              <a:t>86</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02: Working with the Pipeline</a:t>
            </a:r>
          </a:p>
        </p:txBody>
      </p:sp>
    </p:spTree>
    <p:extLst>
      <p:ext uri="{BB962C8B-B14F-4D97-AF65-F5344CB8AC3E}">
        <p14:creationId xmlns:p14="http://schemas.microsoft.com/office/powerpoint/2010/main" val="132496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$a = 1,2,3,4</a:t>
            </a:r>
          </a:p>
          <a:p>
            <a:r>
              <a:rPr lang="de-DE" dirty="0"/>
              <a:t>$a | </a:t>
            </a:r>
            <a:r>
              <a:rPr lang="de-DE" dirty="0" err="1"/>
              <a:t>measure</a:t>
            </a:r>
            <a:r>
              <a:rPr lang="de-DE" dirty="0"/>
              <a:t> –Average</a:t>
            </a:r>
            <a:r>
              <a:rPr lang="de-DE" baseline="0" dirty="0"/>
              <a:t> –</a:t>
            </a:r>
            <a:r>
              <a:rPr lang="de-DE" baseline="0" dirty="0" err="1"/>
              <a:t>Sum</a:t>
            </a:r>
            <a:r>
              <a:rPr lang="de-DE" baseline="0" dirty="0"/>
              <a:t> –Minimum -Maximum</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88</a:t>
            </a:fld>
            <a:endParaRPr lang="de-DE"/>
          </a:p>
        </p:txBody>
      </p:sp>
    </p:spTree>
    <p:extLst>
      <p:ext uri="{BB962C8B-B14F-4D97-AF65-F5344CB8AC3E}">
        <p14:creationId xmlns:p14="http://schemas.microsoft.com/office/powerpoint/2010/main" val="409059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a:t>
            </a:fld>
            <a:endParaRPr lang="de-DE"/>
          </a:p>
        </p:txBody>
      </p:sp>
    </p:spTree>
    <p:extLst>
      <p:ext uri="{BB962C8B-B14F-4D97-AF65-F5344CB8AC3E}">
        <p14:creationId xmlns:p14="http://schemas.microsoft.com/office/powerpoint/2010/main" val="2923436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CB55FE5C-AC3A-47D7-B549-23EF9E2A5753}" type="slidenum">
              <a:rPr lang="de-DE" smtClean="0"/>
              <a:t>104</a:t>
            </a:fld>
            <a:endParaRPr lang="de-DE"/>
          </a:p>
        </p:txBody>
      </p:sp>
    </p:spTree>
    <p:extLst>
      <p:ext uri="{BB962C8B-B14F-4D97-AF65-F5344CB8AC3E}">
        <p14:creationId xmlns:p14="http://schemas.microsoft.com/office/powerpoint/2010/main" val="2836745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143</a:t>
            </a:fld>
            <a:endParaRPr lang="de-DE"/>
          </a:p>
        </p:txBody>
      </p:sp>
    </p:spTree>
    <p:extLst>
      <p:ext uri="{BB962C8B-B14F-4D97-AF65-F5344CB8AC3E}">
        <p14:creationId xmlns:p14="http://schemas.microsoft.com/office/powerpoint/2010/main" val="4279376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145</a:t>
            </a:fld>
            <a:endParaRPr lang="de-DE"/>
          </a:p>
        </p:txBody>
      </p:sp>
    </p:spTree>
    <p:extLst>
      <p:ext uri="{BB962C8B-B14F-4D97-AF65-F5344CB8AC3E}">
        <p14:creationId xmlns:p14="http://schemas.microsoft.com/office/powerpoint/2010/main" val="343417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err="1"/>
              <a:t>ForEach</a:t>
            </a:r>
            <a:r>
              <a:rPr lang="de-DE" dirty="0"/>
              <a:t>-Schleife -&gt; schneller</a:t>
            </a:r>
          </a:p>
          <a:p>
            <a:r>
              <a:rPr lang="de-DE" dirty="0" err="1"/>
              <a:t>ForEach-Object</a:t>
            </a:r>
            <a:r>
              <a:rPr lang="de-DE" dirty="0"/>
              <a:t> -&gt; weniger </a:t>
            </a:r>
            <a:r>
              <a:rPr lang="de-DE" dirty="0" err="1"/>
              <a:t>Speicherverbauch</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150</a:t>
            </a:fld>
            <a:endParaRPr lang="de-DE"/>
          </a:p>
        </p:txBody>
      </p:sp>
    </p:spTree>
    <p:extLst>
      <p:ext uri="{BB962C8B-B14F-4D97-AF65-F5344CB8AC3E}">
        <p14:creationId xmlns:p14="http://schemas.microsoft.com/office/powerpoint/2010/main" val="955105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5"/>
            <a:ext cx="6169077" cy="7489180"/>
          </a:xfrm>
        </p:spPr>
        <p:txBody>
          <a:bodyPr>
            <a:noAutofit/>
          </a:bodyPr>
          <a:lstStyle/>
          <a:p>
            <a:pPr>
              <a:lnSpc>
                <a:spcPct val="107000"/>
              </a:lnSpc>
              <a:spcAft>
                <a:spcPts val="861"/>
              </a:spcAft>
            </a:pPr>
            <a:r>
              <a:rPr lang="de-DE" sz="1100" dirty="0">
                <a:latin typeface="Arial" panose="020B0604020202020204" pitchFamily="34" charset="0"/>
                <a:ea typeface="Calibri" panose="020F0502020204030204" pitchFamily="34" charset="0"/>
                <a:cs typeface="Times New Roman" panose="02020603050405020304" pitchFamily="18" charset="0"/>
              </a:rPr>
              <a:t>Die Folie zeigt die beiden Möglichkeiten, wie ein Computer mit dem Repository kommunizieren kann. Der neue Weg ist die Verwendung von Common Information Model (CIM)-Befehlen. Diese Befehle kommunizieren über das Web Services </a:t>
            </a:r>
            <a:r>
              <a:rPr lang="de-DE" sz="1100" dirty="0" err="1">
                <a:latin typeface="Arial" panose="020B0604020202020204" pitchFamily="34" charset="0"/>
                <a:ea typeface="Calibri" panose="020F0502020204030204" pitchFamily="34" charset="0"/>
                <a:cs typeface="Times New Roman" panose="02020603050405020304" pitchFamily="18" charset="0"/>
              </a:rPr>
              <a:t>for</a:t>
            </a:r>
            <a:r>
              <a:rPr lang="de-DE" sz="1100" dirty="0">
                <a:latin typeface="Arial" panose="020B0604020202020204" pitchFamily="34" charset="0"/>
                <a:ea typeface="Calibri" panose="020F0502020204030204" pitchFamily="34" charset="0"/>
                <a:cs typeface="Times New Roman" panose="02020603050405020304" pitchFamily="18" charset="0"/>
              </a:rPr>
              <a:t> Management (WS-MAN)-Protokoll und stellen eine Verbindung zum Windows® Remote Management (</a:t>
            </a:r>
            <a:r>
              <a:rPr lang="de-DE" sz="1100" dirty="0" err="1">
                <a:latin typeface="Arial" panose="020B0604020202020204" pitchFamily="34" charset="0"/>
                <a:ea typeface="Calibri" panose="020F0502020204030204" pitchFamily="34" charset="0"/>
                <a:cs typeface="Times New Roman" panose="02020603050405020304" pitchFamily="18" charset="0"/>
              </a:rPr>
              <a:t>WinRM</a:t>
            </a:r>
            <a:r>
              <a:rPr lang="de-DE" sz="1100" dirty="0">
                <a:latin typeface="Arial" panose="020B0604020202020204" pitchFamily="34" charset="0"/>
                <a:ea typeface="Calibri" panose="020F0502020204030204" pitchFamily="34" charset="0"/>
                <a:cs typeface="Times New Roman" panose="02020603050405020304" pitchFamily="18" charset="0"/>
              </a:rPr>
              <a:t>)-Dienst her. Die vorherige Methode war die Verwendung von Windows Management Instrumentation (WMI)-Befehlen. Diese Befehle kommunizieren über das DCOM-Protokoll und stellen eine Verbindung mit dem WMI-Dienst her.</a:t>
            </a:r>
            <a:endParaRPr lang="en-US" sz="11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BF95445-49AB-4400-A2B2-8C1890E4F979}" type="slidenum">
              <a:rPr lang="en-US" smtClean="0"/>
              <a:t>190</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06: Querying Management Information by Using WMI and CIM</a:t>
            </a:r>
          </a:p>
        </p:txBody>
      </p:sp>
    </p:spTree>
    <p:extLst>
      <p:ext uri="{BB962C8B-B14F-4D97-AF65-F5344CB8AC3E}">
        <p14:creationId xmlns:p14="http://schemas.microsoft.com/office/powerpoint/2010/main" val="1692725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5"/>
            <a:ext cx="6169077" cy="7489180"/>
          </a:xfrm>
        </p:spPr>
        <p:txBody>
          <a:bodyPr>
            <a:noAutofit/>
          </a:bodyPr>
          <a:lstStyle/>
          <a:p>
            <a:pPr>
              <a:lnSpc>
                <a:spcPct val="107000"/>
              </a:lnSpc>
              <a:spcAft>
                <a:spcPts val="861"/>
              </a:spcAft>
            </a:pPr>
            <a:r>
              <a:rPr lang="en-US" sz="11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BF95445-49AB-4400-A2B2-8C1890E4F979}" type="slidenum">
              <a:rPr lang="en-US" smtClean="0"/>
              <a:t>191</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06: Querying Management Information by Using WMI and CIM</a:t>
            </a:r>
          </a:p>
        </p:txBody>
      </p:sp>
    </p:spTree>
    <p:extLst>
      <p:ext uri="{BB962C8B-B14F-4D97-AF65-F5344CB8AC3E}">
        <p14:creationId xmlns:p14="http://schemas.microsoft.com/office/powerpoint/2010/main" val="4122363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212</a:t>
            </a:fld>
            <a:endParaRPr lang="de-DE"/>
          </a:p>
        </p:txBody>
      </p:sp>
    </p:spTree>
    <p:extLst>
      <p:ext uri="{BB962C8B-B14F-4D97-AF65-F5344CB8AC3E}">
        <p14:creationId xmlns:p14="http://schemas.microsoft.com/office/powerpoint/2010/main" val="2698006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213</a:t>
            </a:fld>
            <a:endParaRPr lang="de-DE"/>
          </a:p>
        </p:txBody>
      </p:sp>
    </p:spTree>
    <p:extLst>
      <p:ext uri="{BB962C8B-B14F-4D97-AF65-F5344CB8AC3E}">
        <p14:creationId xmlns:p14="http://schemas.microsoft.com/office/powerpoint/2010/main" val="1249432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en-US" dirty="0">
                <a:effectLst/>
              </a:rPr>
              <a:t>$x = "test“</a:t>
            </a:r>
          </a:p>
          <a:p>
            <a:r>
              <a:rPr lang="en-US" dirty="0">
                <a:effectLst/>
              </a:rPr>
              <a:t>function test($y) {</a:t>
            </a:r>
          </a:p>
          <a:p>
            <a:r>
              <a:rPr lang="en-US" baseline="0" dirty="0">
                <a:effectLst/>
              </a:rPr>
              <a:t>     </a:t>
            </a:r>
            <a:r>
              <a:rPr lang="en-US" dirty="0">
                <a:effectLst/>
              </a:rPr>
              <a:t>$x = $y</a:t>
            </a:r>
          </a:p>
          <a:p>
            <a:r>
              <a:rPr lang="en-US" dirty="0">
                <a:effectLst/>
              </a:rPr>
              <a:t>}</a:t>
            </a:r>
          </a:p>
          <a:p>
            <a:r>
              <a:rPr lang="en-US" dirty="0">
                <a:effectLst/>
              </a:rPr>
              <a:t>test(“</a:t>
            </a:r>
            <a:r>
              <a:rPr lang="en-US" dirty="0" err="1">
                <a:effectLst/>
              </a:rPr>
              <a:t>neuer</a:t>
            </a:r>
            <a:r>
              <a:rPr lang="en-US" dirty="0">
                <a:effectLst/>
              </a:rPr>
              <a:t> Test”)</a:t>
            </a:r>
          </a:p>
          <a:p>
            <a:r>
              <a:rPr lang="en-US" dirty="0">
                <a:effectLst/>
              </a:rPr>
              <a:t>echo $x  // </a:t>
            </a:r>
            <a:r>
              <a:rPr lang="en-US" dirty="0" err="1">
                <a:effectLst/>
              </a:rPr>
              <a:t>Ausgabe</a:t>
            </a:r>
            <a:r>
              <a:rPr lang="en-US" dirty="0">
                <a:effectLst/>
              </a:rPr>
              <a:t>: “test”</a:t>
            </a:r>
          </a:p>
          <a:p>
            <a:endParaRPr lang="en-US" dirty="0">
              <a:effectLst/>
            </a:endParaRPr>
          </a:p>
          <a:p>
            <a:r>
              <a:rPr lang="en-US" dirty="0" err="1">
                <a:effectLst/>
              </a:rPr>
              <a:t>Lösung</a:t>
            </a:r>
            <a:r>
              <a:rPr lang="en-US" dirty="0">
                <a:effectLst/>
              </a:rPr>
              <a:t>:</a:t>
            </a:r>
          </a:p>
          <a:p>
            <a:r>
              <a:rPr lang="en-US" dirty="0">
                <a:effectLst/>
              </a:rPr>
              <a:t>$x = "test“</a:t>
            </a:r>
          </a:p>
          <a:p>
            <a:r>
              <a:rPr lang="en-US" dirty="0">
                <a:effectLst/>
              </a:rPr>
              <a:t>function test($y) {</a:t>
            </a:r>
          </a:p>
          <a:p>
            <a:r>
              <a:rPr lang="en-US" baseline="0" dirty="0">
                <a:effectLst/>
              </a:rPr>
              <a:t>     </a:t>
            </a:r>
            <a:r>
              <a:rPr lang="en-US" dirty="0">
                <a:effectLst/>
              </a:rPr>
              <a:t>$</a:t>
            </a:r>
            <a:r>
              <a:rPr lang="en-US" dirty="0" err="1">
                <a:effectLst/>
              </a:rPr>
              <a:t>global:x</a:t>
            </a:r>
            <a:r>
              <a:rPr lang="en-US" dirty="0">
                <a:effectLst/>
              </a:rPr>
              <a:t> = $y</a:t>
            </a:r>
          </a:p>
          <a:p>
            <a:r>
              <a:rPr lang="en-US" dirty="0">
                <a:effectLst/>
              </a:rPr>
              <a:t>}</a:t>
            </a:r>
          </a:p>
          <a:p>
            <a:r>
              <a:rPr lang="en-US" dirty="0">
                <a:effectLst/>
              </a:rPr>
              <a:t>test(“</a:t>
            </a:r>
            <a:r>
              <a:rPr lang="en-US" dirty="0" err="1">
                <a:effectLst/>
              </a:rPr>
              <a:t>neuer</a:t>
            </a:r>
            <a:r>
              <a:rPr lang="en-US" dirty="0">
                <a:effectLst/>
              </a:rPr>
              <a:t> Test”)</a:t>
            </a:r>
          </a:p>
          <a:p>
            <a:r>
              <a:rPr lang="en-US" dirty="0">
                <a:effectLst/>
              </a:rPr>
              <a:t>echo $x  // </a:t>
            </a:r>
            <a:r>
              <a:rPr lang="en-US" dirty="0" err="1">
                <a:effectLst/>
              </a:rPr>
              <a:t>Ausgabe</a:t>
            </a:r>
            <a:r>
              <a:rPr lang="en-US" dirty="0">
                <a:effectLst/>
              </a:rPr>
              <a:t>: “</a:t>
            </a:r>
            <a:r>
              <a:rPr lang="en-US" dirty="0" err="1">
                <a:effectLst/>
              </a:rPr>
              <a:t>neuer</a:t>
            </a:r>
            <a:r>
              <a:rPr lang="en-US" dirty="0">
                <a:effectLst/>
              </a:rPr>
              <a:t> Test”</a:t>
            </a:r>
          </a:p>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218</a:t>
            </a:fld>
            <a:endParaRPr lang="de-DE"/>
          </a:p>
        </p:txBody>
      </p:sp>
    </p:spTree>
    <p:extLst>
      <p:ext uri="{BB962C8B-B14F-4D97-AF65-F5344CB8AC3E}">
        <p14:creationId xmlns:p14="http://schemas.microsoft.com/office/powerpoint/2010/main" val="1135756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6"/>
            <a:ext cx="6169077" cy="7489180"/>
          </a:xfrm>
        </p:spPr>
        <p:txBody>
          <a:bodyPr>
            <a:noAutofit/>
          </a:bodyPr>
          <a:lstStyle/>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You will find these commands </a:t>
            </a:r>
            <a:r>
              <a:rPr lang="ga-IE" sz="1100" dirty="0">
                <a:latin typeface="Arial" panose="020B0604020202020204" pitchFamily="34" charset="0"/>
                <a:ea typeface="Calibri" panose="020F0502020204030204" pitchFamily="34" charset="0"/>
                <a:cs typeface="Times New Roman" panose="02020603050405020304" pitchFamily="18" charset="0"/>
              </a:rPr>
              <a:t>on the 10961B-LON-CL1 virtual machine </a:t>
            </a:r>
            <a:r>
              <a:rPr lang="en-US" sz="1100" dirty="0">
                <a:latin typeface="Arial" panose="020B0604020202020204" pitchFamily="34" charset="0"/>
                <a:ea typeface="Calibri" panose="020F0502020204030204" pitchFamily="34" charset="0"/>
                <a:cs typeface="Times New Roman" panose="02020603050405020304" pitchFamily="18" charset="0"/>
              </a:rPr>
              <a:t>in E:\Mod07\Democode\UsingVariables.ps1.</a:t>
            </a:r>
          </a:p>
          <a:p>
            <a:pPr>
              <a:lnSpc>
                <a:spcPct val="107000"/>
              </a:lnSpc>
              <a:spcAft>
                <a:spcPts val="861"/>
              </a:spcAft>
            </a:pPr>
            <a:r>
              <a:rPr lang="en-US" sz="11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You should </a:t>
            </a:r>
            <a:r>
              <a:rPr lang="ga-IE" sz="1100" dirty="0">
                <a:latin typeface="Arial" panose="020B0604020202020204" pitchFamily="34" charset="0"/>
                <a:ea typeface="Calibri" panose="020F0502020204030204" pitchFamily="34" charset="0"/>
                <a:cs typeface="Times New Roman" panose="02020603050405020304" pitchFamily="18" charset="0"/>
              </a:rPr>
              <a:t>have completed the preparation steps in the Module Overview slide </a:t>
            </a:r>
            <a:r>
              <a:rPr lang="en-US" sz="1100" dirty="0">
                <a:latin typeface="Arial" panose="020B0604020202020204" pitchFamily="34" charset="0"/>
                <a:ea typeface="Calibri" panose="020F0502020204030204" pitchFamily="34" charset="0"/>
                <a:cs typeface="Times New Roman" panose="02020603050405020304" pitchFamily="18" charset="0"/>
              </a:rPr>
              <a:t>instructor n</a:t>
            </a:r>
            <a:r>
              <a:rPr lang="ga-IE" sz="1100" dirty="0">
                <a:latin typeface="Arial" panose="020B0604020202020204" pitchFamily="34" charset="0"/>
                <a:ea typeface="Calibri" panose="020F0502020204030204" pitchFamily="34" charset="0"/>
                <a:cs typeface="Times New Roman" panose="02020603050405020304" pitchFamily="18" charset="0"/>
              </a:rPr>
              <a:t>otes</a:t>
            </a:r>
            <a:r>
              <a:rPr lang="en-US" sz="1100" dirty="0">
                <a:latin typeface="Arial" panose="020B0604020202020204" pitchFamily="34" charset="0"/>
                <a:ea typeface="Calibri" panose="020F0502020204030204" pitchFamily="34" charset="0"/>
                <a:cs typeface="Times New Roman" panose="02020603050405020304" pitchFamily="18" charset="0"/>
              </a:rPr>
              <a:t> and </a:t>
            </a:r>
            <a:r>
              <a:rPr lang="ga-IE" sz="1100" dirty="0">
                <a:latin typeface="Arial" panose="020B0604020202020204" pitchFamily="34" charset="0"/>
                <a:ea typeface="Calibri" panose="020F0502020204030204" pitchFamily="34" charset="0"/>
                <a:cs typeface="Times New Roman" panose="02020603050405020304" pitchFamily="18" charset="0"/>
              </a:rPr>
              <a:t>be logged on to the 10961B-LON-DC1 and 10961B-LON-CL1 virtual machines as Adatum\administrator with password Pa$$w0rd</a:t>
            </a:r>
            <a:r>
              <a:rPr lang="en-US" sz="11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Perform t</a:t>
            </a:r>
            <a:r>
              <a:rPr lang="ga-IE" sz="1100" dirty="0">
                <a:latin typeface="Arial" panose="020B0604020202020204" pitchFamily="34" charset="0"/>
                <a:ea typeface="Calibri" panose="020F0502020204030204" pitchFamily="34" charset="0"/>
                <a:cs typeface="Times New Roman" panose="02020603050405020304" pitchFamily="18" charset="0"/>
              </a:rPr>
              <a:t>he </a:t>
            </a:r>
            <a:r>
              <a:rPr lang="en-US" sz="1100" dirty="0">
                <a:latin typeface="Arial" panose="020B0604020202020204" pitchFamily="34" charset="0"/>
                <a:ea typeface="Calibri" panose="020F0502020204030204" pitchFamily="34" charset="0"/>
                <a:cs typeface="Times New Roman" panose="02020603050405020304" pitchFamily="18" charset="0"/>
              </a:rPr>
              <a:t>d</a:t>
            </a:r>
            <a:r>
              <a:rPr lang="ga-IE" sz="1100" dirty="0">
                <a:latin typeface="Arial" panose="020B0604020202020204" pitchFamily="34" charset="0"/>
                <a:ea typeface="Calibri" panose="020F0502020204030204" pitchFamily="34" charset="0"/>
                <a:cs typeface="Times New Roman" panose="02020603050405020304" pitchFamily="18" charset="0"/>
              </a:rPr>
              <a:t>emo</a:t>
            </a:r>
            <a:r>
              <a:rPr lang="en-US" sz="1100" dirty="0">
                <a:latin typeface="Arial" panose="020B0604020202020204" pitchFamily="34" charset="0"/>
                <a:ea typeface="Calibri" panose="020F0502020204030204" pitchFamily="34" charset="0"/>
                <a:cs typeface="Times New Roman" panose="02020603050405020304" pitchFamily="18" charset="0"/>
              </a:rPr>
              <a:t>nstration s</a:t>
            </a:r>
            <a:r>
              <a:rPr lang="ga-IE" sz="1100" dirty="0">
                <a:latin typeface="Arial" panose="020B0604020202020204" pitchFamily="34" charset="0"/>
                <a:ea typeface="Calibri" panose="020F0502020204030204" pitchFamily="34" charset="0"/>
                <a:cs typeface="Times New Roman" panose="02020603050405020304" pitchFamily="18" charset="0"/>
              </a:rPr>
              <a:t>teps on the 10961B-LON-CL1 virtual machine </a:t>
            </a:r>
            <a:r>
              <a:rPr lang="en-US" sz="1100" dirty="0">
                <a:latin typeface="Arial" panose="020B0604020202020204" pitchFamily="34" charset="0"/>
                <a:ea typeface="Calibri" panose="020F0502020204030204" pitchFamily="34" charset="0"/>
                <a:cs typeface="Times New Roman" panose="02020603050405020304" pitchFamily="18" charset="0"/>
              </a:rPr>
              <a:t>with the Windows PowerShell console application</a:t>
            </a:r>
            <a:r>
              <a:rPr lang="ga-IE" sz="1100" dirty="0">
                <a:latin typeface="Arial" panose="020B0604020202020204" pitchFamily="34" charset="0"/>
                <a:ea typeface="Calibri" panose="020F0502020204030204" pitchFamily="34" charset="0"/>
                <a:cs typeface="Times New Roman" panose="02020603050405020304" pitchFamily="18" charset="0"/>
              </a:rPr>
              <a:t> opened.</a:t>
            </a:r>
            <a:endParaRPr lang="en-US" sz="1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61"/>
              </a:spcAft>
            </a:pPr>
            <a:r>
              <a:rPr lang="en-US" sz="1100" b="1" dirty="0">
                <a:latin typeface="Arial" panose="020B0604020202020204" pitchFamily="34" charset="0"/>
                <a:ea typeface="Calibri" panose="020F0502020204030204" pitchFamily="34" charset="0"/>
                <a:cs typeface="Times New Roman" panose="02020603050405020304" pitchFamily="18" charset="0"/>
              </a:rPr>
              <a:t>Demonstration Steps</a:t>
            </a:r>
            <a:endParaRPr lang="en-US" sz="1100" dirty="0">
              <a:latin typeface="Arial" panose="020B0604020202020204" pitchFamily="34" charset="0"/>
              <a:ea typeface="Calibri" panose="020F0502020204030204" pitchFamily="34" charset="0"/>
              <a:cs typeface="Times New Roman" panose="02020603050405020304" pitchFamily="18" charset="0"/>
            </a:endParaRP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latin typeface="Arial" panose="020B0604020202020204" pitchFamily="34" charset="0"/>
                <a:ea typeface="Times New Roman" panose="02020603050405020304" pitchFamily="18" charset="0"/>
                <a:cs typeface="Times New Roman" panose="02020603050405020304" pitchFamily="18" charset="0"/>
              </a:rPr>
              <a:t> $x1 = 100</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latin typeface="Arial" panose="020B0604020202020204" pitchFamily="34" charset="0"/>
                <a:ea typeface="Times New Roman" panose="02020603050405020304" pitchFamily="18" charset="0"/>
                <a:cs typeface="Times New Roman" panose="02020603050405020304" pitchFamily="18" charset="0"/>
              </a:rPr>
              <a:t> = Get-Process</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latin typeface="Arial" panose="020B0604020202020204" pitchFamily="34" charset="0"/>
                <a:ea typeface="Times New Roman" panose="02020603050405020304" pitchFamily="18" charset="0"/>
                <a:cs typeface="Times New Roman" panose="02020603050405020304" pitchFamily="18" charset="0"/>
              </a:rPr>
              <a:t>[0].name</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latin typeface="Arial" panose="020B0604020202020204" pitchFamily="34" charset="0"/>
                <a:ea typeface="Times New Roman" panose="02020603050405020304" pitchFamily="18" charset="0"/>
                <a:cs typeface="Times New Roman" panose="02020603050405020304" pitchFamily="18" charset="0"/>
              </a:rPr>
              <a:t> | Sort VM –Descending</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latin typeface="Arial" panose="020B0604020202020204" pitchFamily="34" charset="0"/>
                <a:ea typeface="Times New Roman" panose="02020603050405020304" pitchFamily="18" charset="0"/>
                <a:cs typeface="Times New Roman" panose="02020603050405020304" pitchFamily="18" charset="0"/>
              </a:rPr>
              <a:t>"The content of x1 is $x1“</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$x2 = 100</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$x1 * $x2</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[0].name) $($</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[0].</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cpu</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"`$x2 contains $x2"</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$procs.name</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procs</a:t>
            </a:r>
            <a:r>
              <a:rPr lang="ga-IE"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[0]</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 Format-List *</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Run: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procs</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 Get-Member</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CD62FD19-F1F8-406E-9BBD-4F5946D9AD80}" type="slidenum">
              <a:rPr lang="en-US" smtClean="0"/>
              <a:t>226</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07: Preparing for Scripting</a:t>
            </a:r>
          </a:p>
        </p:txBody>
      </p:sp>
    </p:spTree>
    <p:extLst>
      <p:ext uri="{BB962C8B-B14F-4D97-AF65-F5344CB8AC3E}">
        <p14:creationId xmlns:p14="http://schemas.microsoft.com/office/powerpoint/2010/main" val="301458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ISE = </a:t>
            </a:r>
            <a:r>
              <a:rPr lang="de-DE" sz="1300" i="1" dirty="0"/>
              <a:t>Integrated Development Environment</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5</a:t>
            </a:fld>
            <a:endParaRPr lang="de-DE"/>
          </a:p>
        </p:txBody>
      </p:sp>
    </p:spTree>
    <p:extLst>
      <p:ext uri="{BB962C8B-B14F-4D97-AF65-F5344CB8AC3E}">
        <p14:creationId xmlns:p14="http://schemas.microsoft.com/office/powerpoint/2010/main" val="3155916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Script im aktuelles</a:t>
            </a:r>
            <a:r>
              <a:rPr lang="de-DE" baseline="0" dirty="0"/>
              <a:t> Verzeichnis: .\script.ps1</a:t>
            </a:r>
          </a:p>
          <a:p>
            <a:r>
              <a:rPr lang="de-DE" baseline="0" dirty="0"/>
              <a:t>Alternative </a:t>
            </a:r>
            <a:r>
              <a:rPr lang="de-DE" baseline="0" dirty="0" err="1"/>
              <a:t>EventID</a:t>
            </a:r>
            <a:r>
              <a:rPr lang="de-DE" baseline="0"/>
              <a:t>: 4634</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239</a:t>
            </a:fld>
            <a:endParaRPr lang="de-DE"/>
          </a:p>
        </p:txBody>
      </p:sp>
    </p:spTree>
    <p:extLst>
      <p:ext uri="{BB962C8B-B14F-4D97-AF65-F5344CB8AC3E}">
        <p14:creationId xmlns:p14="http://schemas.microsoft.com/office/powerpoint/2010/main" val="1149357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 </a:t>
            </a:r>
            <a:r>
              <a:rPr lang="de-DE" sz="1300" dirty="0"/>
              <a:t>[</a:t>
            </a:r>
            <a:r>
              <a:rPr lang="de-DE" sz="1300" dirty="0" err="1"/>
              <a:t>cmdletbinding</a:t>
            </a:r>
            <a:r>
              <a:rPr lang="de-DE" sz="1300" dirty="0"/>
              <a:t>()]</a:t>
            </a:r>
          </a:p>
          <a:p>
            <a:r>
              <a:rPr lang="de-DE" sz="1300" dirty="0" err="1"/>
              <a:t>Param</a:t>
            </a:r>
            <a:r>
              <a:rPr lang="de-DE" sz="1300" dirty="0"/>
              <a:t>()</a:t>
            </a:r>
          </a:p>
          <a:p>
            <a:r>
              <a:rPr lang="de-DE" sz="1300" dirty="0"/>
              <a:t> </a:t>
            </a:r>
          </a:p>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241</a:t>
            </a:fld>
            <a:endParaRPr lang="de-DE"/>
          </a:p>
        </p:txBody>
      </p:sp>
    </p:spTree>
    <p:extLst>
      <p:ext uri="{BB962C8B-B14F-4D97-AF65-F5344CB8AC3E}">
        <p14:creationId xmlns:p14="http://schemas.microsoft.com/office/powerpoint/2010/main" val="2605794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Synopsis: Zusammenfassung/Überblick</a:t>
            </a:r>
          </a:p>
        </p:txBody>
      </p:sp>
      <p:sp>
        <p:nvSpPr>
          <p:cNvPr id="4" name="Foliennummernplatzhalter 3"/>
          <p:cNvSpPr>
            <a:spLocks noGrp="1"/>
          </p:cNvSpPr>
          <p:nvPr>
            <p:ph type="sldNum" sz="quarter" idx="10"/>
          </p:nvPr>
        </p:nvSpPr>
        <p:spPr/>
        <p:txBody>
          <a:bodyPr/>
          <a:lstStyle/>
          <a:p>
            <a:fld id="{CB55FE5C-AC3A-47D7-B549-23EF9E2A5753}" type="slidenum">
              <a:rPr lang="de-DE" smtClean="0"/>
              <a:t>242</a:t>
            </a:fld>
            <a:endParaRPr lang="de-DE"/>
          </a:p>
        </p:txBody>
      </p:sp>
    </p:spTree>
    <p:extLst>
      <p:ext uri="{BB962C8B-B14F-4D97-AF65-F5344CB8AC3E}">
        <p14:creationId xmlns:p14="http://schemas.microsoft.com/office/powerpoint/2010/main" val="56881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5"/>
            <a:ext cx="6169077" cy="7489180"/>
          </a:xfrm>
        </p:spPr>
        <p:txBody>
          <a:bodyPr>
            <a:noAutofit/>
          </a:bodyPr>
          <a:lstStyle/>
          <a:p>
            <a:pPr>
              <a:lnSpc>
                <a:spcPct val="107000"/>
              </a:lnSpc>
              <a:spcAft>
                <a:spcPts val="861"/>
              </a:spcAft>
            </a:pPr>
            <a:r>
              <a:rPr lang="en-US" sz="1100" b="1" dirty="0">
                <a:latin typeface="Arial" panose="020B0604020202020204" pitchFamily="34" charset="0"/>
                <a:ea typeface="Calibri" panose="020F0502020204030204" pitchFamily="34" charset="0"/>
                <a:cs typeface="Times New Roman" panose="02020603050405020304" pitchFamily="18" charset="0"/>
              </a:rPr>
              <a:t>Preparation Steps</a:t>
            </a:r>
            <a:endParaRPr lang="en-US" sz="11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You should </a:t>
            </a:r>
            <a:r>
              <a:rPr lang="ga-IE" sz="1100" dirty="0">
                <a:latin typeface="Arial" panose="020B0604020202020204" pitchFamily="34" charset="0"/>
                <a:ea typeface="Calibri" panose="020F0502020204030204" pitchFamily="34" charset="0"/>
                <a:cs typeface="Times New Roman" panose="02020603050405020304" pitchFamily="18" charset="0"/>
              </a:rPr>
              <a:t>have completed the preparation steps in the Module Overview slide Instructor Notes</a:t>
            </a:r>
            <a:r>
              <a:rPr lang="en-US" sz="1100" dirty="0">
                <a:latin typeface="Arial" panose="020B0604020202020204" pitchFamily="34" charset="0"/>
                <a:ea typeface="Calibri" panose="020F0502020204030204" pitchFamily="34" charset="0"/>
                <a:cs typeface="Times New Roman" panose="02020603050405020304" pitchFamily="18" charset="0"/>
              </a:rPr>
              <a:t> and </a:t>
            </a:r>
            <a:r>
              <a:rPr lang="ga-IE" sz="1100" dirty="0">
                <a:latin typeface="Arial" panose="020B0604020202020204" pitchFamily="34" charset="0"/>
                <a:ea typeface="Calibri" panose="020F0502020204030204" pitchFamily="34" charset="0"/>
                <a:cs typeface="Times New Roman" panose="02020603050405020304" pitchFamily="18" charset="0"/>
              </a:rPr>
              <a:t>be logged on to the 10961B-LON-DC1 and 10961B-LON-CL1 virtual machines as Adatum\administrator with password Pa$$w0rd</a:t>
            </a:r>
            <a:r>
              <a:rPr lang="en-US" sz="11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The demonstration s</a:t>
            </a:r>
            <a:r>
              <a:rPr lang="ga-IE" sz="1100" dirty="0">
                <a:latin typeface="Arial" panose="020B0604020202020204" pitchFamily="34" charset="0"/>
                <a:ea typeface="Calibri" panose="020F0502020204030204" pitchFamily="34" charset="0"/>
                <a:cs typeface="Times New Roman" panose="02020603050405020304" pitchFamily="18" charset="0"/>
              </a:rPr>
              <a:t>teps </a:t>
            </a:r>
            <a:r>
              <a:rPr lang="en-US" sz="1100" dirty="0">
                <a:latin typeface="Arial" panose="020B0604020202020204" pitchFamily="34" charset="0"/>
                <a:ea typeface="Calibri" panose="020F0502020204030204" pitchFamily="34" charset="0"/>
                <a:cs typeface="Times New Roman" panose="02020603050405020304" pitchFamily="18" charset="0"/>
              </a:rPr>
              <a:t>should be performed </a:t>
            </a:r>
            <a:r>
              <a:rPr lang="ga-IE" sz="1100" dirty="0">
                <a:latin typeface="Arial" panose="020B0604020202020204" pitchFamily="34" charset="0"/>
                <a:ea typeface="Calibri" panose="020F0502020204030204" pitchFamily="34" charset="0"/>
                <a:cs typeface="Times New Roman" panose="02020603050405020304" pitchFamily="18" charset="0"/>
              </a:rPr>
              <a:t>on the 10961B-LON-CL1 virtual machine </a:t>
            </a:r>
            <a:r>
              <a:rPr lang="en-US" sz="1100" dirty="0">
                <a:latin typeface="Arial" panose="020B0604020202020204" pitchFamily="34" charset="0"/>
                <a:ea typeface="Calibri" panose="020F0502020204030204" pitchFamily="34" charset="0"/>
                <a:cs typeface="Times New Roman" panose="02020603050405020304" pitchFamily="18" charset="0"/>
              </a:rPr>
              <a:t>in the </a:t>
            </a:r>
            <a:r>
              <a:rPr lang="ga-IE" sz="1100" dirty="0">
                <a:latin typeface="Arial" panose="020B0604020202020204" pitchFamily="34" charset="0"/>
                <a:ea typeface="Calibri" panose="020F0502020204030204" pitchFamily="34" charset="0"/>
                <a:cs typeface="Times New Roman" panose="02020603050405020304" pitchFamily="18" charset="0"/>
              </a:rPr>
              <a:t>Windows PowerShell ISE</a:t>
            </a:r>
            <a:r>
              <a:rPr lang="en-US" sz="1100" dirty="0">
                <a:latin typeface="Arial" panose="020B0604020202020204" pitchFamily="34" charset="0"/>
                <a:ea typeface="Calibri" panose="020F0502020204030204" pitchFamily="34" charset="0"/>
                <a:cs typeface="Times New Roman" panose="02020603050405020304" pitchFamily="18" charset="0"/>
              </a:rPr>
              <a:t>. If </a:t>
            </a:r>
            <a:r>
              <a:rPr lang="ga-IE" sz="1100" dirty="0">
                <a:latin typeface="Arial" panose="020B0604020202020204" pitchFamily="34" charset="0"/>
                <a:ea typeface="Calibri" panose="020F0502020204030204" pitchFamily="34" charset="0"/>
                <a:cs typeface="Times New Roman" panose="02020603050405020304" pitchFamily="18" charset="0"/>
              </a:rPr>
              <a:t>the ISE is not </a:t>
            </a:r>
            <a:r>
              <a:rPr lang="en-US" sz="1100" dirty="0">
                <a:latin typeface="Arial" panose="020B0604020202020204" pitchFamily="34" charset="0"/>
                <a:ea typeface="Calibri" panose="020F0502020204030204" pitchFamily="34" charset="0"/>
                <a:cs typeface="Times New Roman" panose="02020603050405020304" pitchFamily="18" charset="0"/>
              </a:rPr>
              <a:t>already </a:t>
            </a:r>
            <a:r>
              <a:rPr lang="ga-IE" sz="1100" dirty="0">
                <a:latin typeface="Arial" panose="020B0604020202020204" pitchFamily="34" charset="0"/>
                <a:ea typeface="Calibri" panose="020F0502020204030204" pitchFamily="34" charset="0"/>
                <a:cs typeface="Times New Roman" panose="02020603050405020304" pitchFamily="18" charset="0"/>
              </a:rPr>
              <a:t>open</a:t>
            </a:r>
            <a:r>
              <a:rPr lang="en-US" sz="1100" dirty="0">
                <a:latin typeface="Arial" panose="020B0604020202020204" pitchFamily="34" charset="0"/>
                <a:ea typeface="Calibri" panose="020F0502020204030204" pitchFamily="34" charset="0"/>
                <a:cs typeface="Times New Roman" panose="02020603050405020304" pitchFamily="18" charset="0"/>
              </a:rPr>
              <a:t>,</a:t>
            </a:r>
            <a:r>
              <a:rPr lang="ga-IE" sz="1100" dirty="0">
                <a:latin typeface="Arial" panose="020B0604020202020204" pitchFamily="34" charset="0"/>
                <a:ea typeface="Calibri" panose="020F0502020204030204" pitchFamily="34" charset="0"/>
                <a:cs typeface="Times New Roman" panose="02020603050405020304" pitchFamily="18" charset="0"/>
              </a:rPr>
              <a:t> you should open it now</a:t>
            </a:r>
            <a:r>
              <a:rPr lang="en-US" sz="1100" dirty="0">
                <a:latin typeface="Arial" panose="020B0604020202020204" pitchFamily="34" charset="0"/>
                <a:ea typeface="Calibri" panose="020F0502020204030204" pitchFamily="34" charset="0"/>
                <a:cs typeface="Times New Roman" panose="02020603050405020304" pitchFamily="18" charset="0"/>
              </a:rPr>
              <a:t>,</a:t>
            </a:r>
            <a:r>
              <a:rPr lang="ga-IE" sz="1100" dirty="0">
                <a:latin typeface="Arial" panose="020B0604020202020204" pitchFamily="34" charset="0"/>
                <a:ea typeface="Calibri" panose="020F0502020204030204" pitchFamily="34" charset="0"/>
                <a:cs typeface="Times New Roman" panose="02020603050405020304" pitchFamily="18" charset="0"/>
              </a:rPr>
              <a:t> with the file </a:t>
            </a:r>
            <a:r>
              <a:rPr lang="en-US" sz="1100" dirty="0">
                <a:latin typeface="Arial" panose="020B0604020202020204" pitchFamily="34" charset="0"/>
                <a:ea typeface="Calibri" panose="020F0502020204030204" pitchFamily="34" charset="0"/>
                <a:cs typeface="Times New Roman" panose="02020603050405020304" pitchFamily="18" charset="0"/>
              </a:rPr>
              <a:t>E:\Mod0</a:t>
            </a:r>
            <a:r>
              <a:rPr lang="ga-IE" sz="1100" dirty="0">
                <a:latin typeface="Arial" panose="020B0604020202020204" pitchFamily="34" charset="0"/>
                <a:ea typeface="Calibri" panose="020F0502020204030204" pitchFamily="34" charset="0"/>
                <a:cs typeface="Times New Roman" panose="02020603050405020304" pitchFamily="18" charset="0"/>
              </a:rPr>
              <a:t>8</a:t>
            </a:r>
            <a:r>
              <a:rPr lang="en-US" sz="1100" dirty="0">
                <a:latin typeface="Arial" panose="020B0604020202020204" pitchFamily="34" charset="0"/>
                <a:ea typeface="Calibri" panose="020F0502020204030204" pitchFamily="34" charset="0"/>
                <a:cs typeface="Times New Roman" panose="02020603050405020304" pitchFamily="18" charset="0"/>
              </a:rPr>
              <a:t>\</a:t>
            </a:r>
            <a:r>
              <a:rPr lang="en-US" sz="1100" dirty="0" err="1">
                <a:latin typeface="Arial" panose="020B0604020202020204" pitchFamily="34" charset="0"/>
                <a:ea typeface="Calibri" panose="020F0502020204030204" pitchFamily="34" charset="0"/>
                <a:cs typeface="Times New Roman" panose="02020603050405020304" pitchFamily="18" charset="0"/>
              </a:rPr>
              <a:t>Democode</a:t>
            </a:r>
            <a:r>
              <a:rPr lang="en-US" sz="1100" dirty="0">
                <a:latin typeface="Arial" panose="020B0604020202020204" pitchFamily="34" charset="0"/>
                <a:ea typeface="Calibri" panose="020F0502020204030204" pitchFamily="34" charset="0"/>
                <a:cs typeface="Times New Roman" panose="02020603050405020304" pitchFamily="18" charset="0"/>
              </a:rPr>
              <a:t>\</a:t>
            </a:r>
            <a:r>
              <a:rPr lang="ga-IE" sz="1100" dirty="0">
                <a:latin typeface="Arial" panose="020B0604020202020204" pitchFamily="34" charset="0"/>
                <a:ea typeface="Calibri" panose="020F0502020204030204" pitchFamily="34" charset="0"/>
                <a:cs typeface="Times New Roman" panose="02020603050405020304" pitchFamily="18" charset="0"/>
              </a:rPr>
              <a:t>Param3.ps1 opened</a:t>
            </a:r>
            <a:r>
              <a:rPr lang="en-US" sz="11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61"/>
              </a:spcAft>
            </a:pPr>
            <a:r>
              <a:rPr lang="en-US" sz="1100" b="1" dirty="0">
                <a:latin typeface="Arial" panose="020B0604020202020204" pitchFamily="34" charset="0"/>
                <a:ea typeface="Calibri" panose="020F0502020204030204" pitchFamily="34" charset="0"/>
                <a:cs typeface="Times New Roman" panose="02020603050405020304" pitchFamily="18" charset="0"/>
              </a:rPr>
              <a:t>Demonstration Steps</a:t>
            </a:r>
            <a:endParaRPr lang="en-US" sz="1100" dirty="0">
              <a:latin typeface="Arial" panose="020B0604020202020204" pitchFamily="34" charset="0"/>
              <a:ea typeface="Calibri" panose="020F0502020204030204" pitchFamily="34" charset="0"/>
              <a:cs typeface="Times New Roman" panose="02020603050405020304" pitchFamily="18" charset="0"/>
            </a:endParaRP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Open </a:t>
            </a:r>
            <a:r>
              <a:rPr lang="en-US" sz="1100" b="1" dirty="0">
                <a:latin typeface="Arial" panose="020B0604020202020204" pitchFamily="34" charset="0"/>
                <a:ea typeface="Times New Roman" panose="02020603050405020304" pitchFamily="18" charset="0"/>
                <a:cs typeface="Times New Roman" panose="02020603050405020304" pitchFamily="18" charset="0"/>
              </a:rPr>
              <a:t>E:\Mod08\Democode\Param3.ps1</a:t>
            </a:r>
            <a:r>
              <a:rPr lang="en-US" sz="1100" dirty="0">
                <a:latin typeface="Arial" panose="020B0604020202020204" pitchFamily="34" charset="0"/>
                <a:ea typeface="Times New Roman" panose="02020603050405020304" pitchFamily="18" charset="0"/>
                <a:cs typeface="Times New Roman" panose="02020603050405020304" pitchFamily="18" charset="0"/>
              </a:rPr>
              <a:t> in the ISE.</a:t>
            </a:r>
          </a:p>
          <a:p>
            <a:pPr marL="368995" indent="-368995">
              <a:lnSpc>
                <a:spcPct val="115000"/>
              </a:lnSpc>
              <a:spcAft>
                <a:spcPts val="1071"/>
              </a:spcAft>
              <a:buFont typeface="+mj-lt"/>
              <a:buAutoNum type="arabicPeriod"/>
            </a:pPr>
            <a:r>
              <a:rPr lang="en-US" sz="1100" dirty="0">
                <a:latin typeface="Arial" panose="020B0604020202020204" pitchFamily="34" charset="0"/>
                <a:ea typeface="Times New Roman" panose="02020603050405020304" pitchFamily="18" charset="0"/>
                <a:cs typeface="Times New Roman" panose="02020603050405020304" pitchFamily="18" charset="0"/>
              </a:rPr>
              <a:t>Insert the following before the first line of the script (or open </a:t>
            </a:r>
            <a:r>
              <a:rPr lang="en-US" sz="1100" b="1" dirty="0">
                <a:latin typeface="Arial" panose="020B0604020202020204" pitchFamily="34" charset="0"/>
                <a:ea typeface="Times New Roman" panose="02020603050405020304" pitchFamily="18" charset="0"/>
                <a:cs typeface="Times New Roman" panose="02020603050405020304" pitchFamily="18" charset="0"/>
              </a:rPr>
              <a:t>E:\Mod08\Democode\Param4.ps1</a:t>
            </a:r>
            <a:r>
              <a:rPr lang="en-US" sz="1100" dirty="0">
                <a:latin typeface="Arial" panose="020B0604020202020204" pitchFamily="34" charset="0"/>
                <a:ea typeface="Times New Roman" panose="02020603050405020304" pitchFamily="18" charset="0"/>
                <a:cs typeface="Times New Roman" panose="02020603050405020304" pitchFamily="18" charset="0"/>
              </a:rPr>
              <a:t> instead):</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&lt;#</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.SYNOPSIS</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Retrieves network adapter information from a computer.</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.DESCRIPTION</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Uses CIM to retrieve information about physical adapters only. </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.PARAMETER </a:t>
            </a:r>
            <a:r>
              <a:rPr lang="en-US" sz="1100" dirty="0" err="1">
                <a:latin typeface="Arial" panose="020B0604020202020204" pitchFamily="34" charset="0"/>
                <a:ea typeface="Times New Roman" panose="02020603050405020304" pitchFamily="18" charset="0"/>
                <a:cs typeface="Times New Roman" panose="02020603050405020304" pitchFamily="18" charset="0"/>
              </a:rPr>
              <a:t>ComputerName</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The name of the computer to query.</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.EXAMPLE</a:t>
            </a:r>
          </a:p>
          <a:p>
            <a:pPr lvl="1">
              <a:lnSpc>
                <a:spcPct val="115000"/>
              </a:lnSpc>
            </a:pPr>
            <a:r>
              <a:rPr lang="en-US" sz="1100" dirty="0">
                <a:latin typeface="Arial" panose="020B0604020202020204" pitchFamily="34" charset="0"/>
                <a:ea typeface="Times New Roman" panose="02020603050405020304" pitchFamily="18" charset="0"/>
                <a:cs typeface="Times New Roman" panose="02020603050405020304" pitchFamily="18" charset="0"/>
              </a:rPr>
              <a:t>.\Get-NetAdapterInfo.ps1 -</a:t>
            </a:r>
            <a:r>
              <a:rPr lang="en-US" sz="1100" dirty="0" err="1">
                <a:latin typeface="Arial" panose="020B0604020202020204" pitchFamily="34" charset="0"/>
                <a:ea typeface="Times New Roman" panose="02020603050405020304" pitchFamily="18" charset="0"/>
                <a:cs typeface="Times New Roman" panose="02020603050405020304" pitchFamily="18" charset="0"/>
              </a:rPr>
              <a:t>ComputerName</a:t>
            </a:r>
            <a:r>
              <a:rPr lang="en-US" sz="1100" dirty="0">
                <a:latin typeface="Arial" panose="020B0604020202020204" pitchFamily="34" charset="0"/>
                <a:ea typeface="Times New Roman" panose="02020603050405020304" pitchFamily="18" charset="0"/>
                <a:cs typeface="Times New Roman" panose="02020603050405020304" pitchFamily="18" charset="0"/>
              </a:rPr>
              <a:t> </a:t>
            </a:r>
            <a:r>
              <a:rPr lang="ga-IE" sz="1100" dirty="0">
                <a:latin typeface="Arial" panose="020B0604020202020204" pitchFamily="34" charset="0"/>
                <a:ea typeface="Times New Roman" panose="02020603050405020304" pitchFamily="18" charset="0"/>
                <a:cs typeface="Times New Roman" panose="02020603050405020304" pitchFamily="18" charset="0"/>
              </a:rPr>
              <a:t>LON</a:t>
            </a:r>
            <a:r>
              <a:rPr lang="en-US" sz="1100" dirty="0">
                <a:latin typeface="Arial" panose="020B0604020202020204" pitchFamily="34" charset="0"/>
                <a:ea typeface="Times New Roman" panose="02020603050405020304" pitchFamily="18" charset="0"/>
                <a:cs typeface="Times New Roman" panose="02020603050405020304" pitchFamily="18" charset="0"/>
              </a:rPr>
              <a:t>-DC1 –Verbose</a:t>
            </a:r>
          </a:p>
          <a:p>
            <a:pPr lvl="1">
              <a:lnSpc>
                <a:spcPct val="115000"/>
              </a:lnSpc>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#&gt;</a:t>
            </a:r>
          </a:p>
          <a:p>
            <a:pPr lvl="1">
              <a:lnSpc>
                <a:spcPct val="115000"/>
              </a:lnSpc>
            </a:pPr>
            <a:endPar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Save the script as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C:\Demo.ps1</a:t>
            </a: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Overwrite the existing file.</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Press </a:t>
            </a:r>
            <a:r>
              <a:rPr lang="en-US" sz="1100" b="1" dirty="0" err="1">
                <a:solidFill>
                  <a:prstClr val="black"/>
                </a:solidFill>
                <a:latin typeface="Arial" panose="020B0604020202020204" pitchFamily="34" charset="0"/>
                <a:ea typeface="Times New Roman" panose="02020603050405020304" pitchFamily="18" charset="0"/>
                <a:cs typeface="Times New Roman" panose="02020603050405020304" pitchFamily="18" charset="0"/>
              </a:rPr>
              <a:t>Ctrl+D</a:t>
            </a: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ga-IE"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This changes the focus</a:t>
            </a: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ga-IE"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and therefore the active screen</a:t>
            </a: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r>
              <a:rPr lang="ga-IE"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 to the console</a:t>
            </a: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Type the following and press Enter: </a:t>
            </a:r>
            <a:r>
              <a:rPr lang="en-US" sz="1100" b="1"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Help C:\Demo</a:t>
            </a:r>
          </a:p>
          <a:p>
            <a:pPr marL="368995" indent="-368995">
              <a:lnSpc>
                <a:spcPct val="115000"/>
              </a:lnSpc>
              <a:spcAft>
                <a:spcPts val="1071"/>
              </a:spcAft>
              <a:buFont typeface="+mj-lt"/>
              <a:buAutoNum type="arabicPeriod"/>
            </a:pPr>
            <a:r>
              <a:rPr lang="en-US" sz="1100" dirty="0">
                <a:solidFill>
                  <a:prstClr val="black"/>
                </a:solidFill>
                <a:latin typeface="Arial" panose="020B0604020202020204" pitchFamily="34" charset="0"/>
                <a:ea typeface="Times New Roman" panose="02020603050405020304" pitchFamily="18" charset="0"/>
                <a:cs typeface="Times New Roman" panose="02020603050405020304" pitchFamily="18" charset="0"/>
              </a:rPr>
              <a:t>Close any open files.</a:t>
            </a:r>
            <a:endParaRPr lang="en-US" sz="11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213331E-60D1-4BC6-8E69-911D49B6EFF8}" type="slidenum">
              <a:rPr lang="en-US" smtClean="0"/>
              <a:t>244</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08: Moving from Command to Script to Module</a:t>
            </a:r>
          </a:p>
        </p:txBody>
      </p:sp>
    </p:spTree>
    <p:extLst>
      <p:ext uri="{BB962C8B-B14F-4D97-AF65-F5344CB8AC3E}">
        <p14:creationId xmlns:p14="http://schemas.microsoft.com/office/powerpoint/2010/main" val="675663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a:t>
            </a:r>
            <a:r>
              <a:rPr lang="de-DE" dirty="0" err="1"/>
              <a:t>env:PSModulePath</a:t>
            </a:r>
            <a:endParaRPr lang="de-DE" dirty="0"/>
          </a:p>
          <a:p>
            <a:endParaRPr lang="de-DE" dirty="0"/>
          </a:p>
          <a:p>
            <a:r>
              <a:rPr lang="de-DE" dirty="0"/>
              <a:t>Dir </a:t>
            </a:r>
            <a:r>
              <a:rPr lang="de-DE" dirty="0" err="1"/>
              <a:t>env</a:t>
            </a:r>
            <a:r>
              <a:rPr lang="de-DE" dirty="0"/>
              <a:t>: -&gt; Auflistung aller </a:t>
            </a:r>
            <a:r>
              <a:rPr lang="de-DE" dirty="0" err="1"/>
              <a:t>Umgebungsvaribalen</a:t>
            </a:r>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258</a:t>
            </a:fld>
            <a:endParaRPr lang="de-DE"/>
          </a:p>
        </p:txBody>
      </p:sp>
    </p:spTree>
    <p:extLst>
      <p:ext uri="{BB962C8B-B14F-4D97-AF65-F5344CB8AC3E}">
        <p14:creationId xmlns:p14="http://schemas.microsoft.com/office/powerpoint/2010/main" val="2194581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6"/>
            <a:ext cx="6169077" cy="7489180"/>
          </a:xfrm>
        </p:spPr>
        <p:txBody>
          <a:bodyPr>
            <a:noAutofit/>
          </a:bodyPr>
          <a:lstStyle/>
          <a:p>
            <a:pPr>
              <a:lnSpc>
                <a:spcPct val="107000"/>
              </a:lnSpc>
              <a:spcAft>
                <a:spcPts val="861"/>
              </a:spcAft>
            </a:pPr>
            <a:r>
              <a:rPr lang="en-US" sz="1100" dirty="0">
                <a:latin typeface="Arial" panose="020B0604020202020204" pitchFamily="34" charset="0"/>
                <a:ea typeface="Calibri" panose="020F0502020204030204" pitchFamily="34" charset="0"/>
                <a:cs typeface="Times New Roman" panose="02020603050405020304" pitchFamily="18" charset="0"/>
              </a:rPr>
              <a:t>This slide shows the correct location and file name for a script module named MyTools.psm1. The file path in this example is C:\Users\TRAINER\Documents\WindowsPowerShell\Modules\MyTools\MyTools.psm1. </a:t>
            </a:r>
          </a:p>
        </p:txBody>
      </p:sp>
      <p:sp>
        <p:nvSpPr>
          <p:cNvPr id="4" name="Slide Number Placeholder 3"/>
          <p:cNvSpPr>
            <a:spLocks noGrp="1"/>
          </p:cNvSpPr>
          <p:nvPr>
            <p:ph type="sldNum" sz="quarter" idx="10"/>
          </p:nvPr>
        </p:nvSpPr>
        <p:spPr/>
        <p:txBody>
          <a:bodyPr/>
          <a:lstStyle/>
          <a:p>
            <a:fld id="{1213331E-60D1-4BC6-8E69-911D49B6EFF8}" type="slidenum">
              <a:rPr lang="en-US" smtClean="0"/>
              <a:t>259</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08: Moving from Command to Script to Module</a:t>
            </a:r>
          </a:p>
        </p:txBody>
      </p:sp>
    </p:spTree>
    <p:extLst>
      <p:ext uri="{BB962C8B-B14F-4D97-AF65-F5344CB8AC3E}">
        <p14:creationId xmlns:p14="http://schemas.microsoft.com/office/powerpoint/2010/main" val="1116869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endParaRPr lang="en-US" sz="1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E61C4CF-0296-486E-B05F-71A1AF52062F}" type="slidenum">
              <a:rPr lang="en-US" smtClean="0"/>
              <a:t>6</a:t>
            </a:fld>
            <a:endParaRPr lang="en-US"/>
          </a:p>
        </p:txBody>
      </p:sp>
      <p:sp>
        <p:nvSpPr>
          <p:cNvPr id="5" name="Rectangle 4"/>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panose="020B0604020202020204" pitchFamily="34" charset="0"/>
              </a:rPr>
              <a:t>10961B</a:t>
            </a:r>
          </a:p>
        </p:txBody>
      </p:sp>
      <p:sp>
        <p:nvSpPr>
          <p:cNvPr id="6" name="Rectangle 5"/>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panose="020B0604020202020204" pitchFamily="34" charset="0"/>
              </a:rPr>
              <a:t>01: Getting Started </a:t>
            </a:r>
            <a:r>
              <a:rPr lang="en-US" sz="1200" b="1" dirty="0" err="1">
                <a:solidFill>
                  <a:srgbClr val="336699"/>
                </a:solidFill>
                <a:latin typeface="Arial" panose="020B0604020202020204" pitchFamily="34" charset="0"/>
              </a:rPr>
              <a:t>mit</a:t>
            </a:r>
            <a:r>
              <a:rPr lang="en-US" sz="1200" b="1" dirty="0">
                <a:solidFill>
                  <a:srgbClr val="336699"/>
                </a:solidFill>
                <a:latin typeface="Arial" panose="020B0604020202020204" pitchFamily="34" charset="0"/>
              </a:rPr>
              <a:t> Windows PowerShell</a:t>
            </a:r>
          </a:p>
        </p:txBody>
      </p:sp>
    </p:spTree>
    <p:extLst>
      <p:ext uri="{BB962C8B-B14F-4D97-AF65-F5344CB8AC3E}">
        <p14:creationId xmlns:p14="http://schemas.microsoft.com/office/powerpoint/2010/main" val="215538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08400" y="82550"/>
            <a:ext cx="3729038" cy="2098675"/>
          </a:xfrm>
        </p:spPr>
      </p:sp>
      <p:sp>
        <p:nvSpPr>
          <p:cNvPr id="3" name="Notes Placeholder 2"/>
          <p:cNvSpPr>
            <a:spLocks noGrp="1"/>
          </p:cNvSpPr>
          <p:nvPr>
            <p:ph type="body" idx="1"/>
          </p:nvPr>
        </p:nvSpPr>
        <p:spPr>
          <a:xfrm>
            <a:off x="311662" y="2374645"/>
            <a:ext cx="6169077" cy="7489180"/>
          </a:xfrm>
        </p:spPr>
        <p:txBody>
          <a:bodyPr>
            <a:noAutofit/>
          </a:bodyPr>
          <a:lstStyle/>
          <a:p>
            <a:pPr>
              <a:lnSpc>
                <a:spcPct val="107000"/>
              </a:lnSpc>
              <a:spcAft>
                <a:spcPts val="861"/>
              </a:spcAft>
            </a:pPr>
            <a:r>
              <a:rPr lang="en-US" sz="110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E61C4CF-0296-486E-B05F-71A1AF52062F}" type="slidenum">
              <a:rPr lang="en-US" smtClean="0"/>
              <a:t>9</a:t>
            </a:fld>
            <a:endParaRPr lang="en-US"/>
          </a:p>
        </p:txBody>
      </p:sp>
      <p:sp>
        <p:nvSpPr>
          <p:cNvPr id="5" name="Rectangle 4"/>
          <p:cNvSpPr/>
          <p:nvPr/>
        </p:nvSpPr>
        <p:spPr>
          <a:xfrm>
            <a:off x="1" y="0"/>
            <a:ext cx="3045962" cy="25204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000000"/>
                </a:solidFill>
                <a:latin typeface="Arial" panose="020B0604020202020204" pitchFamily="34" charset="0"/>
              </a:rPr>
              <a:t>10961B</a:t>
            </a:r>
          </a:p>
        </p:txBody>
      </p:sp>
      <p:sp>
        <p:nvSpPr>
          <p:cNvPr id="6" name="Rectangle 5"/>
          <p:cNvSpPr/>
          <p:nvPr/>
        </p:nvSpPr>
        <p:spPr>
          <a:xfrm>
            <a:off x="1" y="270043"/>
            <a:ext cx="3045962" cy="3942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r>
              <a:rPr lang="en-US" sz="1300" b="1">
                <a:solidFill>
                  <a:srgbClr val="336699"/>
                </a:solidFill>
                <a:latin typeface="Arial" panose="020B0604020202020204" pitchFamily="34" charset="0"/>
              </a:rPr>
              <a:t>01: Getting Started with Windows PowerShell</a:t>
            </a:r>
          </a:p>
        </p:txBody>
      </p:sp>
    </p:spTree>
    <p:extLst>
      <p:ext uri="{BB962C8B-B14F-4D97-AF65-F5344CB8AC3E}">
        <p14:creationId xmlns:p14="http://schemas.microsoft.com/office/powerpoint/2010/main" val="2610763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10</a:t>
            </a:fld>
            <a:endParaRPr lang="de-DE"/>
          </a:p>
        </p:txBody>
      </p:sp>
    </p:spTree>
    <p:extLst>
      <p:ext uri="{BB962C8B-B14F-4D97-AF65-F5344CB8AC3E}">
        <p14:creationId xmlns:p14="http://schemas.microsoft.com/office/powerpoint/2010/main" val="2973879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Save-Help –</a:t>
            </a:r>
            <a:r>
              <a:rPr lang="de-DE" dirty="0" err="1"/>
              <a:t>DestinationPath</a:t>
            </a:r>
            <a:endParaRPr lang="de-DE" dirty="0"/>
          </a:p>
          <a:p>
            <a:r>
              <a:rPr lang="de-DE" dirty="0"/>
              <a:t>–</a:t>
            </a:r>
            <a:r>
              <a:rPr lang="de-DE" dirty="0" err="1"/>
              <a:t>UICulture</a:t>
            </a:r>
            <a:r>
              <a:rPr lang="de-DE" dirty="0"/>
              <a:t> de-de (nur sehr wenige Module in DE verfügbar!)</a:t>
            </a:r>
          </a:p>
          <a:p>
            <a:r>
              <a:rPr lang="de-DE" dirty="0"/>
              <a:t>(Verzeichnis muss </a:t>
            </a:r>
            <a:r>
              <a:rPr lang="de-DE" dirty="0" err="1"/>
              <a:t>vorhandensein</a:t>
            </a:r>
            <a:r>
              <a:rPr lang="de-DE" dirty="0"/>
              <a:t>,</a:t>
            </a:r>
            <a:r>
              <a:rPr lang="de-DE" baseline="0" dirty="0"/>
              <a:t> ansonsten Fehlermeldung)</a:t>
            </a:r>
          </a:p>
        </p:txBody>
      </p:sp>
      <p:sp>
        <p:nvSpPr>
          <p:cNvPr id="4" name="Foliennummernplatzhalter 3"/>
          <p:cNvSpPr>
            <a:spLocks noGrp="1"/>
          </p:cNvSpPr>
          <p:nvPr>
            <p:ph type="sldNum" sz="quarter" idx="10"/>
          </p:nvPr>
        </p:nvSpPr>
        <p:spPr/>
        <p:txBody>
          <a:bodyPr/>
          <a:lstStyle/>
          <a:p>
            <a:fld id="{CB55FE5C-AC3A-47D7-B549-23EF9E2A5753}" type="slidenum">
              <a:rPr lang="de-DE" smtClean="0"/>
              <a:t>15</a:t>
            </a:fld>
            <a:endParaRPr lang="de-DE"/>
          </a:p>
        </p:txBody>
      </p:sp>
    </p:spTree>
    <p:extLst>
      <p:ext uri="{BB962C8B-B14F-4D97-AF65-F5344CB8AC3E}">
        <p14:creationId xmlns:p14="http://schemas.microsoft.com/office/powerpoint/2010/main" val="1807807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B55FE5C-AC3A-47D7-B549-23EF9E2A5753}" type="slidenum">
              <a:rPr lang="de-DE" smtClean="0"/>
              <a:t>16</a:t>
            </a:fld>
            <a:endParaRPr lang="de-DE"/>
          </a:p>
        </p:txBody>
      </p:sp>
    </p:spTree>
    <p:extLst>
      <p:ext uri="{BB962C8B-B14F-4D97-AF65-F5344CB8AC3E}">
        <p14:creationId xmlns:p14="http://schemas.microsoft.com/office/powerpoint/2010/main" val="142477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41288" y="766763"/>
            <a:ext cx="6821487" cy="3838575"/>
          </a:xfrm>
        </p:spPr>
      </p:sp>
      <p:sp>
        <p:nvSpPr>
          <p:cNvPr id="3" name="Notizenplatzhalter 2"/>
          <p:cNvSpPr>
            <a:spLocks noGrp="1"/>
          </p:cNvSpPr>
          <p:nvPr>
            <p:ph type="body" idx="1"/>
          </p:nvPr>
        </p:nvSpPr>
        <p:spPr/>
        <p:txBody>
          <a:bodyPr/>
          <a:lstStyle/>
          <a:p>
            <a:r>
              <a:rPr lang="de-DE" dirty="0"/>
              <a:t>- </a:t>
            </a:r>
            <a:r>
              <a:rPr lang="de-DE" dirty="0" err="1"/>
              <a:t>Recurse</a:t>
            </a:r>
            <a:r>
              <a:rPr lang="de-DE" dirty="0"/>
              <a:t> -&gt; Ruft auch alle Elemente von Unterelementen auf!</a:t>
            </a:r>
          </a:p>
          <a:p>
            <a:r>
              <a:rPr lang="de-DE" dirty="0"/>
              <a:t>STRG+C -&gt; Befehle abbrechen</a:t>
            </a:r>
          </a:p>
        </p:txBody>
      </p:sp>
      <p:sp>
        <p:nvSpPr>
          <p:cNvPr id="4" name="Foliennummernplatzhalter 3"/>
          <p:cNvSpPr>
            <a:spLocks noGrp="1"/>
          </p:cNvSpPr>
          <p:nvPr>
            <p:ph type="sldNum" sz="quarter" idx="10"/>
          </p:nvPr>
        </p:nvSpPr>
        <p:spPr/>
        <p:txBody>
          <a:bodyPr/>
          <a:lstStyle/>
          <a:p>
            <a:fld id="{CB55FE5C-AC3A-47D7-B549-23EF9E2A5753}" type="slidenum">
              <a:rPr lang="de-DE" smtClean="0"/>
              <a:t>20</a:t>
            </a:fld>
            <a:endParaRPr lang="de-DE"/>
          </a:p>
        </p:txBody>
      </p:sp>
    </p:spTree>
    <p:extLst>
      <p:ext uri="{BB962C8B-B14F-4D97-AF65-F5344CB8AC3E}">
        <p14:creationId xmlns:p14="http://schemas.microsoft.com/office/powerpoint/2010/main" val="1400506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4500"/>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p>
        </p:txBody>
      </p:sp>
      <p:sp>
        <p:nvSpPr>
          <p:cNvPr id="6" name="Foliennummernplatzhalter 5"/>
          <p:cNvSpPr>
            <a:spLocks noGrp="1"/>
          </p:cNvSpPr>
          <p:nvPr>
            <p:ph type="sldNum" sz="quarter" idx="12"/>
          </p:nvPr>
        </p:nvSpPr>
        <p:spPr>
          <a:xfrm>
            <a:off x="9228666" y="6356352"/>
            <a:ext cx="1439335" cy="365125"/>
          </a:xfrm>
        </p:spPr>
        <p:txBody>
          <a:bodyPr/>
          <a:lstStyle/>
          <a:p>
            <a:fld id="{D0B68A9A-8F5D-4114-819E-CD9E627B0FFB}" type="slidenum">
              <a:rPr lang="de-DE" smtClean="0"/>
              <a:t>‹Nr.›</a:t>
            </a:fld>
            <a:endParaRPr lang="de-DE"/>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2"/>
            <a:ext cx="12192000" cy="637529"/>
          </a:xfrm>
          <a:prstGeom prst="rect">
            <a:avLst/>
          </a:prstGeom>
        </p:spPr>
      </p:pic>
      <p:sp>
        <p:nvSpPr>
          <p:cNvPr id="11" name="Fußzeilenplatzhalter 4"/>
          <p:cNvSpPr>
            <a:spLocks noGrp="1"/>
          </p:cNvSpPr>
          <p:nvPr>
            <p:ph type="ftr" sz="quarter" idx="11"/>
          </p:nvPr>
        </p:nvSpPr>
        <p:spPr>
          <a:xfrm>
            <a:off x="1447799" y="6356352"/>
            <a:ext cx="7772400" cy="365125"/>
          </a:xfrm>
        </p:spPr>
        <p:txBody>
          <a:bodyPr/>
          <a:lstStyle/>
          <a:p>
            <a:pPr algn="r"/>
            <a:r>
              <a:rPr lang="de-DE"/>
              <a:t>© ppedv AG -29.11.2022</a:t>
            </a:r>
            <a:endParaRPr lang="de-DE" dirty="0"/>
          </a:p>
        </p:txBody>
      </p:sp>
    </p:spTree>
    <p:extLst>
      <p:ext uri="{BB962C8B-B14F-4D97-AF65-F5344CB8AC3E}">
        <p14:creationId xmlns:p14="http://schemas.microsoft.com/office/powerpoint/2010/main" val="68702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1"/>
            <a:ext cx="10515600" cy="1233488"/>
          </a:xfrm>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3300500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1" y="643467"/>
            <a:ext cx="2628900" cy="5533496"/>
          </a:xfrm>
        </p:spPr>
        <p:txBody>
          <a:bodyPr vert="eaVert"/>
          <a:lstStyle/>
          <a:p>
            <a:r>
              <a:rPr lang="de-DE"/>
              <a:t>Mastertitelformat bearbeiten</a:t>
            </a:r>
          </a:p>
        </p:txBody>
      </p:sp>
      <p:sp>
        <p:nvSpPr>
          <p:cNvPr id="3" name="Vertikaler Textplatzhalter 2"/>
          <p:cNvSpPr>
            <a:spLocks noGrp="1"/>
          </p:cNvSpPr>
          <p:nvPr>
            <p:ph type="body" orient="vert" idx="1"/>
          </p:nvPr>
        </p:nvSpPr>
        <p:spPr>
          <a:xfrm>
            <a:off x="838201" y="643467"/>
            <a:ext cx="7734300" cy="553349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146144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Mastertitelformat bearbeiten</a:t>
            </a:r>
          </a:p>
        </p:txBody>
      </p:sp>
      <p:sp>
        <p:nvSpPr>
          <p:cNvPr id="3" name="Datumsplatzhalter 2"/>
          <p:cNvSpPr>
            <a:spLocks noGrp="1"/>
          </p:cNvSpPr>
          <p:nvPr>
            <p:ph type="dt" sz="half" idx="10"/>
          </p:nvPr>
        </p:nvSpPr>
        <p:spPr>
          <a:xfrm>
            <a:off x="609600" y="6356353"/>
            <a:ext cx="2844800" cy="365125"/>
          </a:xfrm>
          <a:prstGeom prst="rect">
            <a:avLst/>
          </a:prstGeom>
        </p:spPr>
        <p:txBody>
          <a:bodyPr/>
          <a:lstStyle/>
          <a:p>
            <a:endParaRPr lang="de-DE"/>
          </a:p>
        </p:txBody>
      </p:sp>
      <p:sp>
        <p:nvSpPr>
          <p:cNvPr id="4" name="Fußzeilenplatzhalter 3"/>
          <p:cNvSpPr>
            <a:spLocks noGrp="1"/>
          </p:cNvSpPr>
          <p:nvPr>
            <p:ph type="ftr" sz="quarter" idx="11"/>
          </p:nvPr>
        </p:nvSpPr>
        <p:spPr>
          <a:xfrm>
            <a:off x="4165600" y="6356353"/>
            <a:ext cx="3860800" cy="365125"/>
          </a:xfrm>
          <a:prstGeom prst="rect">
            <a:avLst/>
          </a:prstGeom>
        </p:spPr>
        <p:txBody>
          <a:bodyPr/>
          <a:lstStyle/>
          <a:p>
            <a:r>
              <a:rPr lang="de-DE"/>
              <a:t>© ppedv AG -29.11.2022</a:t>
            </a:r>
          </a:p>
        </p:txBody>
      </p:sp>
      <p:sp>
        <p:nvSpPr>
          <p:cNvPr id="5" name="Foliennummernplatzhalter 4"/>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1706152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609600" y="1196753"/>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197600" y="1196753"/>
            <a:ext cx="5384800" cy="49294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
        <p:nvSpPr>
          <p:cNvPr id="6" name="Titel 1"/>
          <p:cNvSpPr txBox="1">
            <a:spLocks/>
          </p:cNvSpPr>
          <p:nvPr userDrawn="1"/>
        </p:nvSpPr>
        <p:spPr>
          <a:xfrm>
            <a:off x="623392" y="35352"/>
            <a:ext cx="864096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00" dirty="0"/>
              <a:t>Titelmasterformat durch Klicken bearbeiten</a:t>
            </a:r>
          </a:p>
        </p:txBody>
      </p:sp>
    </p:spTree>
    <p:extLst>
      <p:ext uri="{BB962C8B-B14F-4D97-AF65-F5344CB8AC3E}">
        <p14:creationId xmlns:p14="http://schemas.microsoft.com/office/powerpoint/2010/main" val="341871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Vergleich">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623392" y="1268760"/>
            <a:ext cx="5386917" cy="4237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23392" y="1844825"/>
            <a:ext cx="5386917" cy="34172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2012" y="1268760"/>
            <a:ext cx="5389033" cy="4237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a:t>Textmasterformat bearbeiten</a:t>
            </a:r>
          </a:p>
        </p:txBody>
      </p:sp>
      <p:sp>
        <p:nvSpPr>
          <p:cNvPr id="6" name="Inhaltsplatzhalter 5"/>
          <p:cNvSpPr>
            <a:spLocks noGrp="1"/>
          </p:cNvSpPr>
          <p:nvPr>
            <p:ph sz="quarter" idx="4"/>
          </p:nvPr>
        </p:nvSpPr>
        <p:spPr>
          <a:xfrm>
            <a:off x="6192012" y="1844825"/>
            <a:ext cx="5389033" cy="34172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Foliennummernplatzhalter 8"/>
          <p:cNvSpPr>
            <a:spLocks noGrp="1"/>
          </p:cNvSpPr>
          <p:nvPr>
            <p:ph type="sldNum" sz="quarter" idx="12"/>
          </p:nvPr>
        </p:nvSpPr>
        <p:spPr/>
        <p:txBody>
          <a:bodyPr/>
          <a:lstStyle/>
          <a:p>
            <a:fld id="{D0B68A9A-8F5D-4114-819E-CD9E627B0FFB}" type="slidenum">
              <a:rPr lang="de-DE" smtClean="0"/>
              <a:t>‹Nr.›</a:t>
            </a:fld>
            <a:endParaRPr lang="de-DE"/>
          </a:p>
        </p:txBody>
      </p:sp>
      <p:sp>
        <p:nvSpPr>
          <p:cNvPr id="8" name="Titel 1"/>
          <p:cNvSpPr txBox="1">
            <a:spLocks/>
          </p:cNvSpPr>
          <p:nvPr userDrawn="1"/>
        </p:nvSpPr>
        <p:spPr>
          <a:xfrm>
            <a:off x="623392" y="35352"/>
            <a:ext cx="864096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00" dirty="0"/>
              <a:t>Titelmasterformat durch Klicken bearbeiten</a:t>
            </a:r>
          </a:p>
        </p:txBody>
      </p:sp>
    </p:spTree>
    <p:extLst>
      <p:ext uri="{BB962C8B-B14F-4D97-AF65-F5344CB8AC3E}">
        <p14:creationId xmlns:p14="http://schemas.microsoft.com/office/powerpoint/2010/main" val="4207295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D0B68A9A-8F5D-4114-819E-CD9E627B0FFB}" type="slidenum">
              <a:rPr lang="de-DE" smtClean="0"/>
              <a:t>‹Nr.›</a:t>
            </a:fld>
            <a:endParaRPr lang="de-DE"/>
          </a:p>
        </p:txBody>
      </p:sp>
      <p:sp>
        <p:nvSpPr>
          <p:cNvPr id="4" name="Titel 1"/>
          <p:cNvSpPr txBox="1">
            <a:spLocks/>
          </p:cNvSpPr>
          <p:nvPr userDrawn="1"/>
        </p:nvSpPr>
        <p:spPr>
          <a:xfrm>
            <a:off x="431371" y="35352"/>
            <a:ext cx="8832981"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00" dirty="0"/>
              <a:t>Titelmasterformat durch Klicken bearbeiten</a:t>
            </a:r>
          </a:p>
        </p:txBody>
      </p:sp>
    </p:spTree>
    <p:extLst>
      <p:ext uri="{BB962C8B-B14F-4D97-AF65-F5344CB8AC3E}">
        <p14:creationId xmlns:p14="http://schemas.microsoft.com/office/powerpoint/2010/main" val="140816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el und vertikaler Text">
    <p:spTree>
      <p:nvGrpSpPr>
        <p:cNvPr id="1" name=""/>
        <p:cNvGrpSpPr/>
        <p:nvPr/>
      </p:nvGrpSpPr>
      <p:grpSpPr>
        <a:xfrm>
          <a:off x="0" y="0"/>
          <a:ext cx="0" cy="0"/>
          <a:chOff x="0" y="0"/>
          <a:chExt cx="0" cy="0"/>
        </a:xfrm>
      </p:grpSpPr>
      <p:sp>
        <p:nvSpPr>
          <p:cNvPr id="3" name="Vertikaler Textplatzhalter 2"/>
          <p:cNvSpPr>
            <a:spLocks noGrp="1"/>
          </p:cNvSpPr>
          <p:nvPr>
            <p:ph type="body" orient="vert" idx="1"/>
          </p:nvPr>
        </p:nvSpPr>
        <p:spPr>
          <a:xfrm>
            <a:off x="609600" y="1268760"/>
            <a:ext cx="10972800" cy="4857403"/>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
        <p:nvSpPr>
          <p:cNvPr id="5" name="Titel 1"/>
          <p:cNvSpPr txBox="1">
            <a:spLocks/>
          </p:cNvSpPr>
          <p:nvPr userDrawn="1"/>
        </p:nvSpPr>
        <p:spPr>
          <a:xfrm>
            <a:off x="623392" y="35352"/>
            <a:ext cx="864096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00" dirty="0"/>
              <a:t>Titelmasterformat durch Klicken bearbeiten</a:t>
            </a:r>
          </a:p>
        </p:txBody>
      </p:sp>
    </p:spTree>
    <p:extLst>
      <p:ext uri="{BB962C8B-B14F-4D97-AF65-F5344CB8AC3E}">
        <p14:creationId xmlns:p14="http://schemas.microsoft.com/office/powerpoint/2010/main" val="3746086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6" name="Foliennummernplatzhalter 5"/>
          <p:cNvSpPr>
            <a:spLocks noGrp="1"/>
          </p:cNvSpPr>
          <p:nvPr>
            <p:ph type="sldNum" sz="quarter" idx="12"/>
          </p:nvPr>
        </p:nvSpPr>
        <p:spPr>
          <a:xfrm>
            <a:off x="8737600" y="6356351"/>
            <a:ext cx="2844800" cy="365125"/>
          </a:xfrm>
          <a:prstGeom prst="rect">
            <a:avLst/>
          </a:prstGeom>
        </p:spPr>
        <p:txBody>
          <a:bodyPr/>
          <a:lstStyle/>
          <a:p>
            <a:fld id="{D0B68A9A-8F5D-4114-819E-CD9E627B0FFB}" type="slidenum">
              <a:rPr lang="de-DE" smtClean="0"/>
              <a:t>‹Nr.›</a:t>
            </a:fld>
            <a:endParaRPr lang="de-DE"/>
          </a:p>
        </p:txBody>
      </p:sp>
      <p:sp>
        <p:nvSpPr>
          <p:cNvPr id="5" name="Inhaltsplatzhalter 2"/>
          <p:cNvSpPr>
            <a:spLocks noGrp="1"/>
          </p:cNvSpPr>
          <p:nvPr>
            <p:ph idx="1"/>
          </p:nvPr>
        </p:nvSpPr>
        <p:spPr>
          <a:xfrm>
            <a:off x="321733" y="1196753"/>
            <a:ext cx="10972800" cy="4281339"/>
          </a:xfrm>
          <a:prstGeom prst="rect">
            <a:avLst/>
          </a:prstGeom>
        </p:spPr>
        <p:txBody>
          <a:bodyPr/>
          <a:lstStyle>
            <a:lvl1pPr marL="342900" indent="-342900">
              <a:buFont typeface="Wingdings" pitchFamily="2" charset="2"/>
              <a:buChar cha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950" indent="-285750">
              <a:buFont typeface="Wingdings" pitchFamily="2" charset="2"/>
              <a:buChar cha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3000" indent="-228600">
              <a:buFont typeface="Wingdings" pitchFamily="2" charset="2"/>
              <a:buChar cha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00200" indent="-228600">
              <a:buFont typeface="Wingdings" pitchFamily="2" charset="2"/>
              <a:buChar cha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7400" indent="-228600">
              <a:buFont typeface="Wingdings" pitchFamily="2" charset="2"/>
              <a:buChar cha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Titel 1"/>
          <p:cNvSpPr>
            <a:spLocks noGrp="1"/>
          </p:cNvSpPr>
          <p:nvPr>
            <p:ph type="title"/>
          </p:nvPr>
        </p:nvSpPr>
        <p:spPr>
          <a:xfrm>
            <a:off x="2927648" y="116632"/>
            <a:ext cx="8366885" cy="720080"/>
          </a:xfrm>
          <a:prstGeom prst="rect">
            <a:avLst/>
          </a:prstGeom>
        </p:spPr>
        <p:txBody>
          <a:bodyPr>
            <a:noAutofit/>
          </a:bodyPr>
          <a:lstStyle>
            <a:lvl1pPr algn="l">
              <a:defRPr sz="4000"/>
            </a:lvl1pPr>
          </a:lstStyle>
          <a:p>
            <a:r>
              <a:rPr lang="de-DE" dirty="0"/>
              <a:t>Titelmasterformat durch Klicken bearbeiten</a:t>
            </a:r>
          </a:p>
        </p:txBody>
      </p:sp>
    </p:spTree>
    <p:extLst>
      <p:ext uri="{BB962C8B-B14F-4D97-AF65-F5344CB8AC3E}">
        <p14:creationId xmlns:p14="http://schemas.microsoft.com/office/powerpoint/2010/main" val="1041869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4500"/>
            </a:lvl1pPr>
          </a:lstStyle>
          <a:p>
            <a:r>
              <a:rPr lang="de-DE"/>
              <a:t>Mastertitelformat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p>
        </p:txBody>
      </p:sp>
      <p:sp>
        <p:nvSpPr>
          <p:cNvPr id="6" name="Foliennummernplatzhalter 5"/>
          <p:cNvSpPr>
            <a:spLocks noGrp="1"/>
          </p:cNvSpPr>
          <p:nvPr>
            <p:ph type="sldNum" sz="quarter" idx="12"/>
          </p:nvPr>
        </p:nvSpPr>
        <p:spPr>
          <a:xfrm>
            <a:off x="9228666" y="6356352"/>
            <a:ext cx="1439335" cy="365125"/>
          </a:xfrm>
        </p:spPr>
        <p:txBody>
          <a:bodyPr/>
          <a:lstStyle/>
          <a:p>
            <a:fld id="{C897DFD6-16AA-4990-9C12-D8B73762DA74}" type="slidenum">
              <a:rPr lang="de-DE" smtClean="0"/>
              <a:t>‹Nr.›</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22"/>
            <a:ext cx="12192000" cy="637529"/>
          </a:xfrm>
          <a:prstGeom prst="rect">
            <a:avLst/>
          </a:prstGeom>
        </p:spPr>
      </p:pic>
      <p:sp>
        <p:nvSpPr>
          <p:cNvPr id="11" name="Fußzeilenplatzhalter 4"/>
          <p:cNvSpPr>
            <a:spLocks noGrp="1"/>
          </p:cNvSpPr>
          <p:nvPr>
            <p:ph type="ftr" sz="quarter" idx="11"/>
          </p:nvPr>
        </p:nvSpPr>
        <p:spPr>
          <a:xfrm>
            <a:off x="1447799" y="6356352"/>
            <a:ext cx="7772400" cy="365125"/>
          </a:xfrm>
        </p:spPr>
        <p:txBody>
          <a:bodyPr/>
          <a:lstStyle/>
          <a:p>
            <a:pPr algn="r"/>
            <a:r>
              <a:rPr lang="de-DE"/>
              <a:t>© ppedv AG -29.11.2022</a:t>
            </a:r>
            <a:endParaRPr lang="de-DE" dirty="0"/>
          </a:p>
        </p:txBody>
      </p:sp>
    </p:spTree>
    <p:extLst>
      <p:ext uri="{BB962C8B-B14F-4D97-AF65-F5344CB8AC3E}">
        <p14:creationId xmlns:p14="http://schemas.microsoft.com/office/powerpoint/2010/main" val="374449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573282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3749907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0"/>
            <a:ext cx="10515600" cy="2852737"/>
          </a:xfrm>
        </p:spPr>
        <p:txBody>
          <a:bodyPr anchor="b"/>
          <a:lstStyle>
            <a:lvl1pPr>
              <a:defRPr sz="4500"/>
            </a:lvl1pPr>
          </a:lstStyle>
          <a:p>
            <a:r>
              <a:rPr lang="de-DE"/>
              <a:t>Mastertitelformat bearbeiten</a:t>
            </a:r>
          </a:p>
        </p:txBody>
      </p:sp>
      <p:sp>
        <p:nvSpPr>
          <p:cNvPr id="3" name="Textplatzhalt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896667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38200" y="465669"/>
            <a:ext cx="10515600" cy="1225021"/>
          </a:xfrm>
        </p:spPr>
        <p:txBody>
          <a:bodyPr/>
          <a:lstStyle/>
          <a:p>
            <a:r>
              <a:rPr lang="de-DE"/>
              <a:t>Mastertitelformat bearbeiten</a:t>
            </a:r>
          </a:p>
        </p:txBody>
      </p:sp>
      <p:sp>
        <p:nvSpPr>
          <p:cNvPr id="3" name="Inhaltsplatzhalt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5052374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10515600" cy="1233488"/>
          </a:xfrm>
        </p:spPr>
        <p:txBody>
          <a:bodyPr/>
          <a:lstStyle/>
          <a:p>
            <a:r>
              <a:rPr lang="de-DE"/>
              <a:t>Mastertitelformat bearbeiten</a:t>
            </a:r>
          </a:p>
        </p:txBody>
      </p:sp>
      <p:sp>
        <p:nvSpPr>
          <p:cNvPr id="3" name="Textplatzhalt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Inhaltsplatzhalter 3"/>
          <p:cNvSpPr>
            <a:spLocks noGrp="1"/>
          </p:cNvSpPr>
          <p:nvPr>
            <p:ph sz="half" idx="2"/>
          </p:nvPr>
        </p:nvSpPr>
        <p:spPr>
          <a:xfrm>
            <a:off x="839789"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Inhaltsplatzhalter 5"/>
          <p:cNvSpPr>
            <a:spLocks noGrp="1"/>
          </p:cNvSpPr>
          <p:nvPr>
            <p:ph sz="quarter" idx="4"/>
          </p:nvPr>
        </p:nvSpPr>
        <p:spPr>
          <a:xfrm>
            <a:off x="6172201"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7"/>
          <p:cNvSpPr>
            <a:spLocks noGrp="1"/>
          </p:cNvSpPr>
          <p:nvPr>
            <p:ph type="ftr" sz="quarter" idx="11"/>
          </p:nvPr>
        </p:nvSpPr>
        <p:spPr/>
        <p:txBody>
          <a:bodyPr/>
          <a:lstStyle/>
          <a:p>
            <a:r>
              <a:rPr lang="de-DE"/>
              <a:t>© ppedv AG -29.11.2022</a:t>
            </a:r>
            <a:endParaRPr lang="de-DE" dirty="0"/>
          </a:p>
        </p:txBody>
      </p:sp>
      <p:sp>
        <p:nvSpPr>
          <p:cNvPr id="9" name="Foliennummernplatzhalter 8"/>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8064905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Mastertitelformat bearbeiten</a:t>
            </a:r>
            <a:endParaRPr lang="de-DE" dirty="0"/>
          </a:p>
        </p:txBody>
      </p:sp>
      <p:sp>
        <p:nvSpPr>
          <p:cNvPr id="4" name="Fußzeilenplatzhalter 3"/>
          <p:cNvSpPr>
            <a:spLocks noGrp="1"/>
          </p:cNvSpPr>
          <p:nvPr>
            <p:ph type="ftr" sz="quarter" idx="11"/>
          </p:nvPr>
        </p:nvSpPr>
        <p:spPr/>
        <p:txBody>
          <a:bodyPr/>
          <a:lstStyle/>
          <a:p>
            <a:pPr algn="r"/>
            <a:r>
              <a:rPr lang="de-DE"/>
              <a:t>© ppedv AG -29.11.2022</a:t>
            </a:r>
            <a:endParaRPr lang="de-DE" dirty="0"/>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038427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62F8B784-6BE8-4121-A5DD-184BF916DF1B}" type="slidenum">
              <a:rPr lang="de-DE" smtClean="0"/>
              <a:t>‹Nr.›</a:t>
            </a:fld>
            <a:endParaRPr lang="de-DE"/>
          </a:p>
        </p:txBody>
      </p:sp>
      <p:sp>
        <p:nvSpPr>
          <p:cNvPr id="5" name="Fußzeilenplatzhalter 4"/>
          <p:cNvSpPr txBox="1">
            <a:spLocks/>
          </p:cNvSpPr>
          <p:nvPr/>
        </p:nvSpPr>
        <p:spPr>
          <a:xfrm>
            <a:off x="838203" y="6356352"/>
            <a:ext cx="7772400" cy="365125"/>
          </a:xfrm>
          <a:prstGeom prst="rect">
            <a:avLst/>
          </a:prstGeom>
        </p:spPr>
        <p:txBody>
          <a:bodyPr vert="horz" lIns="68580" tIns="34290" rIns="68580" bIns="3429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dirty="0"/>
              <a:t>© ppedv AG</a:t>
            </a:r>
          </a:p>
        </p:txBody>
      </p:sp>
    </p:spTree>
    <p:extLst>
      <p:ext uri="{BB962C8B-B14F-4D97-AF65-F5344CB8AC3E}">
        <p14:creationId xmlns:p14="http://schemas.microsoft.com/office/powerpoint/2010/main" val="3562166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2400"/>
            </a:lvl1pPr>
          </a:lstStyle>
          <a:p>
            <a:r>
              <a:rPr lang="de-DE"/>
              <a:t>Mastertitelformat bearbeiten</a:t>
            </a:r>
          </a:p>
        </p:txBody>
      </p:sp>
      <p:sp>
        <p:nvSpPr>
          <p:cNvPr id="3" name="Inhaltsplatzhalt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14777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2400"/>
            </a:lvl1pPr>
          </a:lstStyle>
          <a:p>
            <a:r>
              <a:rPr lang="de-DE"/>
              <a:t>Mastertitelformat bearbeiten</a:t>
            </a:r>
          </a:p>
        </p:txBody>
      </p:sp>
      <p:sp>
        <p:nvSpPr>
          <p:cNvPr id="3" name="Bildplatzhalt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18042991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1"/>
            <a:ext cx="10515600" cy="1233488"/>
          </a:xfrm>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29187676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1" y="643467"/>
            <a:ext cx="2628900" cy="5533496"/>
          </a:xfrm>
        </p:spPr>
        <p:txBody>
          <a:bodyPr vert="eaVert"/>
          <a:lstStyle/>
          <a:p>
            <a:r>
              <a:rPr lang="de-DE"/>
              <a:t>Mastertitelformat bearbeiten</a:t>
            </a:r>
          </a:p>
        </p:txBody>
      </p:sp>
      <p:sp>
        <p:nvSpPr>
          <p:cNvPr id="3" name="Vertikaler Textplatzhalter 2"/>
          <p:cNvSpPr>
            <a:spLocks noGrp="1"/>
          </p:cNvSpPr>
          <p:nvPr>
            <p:ph type="body" orient="vert" idx="1"/>
          </p:nvPr>
        </p:nvSpPr>
        <p:spPr>
          <a:xfrm>
            <a:off x="838201" y="643467"/>
            <a:ext cx="7734300" cy="5533496"/>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35497531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a:prstGeom prst="rect">
            <a:avLst/>
          </a:prstGeom>
        </p:spPr>
        <p:txBody>
          <a:bodyPr/>
          <a:lstStyle/>
          <a:p>
            <a:r>
              <a:rPr lang="de-DE"/>
              <a:t>Mastertitelformat bearbeiten</a:t>
            </a:r>
          </a:p>
        </p:txBody>
      </p:sp>
      <p:sp>
        <p:nvSpPr>
          <p:cNvPr id="3" name="Datumsplatzhalter 2"/>
          <p:cNvSpPr>
            <a:spLocks noGrp="1"/>
          </p:cNvSpPr>
          <p:nvPr>
            <p:ph type="dt" sz="half" idx="10"/>
          </p:nvPr>
        </p:nvSpPr>
        <p:spPr>
          <a:xfrm>
            <a:off x="609600" y="6356353"/>
            <a:ext cx="2844800" cy="365125"/>
          </a:xfrm>
          <a:prstGeom prst="rect">
            <a:avLst/>
          </a:prstGeom>
        </p:spPr>
        <p:txBody>
          <a:bodyPr/>
          <a:lstStyle/>
          <a:p>
            <a:endParaRPr lang="de-DE"/>
          </a:p>
        </p:txBody>
      </p:sp>
      <p:sp>
        <p:nvSpPr>
          <p:cNvPr id="4" name="Fußzeilenplatzhalter 3"/>
          <p:cNvSpPr>
            <a:spLocks noGrp="1"/>
          </p:cNvSpPr>
          <p:nvPr>
            <p:ph type="ftr" sz="quarter" idx="11"/>
          </p:nvPr>
        </p:nvSpPr>
        <p:spPr>
          <a:xfrm>
            <a:off x="4165600" y="6356353"/>
            <a:ext cx="3860800" cy="365125"/>
          </a:xfrm>
          <a:prstGeom prst="rect">
            <a:avLst/>
          </a:prstGeom>
        </p:spPr>
        <p:txBody>
          <a:bodyPr/>
          <a:lstStyle/>
          <a:p>
            <a:r>
              <a:rPr lang="de-DE"/>
              <a:t>© ppedv AG -29.11.2022</a:t>
            </a:r>
          </a:p>
        </p:txBody>
      </p:sp>
      <p:sp>
        <p:nvSpPr>
          <p:cNvPr id="5" name="Foliennummernplatzhalter 4"/>
          <p:cNvSpPr>
            <a:spLocks noGrp="1"/>
          </p:cNvSpPr>
          <p:nvPr>
            <p:ph type="sldNum" sz="quarter" idx="12"/>
          </p:nvPr>
        </p:nvSpPr>
        <p:spPr/>
        <p:txBody>
          <a:bodyPr/>
          <a:lstStyle/>
          <a:p>
            <a:fld id="{62F8B784-6BE8-4121-A5DD-184BF916DF1B}" type="slidenum">
              <a:rPr lang="de-DE" smtClean="0"/>
              <a:t>‹Nr.›</a:t>
            </a:fld>
            <a:endParaRPr lang="de-DE"/>
          </a:p>
        </p:txBody>
      </p:sp>
    </p:spTree>
    <p:extLst>
      <p:ext uri="{BB962C8B-B14F-4D97-AF65-F5344CB8AC3E}">
        <p14:creationId xmlns:p14="http://schemas.microsoft.com/office/powerpoint/2010/main" val="96696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1" y="1709740"/>
            <a:ext cx="10515600" cy="2852737"/>
          </a:xfrm>
        </p:spPr>
        <p:txBody>
          <a:bodyPr anchor="b"/>
          <a:lstStyle>
            <a:lvl1pPr>
              <a:defRPr sz="4500"/>
            </a:lvl1pPr>
          </a:lstStyle>
          <a:p>
            <a:r>
              <a:rPr lang="de-DE"/>
              <a:t>Mastertitelformat bearbeiten</a:t>
            </a:r>
          </a:p>
        </p:txBody>
      </p:sp>
      <p:sp>
        <p:nvSpPr>
          <p:cNvPr id="3" name="Textplatzhalt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5" name="Fußzeilenplatzhalter 4"/>
          <p:cNvSpPr>
            <a:spLocks noGrp="1"/>
          </p:cNvSpPr>
          <p:nvPr>
            <p:ph type="ftr" sz="quarter" idx="11"/>
          </p:nvPr>
        </p:nvSpPr>
        <p:spPr/>
        <p:txBody>
          <a:bodyPr/>
          <a:lstStyle/>
          <a:p>
            <a:pPr algn="r"/>
            <a:r>
              <a:rPr lang="de-DE"/>
              <a:t>© ppedv AG -29.11.2022</a:t>
            </a:r>
            <a:endParaRPr lang="de-DE" dirty="0"/>
          </a:p>
        </p:txBody>
      </p:sp>
      <p:sp>
        <p:nvSpPr>
          <p:cNvPr id="6" name="Foliennummernplatzhalter 5"/>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160296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38200" y="465669"/>
            <a:ext cx="10515600" cy="1225021"/>
          </a:xfrm>
        </p:spPr>
        <p:txBody>
          <a:bodyPr/>
          <a:lstStyle/>
          <a:p>
            <a:r>
              <a:rPr lang="de-DE"/>
              <a:t>Mastertitelformat bearbeiten</a:t>
            </a:r>
          </a:p>
        </p:txBody>
      </p:sp>
      <p:sp>
        <p:nvSpPr>
          <p:cNvPr id="3" name="Inhaltsplatzhalter 2"/>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1257527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10515600" cy="1233488"/>
          </a:xfrm>
        </p:spPr>
        <p:txBody>
          <a:bodyPr/>
          <a:lstStyle/>
          <a:p>
            <a:r>
              <a:rPr lang="de-DE"/>
              <a:t>Mastertitelformat bearbeiten</a:t>
            </a:r>
          </a:p>
        </p:txBody>
      </p:sp>
      <p:sp>
        <p:nvSpPr>
          <p:cNvPr id="3" name="Textplatzhalt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Inhaltsplatzhalter 3"/>
          <p:cNvSpPr>
            <a:spLocks noGrp="1"/>
          </p:cNvSpPr>
          <p:nvPr>
            <p:ph sz="half" idx="2"/>
          </p:nvPr>
        </p:nvSpPr>
        <p:spPr>
          <a:xfrm>
            <a:off x="839789"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Inhaltsplatzhalter 5"/>
          <p:cNvSpPr>
            <a:spLocks noGrp="1"/>
          </p:cNvSpPr>
          <p:nvPr>
            <p:ph sz="quarter" idx="4"/>
          </p:nvPr>
        </p:nvSpPr>
        <p:spPr>
          <a:xfrm>
            <a:off x="6172201"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7"/>
          <p:cNvSpPr>
            <a:spLocks noGrp="1"/>
          </p:cNvSpPr>
          <p:nvPr>
            <p:ph type="ftr" sz="quarter" idx="11"/>
          </p:nvPr>
        </p:nvSpPr>
        <p:spPr/>
        <p:txBody>
          <a:bodyPr/>
          <a:lstStyle/>
          <a:p>
            <a:r>
              <a:rPr lang="de-DE"/>
              <a:t>© ppedv AG -29.11.2022</a:t>
            </a:r>
            <a:endParaRPr lang="de-DE" dirty="0"/>
          </a:p>
        </p:txBody>
      </p:sp>
      <p:sp>
        <p:nvSpPr>
          <p:cNvPr id="9" name="Foliennummernplatzhalter 8"/>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838322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38200" y="457200"/>
            <a:ext cx="10515600" cy="1233488"/>
          </a:xfrm>
        </p:spPr>
        <p:txBody>
          <a:bodyPr/>
          <a:lstStyle/>
          <a:p>
            <a:r>
              <a:rPr lang="de-DE"/>
              <a:t>Mastertitelformat bearbeiten</a:t>
            </a:r>
            <a:endParaRPr lang="de-DE" dirty="0"/>
          </a:p>
        </p:txBody>
      </p:sp>
      <p:sp>
        <p:nvSpPr>
          <p:cNvPr id="4" name="Fußzeilenplatzhalter 3"/>
          <p:cNvSpPr>
            <a:spLocks noGrp="1"/>
          </p:cNvSpPr>
          <p:nvPr>
            <p:ph type="ftr" sz="quarter" idx="11"/>
          </p:nvPr>
        </p:nvSpPr>
        <p:spPr/>
        <p:txBody>
          <a:bodyPr/>
          <a:lstStyle/>
          <a:p>
            <a:pPr algn="r"/>
            <a:r>
              <a:rPr lang="de-DE"/>
              <a:t>© ppedv AG -29.11.2022</a:t>
            </a:r>
            <a:endParaRPr lang="de-DE" dirty="0"/>
          </a:p>
        </p:txBody>
      </p:sp>
      <p:sp>
        <p:nvSpPr>
          <p:cNvPr id="5" name="Foliennummernplatzhalter 4"/>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724593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fld id="{D0B68A9A-8F5D-4114-819E-CD9E627B0FFB}" type="slidenum">
              <a:rPr lang="de-DE" smtClean="0"/>
              <a:t>‹Nr.›</a:t>
            </a:fld>
            <a:endParaRPr lang="de-DE"/>
          </a:p>
        </p:txBody>
      </p:sp>
      <p:sp>
        <p:nvSpPr>
          <p:cNvPr id="5" name="Fußzeilenplatzhalter 4"/>
          <p:cNvSpPr txBox="1">
            <a:spLocks/>
          </p:cNvSpPr>
          <p:nvPr/>
        </p:nvSpPr>
        <p:spPr>
          <a:xfrm>
            <a:off x="838203" y="6356352"/>
            <a:ext cx="7772400" cy="365125"/>
          </a:xfrm>
          <a:prstGeom prst="rect">
            <a:avLst/>
          </a:prstGeom>
        </p:spPr>
        <p:txBody>
          <a:bodyPr vert="horz" lIns="68580" tIns="34290" rIns="68580" bIns="34290" rtlCol="0" anchor="ctr"/>
          <a:lstStyle>
            <a:defPPr>
              <a:defRPr lang="de-DE"/>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de-DE" sz="900" dirty="0"/>
              <a:t>© ppedv AG</a:t>
            </a:r>
          </a:p>
        </p:txBody>
      </p:sp>
    </p:spTree>
    <p:extLst>
      <p:ext uri="{BB962C8B-B14F-4D97-AF65-F5344CB8AC3E}">
        <p14:creationId xmlns:p14="http://schemas.microsoft.com/office/powerpoint/2010/main" val="1712143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2400"/>
            </a:lvl1pPr>
          </a:lstStyle>
          <a:p>
            <a:r>
              <a:rPr lang="de-DE"/>
              <a:t>Mastertitelformat bearbeiten</a:t>
            </a:r>
          </a:p>
        </p:txBody>
      </p:sp>
      <p:sp>
        <p:nvSpPr>
          <p:cNvPr id="3" name="Inhaltsplatzhalt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
        <p:nvSpPr>
          <p:cNvPr id="8" name="Titel 1">
            <a:extLst>
              <a:ext uri="{FF2B5EF4-FFF2-40B4-BE49-F238E27FC236}">
                <a16:creationId xmlns:a16="http://schemas.microsoft.com/office/drawing/2014/main" id="{2B760116-F13C-47D0-BC06-1B1980D0BBBB}"/>
              </a:ext>
            </a:extLst>
          </p:cNvPr>
          <p:cNvSpPr txBox="1">
            <a:spLocks/>
          </p:cNvSpPr>
          <p:nvPr userDrawn="1"/>
        </p:nvSpPr>
        <p:spPr>
          <a:xfrm>
            <a:off x="623392" y="35352"/>
            <a:ext cx="8640960" cy="80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kern="1200">
                <a:solidFill>
                  <a:schemeClr val="tx1"/>
                </a:solidFill>
                <a:latin typeface="+mj-lt"/>
                <a:ea typeface="+mj-ea"/>
                <a:cs typeface="+mj-cs"/>
              </a:defRPr>
            </a:lvl1pPr>
          </a:lstStyle>
          <a:p>
            <a:pPr algn="l"/>
            <a:r>
              <a:rPr lang="de-DE" sz="2800" dirty="0"/>
              <a:t>Titelmasterformat durch Klicken bearbeiten</a:t>
            </a:r>
          </a:p>
        </p:txBody>
      </p:sp>
    </p:spTree>
    <p:extLst>
      <p:ext uri="{BB962C8B-B14F-4D97-AF65-F5344CB8AC3E}">
        <p14:creationId xmlns:p14="http://schemas.microsoft.com/office/powerpoint/2010/main" val="1825308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2400"/>
            </a:lvl1pPr>
          </a:lstStyle>
          <a:p>
            <a:r>
              <a:rPr lang="de-DE"/>
              <a:t>Mastertitelformat bearbeiten</a:t>
            </a:r>
          </a:p>
        </p:txBody>
      </p:sp>
      <p:sp>
        <p:nvSpPr>
          <p:cNvPr id="3" name="Bildplatzhalt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6" name="Fußzeilenplatzhalter 5"/>
          <p:cNvSpPr>
            <a:spLocks noGrp="1"/>
          </p:cNvSpPr>
          <p:nvPr>
            <p:ph type="ftr" sz="quarter" idx="11"/>
          </p:nvPr>
        </p:nvSpPr>
        <p:spPr/>
        <p:txBody>
          <a:bodyPr/>
          <a:lstStyle/>
          <a:p>
            <a:pPr algn="r"/>
            <a:r>
              <a:rPr lang="de-DE"/>
              <a:t>© ppedv AG -29.11.2022</a:t>
            </a:r>
            <a:endParaRPr lang="de-DE" dirty="0"/>
          </a:p>
        </p:txBody>
      </p:sp>
      <p:sp>
        <p:nvSpPr>
          <p:cNvPr id="7" name="Foliennummernplatzhalter 6"/>
          <p:cNvSpPr>
            <a:spLocks noGrp="1"/>
          </p:cNvSpPr>
          <p:nvPr>
            <p:ph type="sldNum" sz="quarter" idx="12"/>
          </p:nvPr>
        </p:nvSpPr>
        <p:spPr/>
        <p:txBody>
          <a:bodyPr/>
          <a:lstStyle/>
          <a:p>
            <a:fld id="{D0B68A9A-8F5D-4114-819E-CD9E627B0FFB}" type="slidenum">
              <a:rPr lang="de-DE" smtClean="0"/>
              <a:t>‹Nr.›</a:t>
            </a:fld>
            <a:endParaRPr lang="de-DE"/>
          </a:p>
        </p:txBody>
      </p:sp>
    </p:spTree>
    <p:extLst>
      <p:ext uri="{BB962C8B-B14F-4D97-AF65-F5344CB8AC3E}">
        <p14:creationId xmlns:p14="http://schemas.microsoft.com/office/powerpoint/2010/main" val="2332837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465669"/>
            <a:ext cx="10515600" cy="1225021"/>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3"/>
          </p:nvPr>
        </p:nvSpPr>
        <p:spPr>
          <a:xfrm>
            <a:off x="838200" y="6356352"/>
            <a:ext cx="7772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 ppedv AG -29.11.2022</a:t>
            </a:r>
            <a:endParaRPr lang="de-DE" dirty="0"/>
          </a:p>
        </p:txBody>
      </p:sp>
      <p:sp>
        <p:nvSpPr>
          <p:cNvPr id="6" name="Foliennummernplatzhalt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0B68A9A-8F5D-4114-819E-CD9E627B0FFB}" type="slidenum">
              <a:rPr lang="de-DE" smtClean="0"/>
              <a:t>‹Nr.›</a:t>
            </a:fld>
            <a:endParaRPr lang="de-DE"/>
          </a:p>
        </p:txBody>
      </p:sp>
      <p:pic>
        <p:nvPicPr>
          <p:cNvPr id="7" name="Grafik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4442"/>
            <a:ext cx="12192000" cy="637529"/>
          </a:xfrm>
          <a:prstGeom prst="rect">
            <a:avLst/>
          </a:prstGeom>
        </p:spPr>
      </p:pic>
      <p:pic>
        <p:nvPicPr>
          <p:cNvPr id="8" name="Grafik 7">
            <a:extLst>
              <a:ext uri="{FF2B5EF4-FFF2-40B4-BE49-F238E27FC236}">
                <a16:creationId xmlns:a16="http://schemas.microsoft.com/office/drawing/2014/main" id="{DA6FDD7A-D35E-4433-B72B-642C226C2DED}"/>
              </a:ext>
            </a:extLst>
          </p:cNvPr>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12309" y="6371208"/>
            <a:ext cx="1759221" cy="370160"/>
          </a:xfrm>
          <a:prstGeom prst="rect">
            <a:avLst/>
          </a:prstGeom>
        </p:spPr>
      </p:pic>
    </p:spTree>
    <p:extLst>
      <p:ext uri="{BB962C8B-B14F-4D97-AF65-F5344CB8AC3E}">
        <p14:creationId xmlns:p14="http://schemas.microsoft.com/office/powerpoint/2010/main" val="85337178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52" r:id="rId13"/>
    <p:sldLayoutId id="2147483653" r:id="rId14"/>
    <p:sldLayoutId id="2147483654" r:id="rId15"/>
    <p:sldLayoutId id="2147483658" r:id="rId16"/>
    <p:sldLayoutId id="2147483661" r:id="rId17"/>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465669"/>
            <a:ext cx="10515600" cy="1225021"/>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5" name="Fußzeilenplatzhalter 4"/>
          <p:cNvSpPr>
            <a:spLocks noGrp="1"/>
          </p:cNvSpPr>
          <p:nvPr>
            <p:ph type="ftr" sz="quarter" idx="3"/>
          </p:nvPr>
        </p:nvSpPr>
        <p:spPr>
          <a:xfrm>
            <a:off x="838200" y="6356352"/>
            <a:ext cx="77724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de-DE"/>
              <a:t>© ppedv AG -29.11.2022</a:t>
            </a:r>
            <a:endParaRPr lang="de-DE" dirty="0"/>
          </a:p>
        </p:txBody>
      </p:sp>
      <p:sp>
        <p:nvSpPr>
          <p:cNvPr id="6" name="Foliennummernplatzhalt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F8B784-6BE8-4121-A5DD-184BF916DF1B}" type="slidenum">
              <a:rPr lang="de-DE" smtClean="0"/>
              <a:t>‹Nr.›</a:t>
            </a:fld>
            <a:endParaRPr lang="de-DE"/>
          </a:p>
        </p:txBody>
      </p:sp>
      <p:pic>
        <p:nvPicPr>
          <p:cNvPr id="7" name="Grafik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4442"/>
            <a:ext cx="12192000" cy="637529"/>
          </a:xfrm>
          <a:prstGeom prst="rect">
            <a:avLst/>
          </a:prstGeom>
        </p:spPr>
      </p:pic>
    </p:spTree>
    <p:extLst>
      <p:ext uri="{BB962C8B-B14F-4D97-AF65-F5344CB8AC3E}">
        <p14:creationId xmlns:p14="http://schemas.microsoft.com/office/powerpoint/2010/main" val="407018074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msdn.microsoft.com/en-us/library/aa394077(v=vs.85).aspx"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msdn.microsoft.com/en-us/library/aa394418(VS.85).aspx" TargetMode="External"/><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0.emf"/><Relationship Id="rId2" Type="http://schemas.openxmlformats.org/officeDocument/2006/relationships/image" Target="../media/image125.png"/><Relationship Id="rId16"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image" Target="../media/image127.emf"/><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29.emf"/><Relationship Id="rId4" Type="http://schemas.openxmlformats.org/officeDocument/2006/relationships/image" Target="../media/image126.emf"/><Relationship Id="rId9" Type="http://schemas.openxmlformats.org/officeDocument/2006/relationships/customXml" Target="../ink/ink4.xml"/><Relationship Id="rId14" Type="http://schemas.openxmlformats.org/officeDocument/2006/relationships/image" Target="../media/image131.emf"/></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hyperlink" Target="http://192.168.200.1/pswa"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hyperlink" Target="https://gallery.technet.microsoft.com/scriptcenter/DSC-Resource-Kit-All-c449312d"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technet.microsoft.com/de-de/library/dd347675.aspx"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technet.microsoft.com/en-us/library/hh848303.aspx"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technet.microsoft.com/en-us/library/ee692804.aspx"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2895600" y="4196680"/>
            <a:ext cx="6400800" cy="1752600"/>
          </a:xfrm>
        </p:spPr>
        <p:txBody>
          <a:bodyPr>
            <a:normAutofit/>
          </a:bodyPr>
          <a:lstStyle/>
          <a:p>
            <a:r>
              <a:rPr lang="de-DE" dirty="0" err="1"/>
              <a:t>ppedv</a:t>
            </a:r>
            <a:r>
              <a:rPr lang="de-DE" dirty="0"/>
              <a:t> AG</a:t>
            </a:r>
          </a:p>
          <a:p>
            <a:endParaRPr lang="de-DE" dirty="0"/>
          </a:p>
          <a:p>
            <a:r>
              <a:rPr lang="de-DE" sz="2800" dirty="0"/>
              <a:t>Daniel Rerich</a:t>
            </a:r>
          </a:p>
        </p:txBody>
      </p:sp>
      <p:pic>
        <p:nvPicPr>
          <p:cNvPr id="1026" name="Picture 2" descr="http://www.virtxpert.com/wp-content/uploads/2014/05/logo-powershell1.png"/>
          <p:cNvPicPr>
            <a:picLocks noChangeAspect="1" noChangeArrowheads="1"/>
          </p:cNvPicPr>
          <p:nvPr/>
        </p:nvPicPr>
        <p:blipFill rotWithShape="1">
          <a:blip r:embed="rId3">
            <a:extLst>
              <a:ext uri="{28A0092B-C50C-407E-A947-70E740481C1C}">
                <a14:useLocalDpi xmlns:a14="http://schemas.microsoft.com/office/drawing/2010/main" val="0"/>
              </a:ext>
            </a:extLst>
          </a:blip>
          <a:srcRect t="17640" r="9281" b="19361"/>
          <a:stretch/>
        </p:blipFill>
        <p:spPr bwMode="auto">
          <a:xfrm>
            <a:off x="2423592" y="2636913"/>
            <a:ext cx="1872208" cy="1300145"/>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439816" y="2623676"/>
            <a:ext cx="5503998" cy="1323439"/>
          </a:xfrm>
          <a:prstGeom prst="rect">
            <a:avLst/>
          </a:prstGeom>
          <a:noFill/>
        </p:spPr>
        <p:txBody>
          <a:bodyPr wrap="square" rtlCol="0">
            <a:spAutoFit/>
          </a:bodyPr>
          <a:lstStyle/>
          <a:p>
            <a:r>
              <a:rPr lang="de-DE" sz="4800" dirty="0"/>
              <a:t>Windows </a:t>
            </a:r>
            <a:r>
              <a:rPr lang="de-DE" sz="4800" dirty="0" err="1"/>
              <a:t>PowerShell</a:t>
            </a:r>
            <a:endParaRPr lang="de-DE" sz="4800" dirty="0"/>
          </a:p>
          <a:p>
            <a:pPr algn="ctr"/>
            <a:r>
              <a:rPr lang="de-DE" sz="3200" dirty="0"/>
              <a:t>Administration automatisieren</a:t>
            </a:r>
          </a:p>
        </p:txBody>
      </p:sp>
    </p:spTree>
    <p:extLst>
      <p:ext uri="{BB962C8B-B14F-4D97-AF65-F5344CB8AC3E}">
        <p14:creationId xmlns:p14="http://schemas.microsoft.com/office/powerpoint/2010/main" val="212828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Windows </a:t>
            </a:r>
            <a:r>
              <a:rPr lang="de-DE" dirty="0" err="1"/>
              <a:t>PowerShell</a:t>
            </a:r>
            <a:r>
              <a:rPr lang="de-DE" dirty="0"/>
              <a:t> Versionen</a:t>
            </a:r>
          </a:p>
        </p:txBody>
      </p:sp>
      <p:sp>
        <p:nvSpPr>
          <p:cNvPr id="3" name="Inhaltsplatzhalter 2"/>
          <p:cNvSpPr>
            <a:spLocks noGrp="1"/>
          </p:cNvSpPr>
          <p:nvPr>
            <p:ph idx="1"/>
          </p:nvPr>
        </p:nvSpPr>
        <p:spPr>
          <a:xfrm>
            <a:off x="838200" y="1340769"/>
            <a:ext cx="9381291" cy="4857403"/>
          </a:xfrm>
        </p:spPr>
        <p:txBody>
          <a:bodyPr>
            <a:normAutofit/>
          </a:bodyPr>
          <a:lstStyle/>
          <a:p>
            <a:pPr lvl="0"/>
            <a:r>
              <a:rPr lang="en-US" sz="2800" b="1" kern="0" dirty="0" err="1">
                <a:solidFill>
                  <a:srgbClr val="000000"/>
                </a:solidFill>
              </a:rPr>
              <a:t>powershell</a:t>
            </a:r>
            <a:r>
              <a:rPr lang="en-US" sz="2800" b="1" kern="0" dirty="0">
                <a:solidFill>
                  <a:srgbClr val="000000"/>
                </a:solidFill>
              </a:rPr>
              <a:t> –version 2.0</a:t>
            </a:r>
            <a:r>
              <a:rPr lang="en-US" sz="2800" kern="0" dirty="0">
                <a:solidFill>
                  <a:srgbClr val="000000"/>
                </a:solidFill>
              </a:rPr>
              <a:t> started </a:t>
            </a:r>
            <a:r>
              <a:rPr lang="ga-IE" sz="2800" kern="0" dirty="0">
                <a:solidFill>
                  <a:srgbClr val="000000"/>
                </a:solidFill>
              </a:rPr>
              <a:t>Windows </a:t>
            </a:r>
            <a:r>
              <a:rPr lang="en-US" sz="2800" kern="0" dirty="0">
                <a:solidFill>
                  <a:srgbClr val="000000"/>
                </a:solidFill>
              </a:rPr>
              <a:t>PowerShell </a:t>
            </a:r>
            <a:r>
              <a:rPr lang="en-US" sz="2800" kern="0" dirty="0" err="1">
                <a:solidFill>
                  <a:srgbClr val="000000"/>
                </a:solidFill>
              </a:rPr>
              <a:t>mit</a:t>
            </a:r>
            <a:r>
              <a:rPr lang="en-US" sz="2800" kern="0" dirty="0">
                <a:solidFill>
                  <a:srgbClr val="000000"/>
                </a:solidFill>
              </a:rPr>
              <a:t> der PowerShell 2.0 Engine</a:t>
            </a:r>
          </a:p>
          <a:p>
            <a:pPr lvl="1"/>
            <a:r>
              <a:rPr lang="en-US" sz="2400" kern="0" dirty="0" err="1">
                <a:solidFill>
                  <a:srgbClr val="000000"/>
                </a:solidFill>
              </a:rPr>
              <a:t>Abwärts-Kompatibilität</a:t>
            </a:r>
            <a:endParaRPr lang="en-US" sz="2400" kern="0" dirty="0">
              <a:solidFill>
                <a:srgbClr val="000000"/>
              </a:solidFill>
            </a:endParaRPr>
          </a:p>
          <a:p>
            <a:endParaRPr lang="en-US" sz="2800" kern="0" dirty="0">
              <a:solidFill>
                <a:srgbClr val="000000"/>
              </a:solidFill>
            </a:endParaRPr>
          </a:p>
          <a:p>
            <a:r>
              <a:rPr lang="en-US" sz="2800" kern="0" dirty="0">
                <a:solidFill>
                  <a:srgbClr val="000000"/>
                </a:solidFill>
              </a:rPr>
              <a:t>Auf 64Bit-System: 32Bit- und 64Bit-PowerShell</a:t>
            </a:r>
          </a:p>
          <a:p>
            <a:r>
              <a:rPr lang="en-US" sz="2800" kern="0" dirty="0">
                <a:solidFill>
                  <a:srgbClr val="000000"/>
                </a:solidFill>
              </a:rPr>
              <a:t>PowerShell </a:t>
            </a:r>
            <a:r>
              <a:rPr lang="en-US" sz="2800" kern="0" dirty="0" err="1">
                <a:solidFill>
                  <a:srgbClr val="000000"/>
                </a:solidFill>
              </a:rPr>
              <a:t>gibt</a:t>
            </a:r>
            <a:r>
              <a:rPr lang="en-US" sz="2800" kern="0" dirty="0">
                <a:solidFill>
                  <a:srgbClr val="000000"/>
                </a:solidFill>
              </a:rPr>
              <a:t> </a:t>
            </a:r>
            <a:r>
              <a:rPr lang="en-US" sz="2800" kern="0" dirty="0" err="1">
                <a:solidFill>
                  <a:srgbClr val="000000"/>
                </a:solidFill>
              </a:rPr>
              <a:t>es</a:t>
            </a:r>
            <a:r>
              <a:rPr lang="en-US" sz="2800" kern="0" dirty="0">
                <a:solidFill>
                  <a:srgbClr val="000000"/>
                </a:solidFill>
              </a:rPr>
              <a:t> </a:t>
            </a:r>
            <a:r>
              <a:rPr lang="en-US" sz="2800" kern="0" dirty="0" err="1">
                <a:solidFill>
                  <a:srgbClr val="000000"/>
                </a:solidFill>
              </a:rPr>
              <a:t>auch</a:t>
            </a:r>
            <a:r>
              <a:rPr lang="en-US" sz="2800" kern="0" dirty="0">
                <a:solidFill>
                  <a:srgbClr val="000000"/>
                </a:solidFill>
              </a:rPr>
              <a:t> “elevated” (</a:t>
            </a:r>
            <a:r>
              <a:rPr lang="en-US" sz="2800" kern="0" dirty="0" err="1">
                <a:solidFill>
                  <a:srgbClr val="000000"/>
                </a:solidFill>
              </a:rPr>
              <a:t>mit</a:t>
            </a:r>
            <a:r>
              <a:rPr lang="en-US" sz="2800" kern="0" dirty="0">
                <a:solidFill>
                  <a:srgbClr val="000000"/>
                </a:solidFill>
              </a:rPr>
              <a:t> Admin-</a:t>
            </a:r>
            <a:r>
              <a:rPr lang="en-US" sz="2800" kern="0" dirty="0" err="1">
                <a:solidFill>
                  <a:srgbClr val="000000"/>
                </a:solidFill>
              </a:rPr>
              <a:t>Rechten</a:t>
            </a:r>
            <a:r>
              <a:rPr lang="en-US" sz="2800" kern="0" dirty="0">
                <a:solidFill>
                  <a:srgbClr val="000000"/>
                </a:solidFill>
              </a:rPr>
              <a:t>)</a:t>
            </a:r>
            <a:endParaRPr lang="de-DE" sz="2800" dirty="0"/>
          </a:p>
        </p:txBody>
      </p:sp>
      <p:sp>
        <p:nvSpPr>
          <p:cNvPr id="4" name="Foliennummernplatzhalter 3"/>
          <p:cNvSpPr>
            <a:spLocks noGrp="1"/>
          </p:cNvSpPr>
          <p:nvPr>
            <p:ph type="sldNum" sz="quarter" idx="12"/>
          </p:nvPr>
        </p:nvSpPr>
        <p:spPr/>
        <p:txBody>
          <a:bodyPr/>
          <a:lstStyle/>
          <a:p>
            <a:fld id="{D0B68A9A-8F5D-4114-819E-CD9E627B0FFB}" type="slidenum">
              <a:rPr lang="de-DE" smtClean="0"/>
              <a:t>10</a:t>
            </a:fld>
            <a:endParaRPr lang="de-DE"/>
          </a:p>
        </p:txBody>
      </p:sp>
      <p:pic>
        <p:nvPicPr>
          <p:cNvPr id="5" name="Grafik 4"/>
          <p:cNvPicPr>
            <a:picLocks noChangeAspect="1"/>
          </p:cNvPicPr>
          <p:nvPr/>
        </p:nvPicPr>
        <p:blipFill>
          <a:blip r:embed="rId3"/>
          <a:stretch>
            <a:fillRect/>
          </a:stretch>
        </p:blipFill>
        <p:spPr>
          <a:xfrm>
            <a:off x="1677579" y="4517019"/>
            <a:ext cx="7702532" cy="1152128"/>
          </a:xfrm>
          <a:prstGeom prst="rect">
            <a:avLst/>
          </a:prstGeom>
        </p:spPr>
      </p:pic>
      <p:sp>
        <p:nvSpPr>
          <p:cNvPr id="6" name="Fußzeilenplatzhalter 5">
            <a:extLst>
              <a:ext uri="{FF2B5EF4-FFF2-40B4-BE49-F238E27FC236}">
                <a16:creationId xmlns:a16="http://schemas.microsoft.com/office/drawing/2014/main" id="{ADEBB294-739D-4EE2-B05F-55FFEF87339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93095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Eigene Werte berechnen</a:t>
            </a:r>
          </a:p>
        </p:txBody>
      </p:sp>
      <p:sp>
        <p:nvSpPr>
          <p:cNvPr id="3" name="Inhaltsplatzhalter 2"/>
          <p:cNvSpPr>
            <a:spLocks noGrp="1"/>
          </p:cNvSpPr>
          <p:nvPr>
            <p:ph idx="1"/>
          </p:nvPr>
        </p:nvSpPr>
        <p:spPr/>
        <p:txBody>
          <a:bodyPr>
            <a:normAutofit fontScale="92500" lnSpcReduction="10000"/>
          </a:bodyPr>
          <a:lstStyle/>
          <a:p>
            <a:pPr marL="0" indent="0">
              <a:buNone/>
            </a:pPr>
            <a:r>
              <a:rPr lang="en-US" kern="0" dirty="0">
                <a:solidFill>
                  <a:srgbClr val="000000"/>
                </a:solidFill>
                <a:latin typeface="Consolas" pitchFamily="49" charset="0"/>
                <a:cs typeface="Consolas" pitchFamily="49" charset="0"/>
              </a:rPr>
              <a:t>Get-Volume | </a:t>
            </a:r>
          </a:p>
          <a:p>
            <a:pPr marL="0" indent="0">
              <a:buNone/>
            </a:pPr>
            <a:r>
              <a:rPr lang="en-US" kern="0" dirty="0">
                <a:solidFill>
                  <a:srgbClr val="000000"/>
                </a:solidFill>
                <a:latin typeface="Consolas" pitchFamily="49" charset="0"/>
                <a:cs typeface="Consolas" pitchFamily="49" charset="0"/>
              </a:rPr>
              <a:t>Select-Object –Property </a:t>
            </a:r>
            <a:r>
              <a:rPr lang="en-US" kern="0" dirty="0" err="1">
                <a:solidFill>
                  <a:srgbClr val="000000"/>
                </a:solidFill>
                <a:latin typeface="Consolas" pitchFamily="49" charset="0"/>
                <a:cs typeface="Consolas" pitchFamily="49" charset="0"/>
              </a:rPr>
              <a:t>DriveLetter</a:t>
            </a:r>
            <a:r>
              <a:rPr lang="en-US" kern="0" dirty="0">
                <a:solidFill>
                  <a:srgbClr val="000000"/>
                </a:solidFill>
                <a:latin typeface="Consolas" pitchFamily="49" charset="0"/>
                <a:cs typeface="Consolas" pitchFamily="49" charset="0"/>
              </a:rPr>
              <a:t>,</a:t>
            </a:r>
          </a:p>
          <a:p>
            <a:pPr marL="0" indent="0">
              <a:buNone/>
            </a:pP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n='Size(GB)';</a:t>
            </a:r>
          </a:p>
          <a:p>
            <a:pPr marL="0" indent="0">
              <a:buNone/>
            </a:pPr>
            <a:r>
              <a:rPr lang="en-US" kern="0" dirty="0">
                <a:solidFill>
                  <a:srgbClr val="000000"/>
                </a:solidFill>
                <a:latin typeface="Consolas" pitchFamily="49" charset="0"/>
                <a:cs typeface="Consolas" pitchFamily="49" charset="0"/>
              </a:rPr>
              <a:t>    e={'{0:N2}' -f ($</a:t>
            </a:r>
            <a:r>
              <a:rPr lang="en-US" kern="0" dirty="0" err="1">
                <a:solidFill>
                  <a:srgbClr val="000000"/>
                </a:solidFill>
                <a:latin typeface="Consolas" pitchFamily="49" charset="0"/>
                <a:cs typeface="Consolas" pitchFamily="49" charset="0"/>
              </a:rPr>
              <a:t>PSItem.Size</a:t>
            </a:r>
            <a:r>
              <a:rPr lang="en-US" kern="0" dirty="0">
                <a:solidFill>
                  <a:srgbClr val="000000"/>
                </a:solidFill>
                <a:latin typeface="Consolas" pitchFamily="49" charset="0"/>
                <a:cs typeface="Consolas" pitchFamily="49" charset="0"/>
              </a:rPr>
              <a:t> / 1GB)}</a:t>
            </a:r>
          </a:p>
          <a:p>
            <a:pPr marL="0" indent="0">
              <a:buNone/>
            </a:pP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n='</a:t>
            </a:r>
            <a:r>
              <a:rPr lang="en-US" kern="0" dirty="0" err="1">
                <a:solidFill>
                  <a:srgbClr val="000000"/>
                </a:solidFill>
                <a:latin typeface="Consolas" pitchFamily="49" charset="0"/>
                <a:cs typeface="Consolas" pitchFamily="49" charset="0"/>
              </a:rPr>
              <a:t>FreeSpace</a:t>
            </a:r>
            <a:r>
              <a:rPr lang="en-US" kern="0" dirty="0">
                <a:solidFill>
                  <a:srgbClr val="000000"/>
                </a:solidFill>
                <a:latin typeface="Consolas" pitchFamily="49" charset="0"/>
                <a:cs typeface="Consolas" pitchFamily="49" charset="0"/>
              </a:rPr>
              <a:t>(GB)';</a:t>
            </a:r>
          </a:p>
          <a:p>
            <a:pPr marL="0" indent="0">
              <a:buNone/>
            </a:pPr>
            <a:r>
              <a:rPr lang="en-US" kern="0" dirty="0">
                <a:solidFill>
                  <a:srgbClr val="000000"/>
                </a:solidFill>
                <a:latin typeface="Consolas" pitchFamily="49" charset="0"/>
                <a:cs typeface="Consolas" pitchFamily="49" charset="0"/>
              </a:rPr>
              <a:t>    e={'{0:N2}' -f ($</a:t>
            </a:r>
            <a:r>
              <a:rPr lang="en-US" kern="0" dirty="0" err="1">
                <a:solidFill>
                  <a:srgbClr val="000000"/>
                </a:solidFill>
                <a:latin typeface="Consolas" pitchFamily="49" charset="0"/>
                <a:cs typeface="Consolas" pitchFamily="49" charset="0"/>
              </a:rPr>
              <a:t>PSItem.SizeRemaining</a:t>
            </a:r>
            <a:r>
              <a:rPr lang="en-US" kern="0" dirty="0">
                <a:solidFill>
                  <a:srgbClr val="000000"/>
                </a:solidFill>
                <a:latin typeface="Consolas" pitchFamily="49" charset="0"/>
                <a:cs typeface="Consolas" pitchFamily="49" charset="0"/>
              </a:rPr>
              <a:t> / 1GB)}</a:t>
            </a:r>
          </a:p>
          <a:p>
            <a:pPr marL="0" indent="0">
              <a:buNone/>
            </a:pPr>
            <a:r>
              <a:rPr lang="en-US" kern="0" dirty="0">
                <a:solidFill>
                  <a:srgbClr val="000000"/>
                </a:solidFill>
                <a:latin typeface="Consolas" pitchFamily="49" charset="0"/>
                <a:cs typeface="Consolas" pitchFamily="49" charset="0"/>
              </a:rPr>
              <a:t>  }</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100</a:t>
            </a:fld>
            <a:endParaRPr lang="de-DE"/>
          </a:p>
        </p:txBody>
      </p:sp>
      <p:sp>
        <p:nvSpPr>
          <p:cNvPr id="5" name="Fußzeilenplatzhalter 4">
            <a:extLst>
              <a:ext uri="{FF2B5EF4-FFF2-40B4-BE49-F238E27FC236}">
                <a16:creationId xmlns:a16="http://schemas.microsoft.com/office/drawing/2014/main" id="{1601C6C7-4C88-4870-8298-34B55F92D41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545920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Eigene Werte berechnen</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101</a:t>
            </a:fld>
            <a:endParaRPr lang="de-DE"/>
          </a:p>
        </p:txBody>
      </p:sp>
      <p:pic>
        <p:nvPicPr>
          <p:cNvPr id="5" name="Grafik 4"/>
          <p:cNvPicPr>
            <a:picLocks noChangeAspect="1"/>
          </p:cNvPicPr>
          <p:nvPr/>
        </p:nvPicPr>
        <p:blipFill>
          <a:blip r:embed="rId2"/>
          <a:stretch>
            <a:fillRect/>
          </a:stretch>
        </p:blipFill>
        <p:spPr>
          <a:xfrm>
            <a:off x="1991544" y="1425577"/>
            <a:ext cx="8743950" cy="5295900"/>
          </a:xfrm>
          <a:prstGeom prst="rect">
            <a:avLst/>
          </a:prstGeom>
        </p:spPr>
      </p:pic>
      <p:sp>
        <p:nvSpPr>
          <p:cNvPr id="6" name="Fußzeilenplatzhalter 5">
            <a:extLst>
              <a:ext uri="{FF2B5EF4-FFF2-40B4-BE49-F238E27FC236}">
                <a16:creationId xmlns:a16="http://schemas.microsoft.com/office/drawing/2014/main" id="{ACE50B05-F8BE-4EF1-AC54-CD9A569717F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01825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Zusatz: Formatieren von Zahlen</a:t>
            </a:r>
          </a:p>
        </p:txBody>
      </p:sp>
      <p:sp>
        <p:nvSpPr>
          <p:cNvPr id="3" name="Inhaltsplatzhalter 2"/>
          <p:cNvSpPr>
            <a:spLocks noGrp="1"/>
          </p:cNvSpPr>
          <p:nvPr>
            <p:ph idx="1"/>
          </p:nvPr>
        </p:nvSpPr>
        <p:spPr/>
        <p:txBody>
          <a:bodyPr/>
          <a:lstStyle/>
          <a:p>
            <a:r>
              <a:rPr lang="de-DE" dirty="0"/>
              <a:t>“{0:N#}“ gibt eine Zahl (daher das „N“) mit # Nachkommastellen aus</a:t>
            </a:r>
          </a:p>
        </p:txBody>
      </p:sp>
      <p:sp>
        <p:nvSpPr>
          <p:cNvPr id="4" name="Foliennummernplatzhalter 3"/>
          <p:cNvSpPr>
            <a:spLocks noGrp="1"/>
          </p:cNvSpPr>
          <p:nvPr>
            <p:ph type="sldNum" sz="quarter" idx="12"/>
          </p:nvPr>
        </p:nvSpPr>
        <p:spPr/>
        <p:txBody>
          <a:bodyPr/>
          <a:lstStyle/>
          <a:p>
            <a:fld id="{D0B68A9A-8F5D-4114-819E-CD9E627B0FFB}" type="slidenum">
              <a:rPr lang="de-DE" smtClean="0"/>
              <a:t>102</a:t>
            </a:fld>
            <a:endParaRPr lang="de-DE"/>
          </a:p>
        </p:txBody>
      </p:sp>
      <p:pic>
        <p:nvPicPr>
          <p:cNvPr id="5" name="Grafik 4"/>
          <p:cNvPicPr>
            <a:picLocks noChangeAspect="1"/>
          </p:cNvPicPr>
          <p:nvPr/>
        </p:nvPicPr>
        <p:blipFill>
          <a:blip r:embed="rId2"/>
          <a:stretch>
            <a:fillRect/>
          </a:stretch>
        </p:blipFill>
        <p:spPr>
          <a:xfrm>
            <a:off x="5464696" y="2485124"/>
            <a:ext cx="4724400" cy="3619500"/>
          </a:xfrm>
          <a:prstGeom prst="rect">
            <a:avLst/>
          </a:prstGeom>
        </p:spPr>
      </p:pic>
      <p:sp>
        <p:nvSpPr>
          <p:cNvPr id="6" name="Fußzeilenplatzhalter 5">
            <a:extLst>
              <a:ext uri="{FF2B5EF4-FFF2-40B4-BE49-F238E27FC236}">
                <a16:creationId xmlns:a16="http://schemas.microsoft.com/office/drawing/2014/main" id="{96A41A9D-B2E6-4EF9-B214-578F4F1A2E0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544741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Zusatz: Formatieren von Zahlen</a:t>
            </a:r>
          </a:p>
        </p:txBody>
      </p:sp>
      <p:sp>
        <p:nvSpPr>
          <p:cNvPr id="15" name="Inhaltsplatzhalter 14"/>
          <p:cNvSpPr>
            <a:spLocks noGrp="1"/>
          </p:cNvSpPr>
          <p:nvPr>
            <p:ph idx="1"/>
          </p:nvPr>
        </p:nvSpPr>
        <p:spPr>
          <a:xfrm>
            <a:off x="838200" y="1340768"/>
            <a:ext cx="10515600" cy="4836195"/>
          </a:xfrm>
        </p:spPr>
        <p:txBody>
          <a:bodyPr/>
          <a:lstStyle/>
          <a:p>
            <a:r>
              <a:rPr lang="de-DE" dirty="0"/>
              <a:t>An Stelle von N kann auch verwendet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103</a:t>
            </a:fld>
            <a:endParaRPr lang="de-DE"/>
          </a:p>
        </p:txBody>
      </p:sp>
      <p:graphicFrame>
        <p:nvGraphicFramePr>
          <p:cNvPr id="14" name="Inhaltsplatzhalter 8"/>
          <p:cNvGraphicFramePr>
            <a:graphicFrameLocks/>
          </p:cNvGraphicFramePr>
          <p:nvPr>
            <p:extLst>
              <p:ext uri="{D42A27DB-BD31-4B8C-83A1-F6EECF244321}">
                <p14:modId xmlns:p14="http://schemas.microsoft.com/office/powerpoint/2010/main" val="3000799880"/>
              </p:ext>
            </p:extLst>
          </p:nvPr>
        </p:nvGraphicFramePr>
        <p:xfrm>
          <a:off x="2001747" y="1916832"/>
          <a:ext cx="8229600" cy="2626494"/>
        </p:xfrm>
        <a:graphic>
          <a:graphicData uri="http://schemas.openxmlformats.org/drawingml/2006/table">
            <a:tbl>
              <a:tblPr/>
              <a:tblGrid>
                <a:gridCol w="936104">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6645424">
                  <a:extLst>
                    <a:ext uri="{9D8B030D-6E8A-4147-A177-3AD203B41FA5}">
                      <a16:colId xmlns:a16="http://schemas.microsoft.com/office/drawing/2014/main" val="20002"/>
                    </a:ext>
                  </a:extLst>
                </a:gridCol>
              </a:tblGrid>
              <a:tr h="254502">
                <a:tc>
                  <a:txBody>
                    <a:bodyPr/>
                    <a:lstStyle/>
                    <a:p>
                      <a:pPr fontAlgn="t"/>
                      <a:r>
                        <a:rPr lang="de-DE" sz="1000" b="1">
                          <a:solidFill>
                            <a:srgbClr val="2A2A2A"/>
                          </a:solidFill>
                          <a:effectLst/>
                        </a:rPr>
                        <a:t>Name</a:t>
                      </a:r>
                      <a:endParaRPr lang="de-DE" sz="1000">
                        <a:solidFill>
                          <a:srgbClr val="2A2A2A"/>
                        </a:solidFill>
                        <a:effectLst/>
                      </a:endParaRP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b="1">
                          <a:solidFill>
                            <a:srgbClr val="2A2A2A"/>
                          </a:solidFill>
                          <a:effectLst/>
                        </a:rPr>
                        <a:t>Specifier</a:t>
                      </a:r>
                      <a:endParaRPr lang="de-DE" sz="1000">
                        <a:solidFill>
                          <a:srgbClr val="2A2A2A"/>
                        </a:solidFill>
                        <a:effectLst/>
                      </a:endParaRP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b="1">
                          <a:solidFill>
                            <a:srgbClr val="2A2A2A"/>
                          </a:solidFill>
                          <a:effectLst/>
                        </a:rPr>
                        <a:t>Description</a:t>
                      </a:r>
                      <a:endParaRPr lang="de-DE" sz="1000">
                        <a:solidFill>
                          <a:srgbClr val="2A2A2A"/>
                        </a:solidFill>
                        <a:effectLst/>
                      </a:endParaRP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0"/>
                  </a:ext>
                </a:extLst>
              </a:tr>
              <a:tr h="554898">
                <a:tc>
                  <a:txBody>
                    <a:bodyPr/>
                    <a:lstStyle/>
                    <a:p>
                      <a:pPr fontAlgn="t"/>
                      <a:r>
                        <a:rPr lang="de-DE" sz="1000">
                          <a:solidFill>
                            <a:srgbClr val="2A2A2A"/>
                          </a:solidFill>
                          <a:effectLst/>
                        </a:rPr>
                        <a:t>Currency</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a:solidFill>
                            <a:srgbClr val="2A2A2A"/>
                          </a:solidFill>
                          <a:effectLst/>
                        </a:rPr>
                        <a:t>C</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000">
                          <a:solidFill>
                            <a:srgbClr val="2A2A2A"/>
                          </a:solidFill>
                          <a:effectLst/>
                        </a:rPr>
                        <a:t>The value is displayed as currency, using the precision specifier to indicate the number of decimal places to be displayed.</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554898">
                <a:tc>
                  <a:txBody>
                    <a:bodyPr/>
                    <a:lstStyle/>
                    <a:p>
                      <a:pPr fontAlgn="t"/>
                      <a:r>
                        <a:rPr lang="de-DE" sz="1000">
                          <a:solidFill>
                            <a:srgbClr val="2A2A2A"/>
                          </a:solidFill>
                          <a:effectLst/>
                        </a:rPr>
                        <a:t>Decimal</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a:solidFill>
                            <a:srgbClr val="2A2A2A"/>
                          </a:solidFill>
                          <a:effectLst/>
                        </a:rPr>
                        <a:t>D</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000">
                          <a:solidFill>
                            <a:srgbClr val="2A2A2A"/>
                          </a:solidFill>
                          <a:effectLst/>
                        </a:rPr>
                        <a:t>The value is displayed using the number of digits in the precision specifier; if needed, leading zeroes are added to the beginning of the number.</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554898">
                <a:tc>
                  <a:txBody>
                    <a:bodyPr/>
                    <a:lstStyle/>
                    <a:p>
                      <a:pPr fontAlgn="t"/>
                      <a:r>
                        <a:rPr lang="de-DE" sz="1000">
                          <a:solidFill>
                            <a:srgbClr val="2A2A2A"/>
                          </a:solidFill>
                          <a:effectLst/>
                        </a:rPr>
                        <a:t>Percentage</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a:solidFill>
                            <a:srgbClr val="2A2A2A"/>
                          </a:solidFill>
                          <a:effectLst/>
                        </a:rPr>
                        <a:t>P</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000">
                          <a:solidFill>
                            <a:srgbClr val="2A2A2A"/>
                          </a:solidFill>
                          <a:effectLst/>
                        </a:rPr>
                        <a:t>The value is multiplied by 100 and displayed as a percentage. The precision specifier indicates the number of decimal places to be displayed.</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705096">
                <a:tc>
                  <a:txBody>
                    <a:bodyPr/>
                    <a:lstStyle/>
                    <a:p>
                      <a:pPr fontAlgn="t"/>
                      <a:r>
                        <a:rPr lang="de-DE" sz="1000">
                          <a:solidFill>
                            <a:srgbClr val="2A2A2A"/>
                          </a:solidFill>
                          <a:effectLst/>
                        </a:rPr>
                        <a:t>Hexadecimal</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de-DE" sz="1000">
                          <a:solidFill>
                            <a:srgbClr val="2A2A2A"/>
                          </a:solidFill>
                          <a:effectLst/>
                        </a:rPr>
                        <a:t>X</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000" dirty="0">
                          <a:solidFill>
                            <a:srgbClr val="2A2A2A"/>
                          </a:solidFill>
                          <a:effectLst/>
                        </a:rPr>
                        <a:t>The value is displayed as a hexadecimal number. The precision </a:t>
                      </a:r>
                      <a:r>
                        <a:rPr lang="en-US" sz="1000" dirty="0" err="1">
                          <a:solidFill>
                            <a:srgbClr val="2A2A2A"/>
                          </a:solidFill>
                          <a:effectLst/>
                        </a:rPr>
                        <a:t>specifier</a:t>
                      </a:r>
                      <a:r>
                        <a:rPr lang="en-US" sz="1000" dirty="0">
                          <a:solidFill>
                            <a:srgbClr val="2A2A2A"/>
                          </a:solidFill>
                          <a:effectLst/>
                        </a:rPr>
                        <a:t> indicates the number of characters to be displayed, with leading zeros added to the beginning as needed.</a:t>
                      </a:r>
                    </a:p>
                  </a:txBody>
                  <a:tcPr marL="41722" marR="41722" marT="52152" marB="52152">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16" name="Grafik 15"/>
          <p:cNvPicPr>
            <a:picLocks noChangeAspect="1"/>
          </p:cNvPicPr>
          <p:nvPr/>
        </p:nvPicPr>
        <p:blipFill>
          <a:blip r:embed="rId2"/>
          <a:stretch>
            <a:fillRect/>
          </a:stretch>
        </p:blipFill>
        <p:spPr>
          <a:xfrm>
            <a:off x="4943873" y="4610100"/>
            <a:ext cx="4352925" cy="2247900"/>
          </a:xfrm>
          <a:prstGeom prst="rect">
            <a:avLst/>
          </a:prstGeom>
        </p:spPr>
      </p:pic>
      <p:sp>
        <p:nvSpPr>
          <p:cNvPr id="3" name="Fußzeilenplatzhalter 2">
            <a:extLst>
              <a:ext uri="{FF2B5EF4-FFF2-40B4-BE49-F238E27FC236}">
                <a16:creationId xmlns:a16="http://schemas.microsoft.com/office/drawing/2014/main" id="{270B30A9-A77A-4B6A-BC60-63CE408B61D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76051932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Pipeline II</a:t>
            </a:r>
          </a:p>
        </p:txBody>
      </p:sp>
      <p:sp>
        <p:nvSpPr>
          <p:cNvPr id="3" name="Inhaltsplatzhalter 2"/>
          <p:cNvSpPr>
            <a:spLocks noGrp="1"/>
          </p:cNvSpPr>
          <p:nvPr>
            <p:ph idx="1"/>
          </p:nvPr>
        </p:nvSpPr>
        <p:spPr/>
        <p:txBody>
          <a:bodyPr/>
          <a:lstStyle/>
          <a:p>
            <a:r>
              <a:rPr lang="de-DE" dirty="0"/>
              <a:t>Aufgabe: Berechnen Sie die Summe der RAM-Auslastung aller „</a:t>
            </a:r>
            <a:r>
              <a:rPr lang="de-DE" dirty="0" err="1"/>
              <a:t>svchost</a:t>
            </a:r>
            <a:r>
              <a:rPr lang="de-DE" dirty="0"/>
              <a:t>“-Prozesse </a:t>
            </a:r>
          </a:p>
          <a:p>
            <a:endParaRPr lang="de-DE" dirty="0"/>
          </a:p>
          <a:p>
            <a:r>
              <a:rPr lang="de-DE" dirty="0"/>
              <a:t>Optionale Fleißaufgaben:</a:t>
            </a:r>
          </a:p>
          <a:p>
            <a:pPr marL="0" indent="0">
              <a:buNone/>
            </a:pPr>
            <a:r>
              <a:rPr lang="de-DE"/>
              <a:t>*   Konvertierung von Byte in MB</a:t>
            </a:r>
            <a:endParaRPr lang="de-DE" dirty="0"/>
          </a:p>
          <a:p>
            <a:pPr marL="0" indent="0">
              <a:buNone/>
            </a:pPr>
            <a:r>
              <a:rPr lang="de-DE" dirty="0"/>
              <a:t>** Gerundet auf zwei Nachkommastellen</a:t>
            </a:r>
          </a:p>
          <a:p>
            <a:pPr marL="0" indent="0">
              <a:buNone/>
            </a:pPr>
            <a:endParaRPr lang="en-US" dirty="0">
              <a:latin typeface="Courier New" panose="02070309020205020404" pitchFamily="49" charset="0"/>
              <a:cs typeface="Courier New" panose="02070309020205020404" pitchFamily="49" charset="0"/>
            </a:endParaRP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104</a:t>
            </a:fld>
            <a:endParaRPr lang="de-DE"/>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8" name="Table 6"/>
          <p:cNvGraphicFramePr>
            <a:graphicFrameLocks noGrp="1"/>
          </p:cNvGraphicFramePr>
          <p:nvPr>
            <p:extLst>
              <p:ext uri="{D42A27DB-BD31-4B8C-83A1-F6EECF244321}">
                <p14:modId xmlns:p14="http://schemas.microsoft.com/office/powerpoint/2010/main" val="1663370318"/>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5" name="Fußzeilenplatzhalter 4">
            <a:extLst>
              <a:ext uri="{FF2B5EF4-FFF2-40B4-BE49-F238E27FC236}">
                <a16:creationId xmlns:a16="http://schemas.microsoft.com/office/drawing/2014/main" id="{0E0A4226-363F-4084-96D7-6B378B8CC48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750915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Get-Process -Name </a:t>
            </a:r>
            <a:r>
              <a:rPr lang="en-US" dirty="0" err="1">
                <a:latin typeface="Courier New" panose="02070309020205020404" pitchFamily="49" charset="0"/>
                <a:cs typeface="Courier New" panose="02070309020205020404" pitchFamily="49" charset="0"/>
              </a:rPr>
              <a:t>svchost</a:t>
            </a:r>
            <a:r>
              <a:rPr lang="en-US" dirty="0">
                <a:latin typeface="Courier New" panose="02070309020205020404" pitchFamily="49" charset="0"/>
                <a:cs typeface="Courier New" panose="02070309020205020404" pitchFamily="49" charset="0"/>
              </a:rPr>
              <a:t> | Measure-Object -Property PM -Sum </a:t>
            </a:r>
          </a:p>
          <a:p>
            <a:r>
              <a:rPr lang="en-US" dirty="0">
                <a:latin typeface="Courier New" panose="02070309020205020404" pitchFamily="49" charset="0"/>
                <a:cs typeface="Courier New" panose="02070309020205020404" pitchFamily="49" charset="0"/>
              </a:rPr>
              <a:t>'{0:N2}' -f ((Get-Process -Name </a:t>
            </a:r>
            <a:r>
              <a:rPr lang="en-US" dirty="0" err="1">
                <a:latin typeface="Courier New" panose="02070309020205020404" pitchFamily="49" charset="0"/>
                <a:cs typeface="Courier New" panose="02070309020205020404" pitchFamily="49" charset="0"/>
              </a:rPr>
              <a:t>svchost</a:t>
            </a:r>
            <a:r>
              <a:rPr lang="en-US" dirty="0">
                <a:latin typeface="Courier New" panose="02070309020205020404" pitchFamily="49" charset="0"/>
                <a:cs typeface="Courier New" panose="02070309020205020404" pitchFamily="49" charset="0"/>
              </a:rPr>
              <a:t> | Measure-Object -Property PM -Sum).Sum/1MB)</a:t>
            </a:r>
          </a:p>
          <a:p>
            <a:r>
              <a:rPr lang="de-DE" dirty="0">
                <a:latin typeface="Courier New" panose="02070309020205020404" pitchFamily="49" charset="0"/>
                <a:cs typeface="Courier New" panose="02070309020205020404" pitchFamily="49" charset="0"/>
              </a:rPr>
              <a:t>Get-</a:t>
            </a:r>
            <a:r>
              <a:rPr lang="de-DE" dirty="0" err="1">
                <a:latin typeface="Courier New" panose="02070309020205020404" pitchFamily="49" charset="0"/>
                <a:cs typeface="Courier New" panose="02070309020205020404" pitchFamily="49" charset="0"/>
              </a:rPr>
              <a:t>Process</a:t>
            </a:r>
            <a:r>
              <a:rPr lang="de-DE" dirty="0">
                <a:latin typeface="Courier New" panose="02070309020205020404" pitchFamily="49" charset="0"/>
                <a:cs typeface="Courier New" panose="02070309020205020404" pitchFamily="49" charset="0"/>
              </a:rPr>
              <a:t> -Name </a:t>
            </a:r>
            <a:r>
              <a:rPr lang="de-DE" dirty="0" err="1">
                <a:latin typeface="Courier New" panose="02070309020205020404" pitchFamily="49" charset="0"/>
                <a:cs typeface="Courier New" panose="02070309020205020404" pitchFamily="49" charset="0"/>
              </a:rPr>
              <a:t>svchost</a:t>
            </a:r>
            <a:r>
              <a:rPr lang="de-DE" dirty="0">
                <a:latin typeface="Courier New" panose="02070309020205020404" pitchFamily="49" charset="0"/>
                <a:cs typeface="Courier New" panose="02070309020205020404" pitchFamily="49" charset="0"/>
              </a:rPr>
              <a:t> | </a:t>
            </a:r>
            <a:r>
              <a:rPr lang="de-DE" dirty="0" err="1">
                <a:latin typeface="Courier New" panose="02070309020205020404" pitchFamily="49" charset="0"/>
                <a:cs typeface="Courier New" panose="02070309020205020404" pitchFamily="49" charset="0"/>
              </a:rPr>
              <a:t>Measure</a:t>
            </a:r>
            <a:r>
              <a:rPr lang="de-DE" dirty="0">
                <a:latin typeface="Courier New" panose="02070309020205020404" pitchFamily="49" charset="0"/>
                <a:cs typeface="Courier New" panose="02070309020205020404" pitchFamily="49" charset="0"/>
              </a:rPr>
              <a:t>-Object -Property PM -</a:t>
            </a:r>
            <a:r>
              <a:rPr lang="de-DE" dirty="0" err="1">
                <a:latin typeface="Courier New" panose="02070309020205020404" pitchFamily="49" charset="0"/>
                <a:cs typeface="Courier New" panose="02070309020205020404" pitchFamily="49" charset="0"/>
              </a:rPr>
              <a:t>Sum</a:t>
            </a:r>
            <a:r>
              <a:rPr lang="de-DE" dirty="0">
                <a:latin typeface="Courier New" panose="02070309020205020404" pitchFamily="49" charset="0"/>
                <a:cs typeface="Courier New" panose="02070309020205020404" pitchFamily="49" charset="0"/>
              </a:rPr>
              <a:t> | Select-Object -Property @{n='Ram(MB)'; e={"{0:N2}" -f ($</a:t>
            </a:r>
            <a:r>
              <a:rPr lang="de-DE" dirty="0" err="1">
                <a:latin typeface="Courier New" panose="02070309020205020404" pitchFamily="49" charset="0"/>
                <a:cs typeface="Courier New" panose="02070309020205020404" pitchFamily="49" charset="0"/>
              </a:rPr>
              <a:t>PSItem.Sum</a:t>
            </a:r>
            <a:r>
              <a:rPr lang="de-DE" dirty="0">
                <a:latin typeface="Courier New" panose="02070309020205020404" pitchFamily="49" charset="0"/>
                <a:cs typeface="Courier New" panose="02070309020205020404" pitchFamily="49" charset="0"/>
              </a:rPr>
              <a:t> / 1MB) }}</a:t>
            </a:r>
          </a:p>
        </p:txBody>
      </p:sp>
      <p:sp>
        <p:nvSpPr>
          <p:cNvPr id="4" name="Foliennummernplatzhalter 3"/>
          <p:cNvSpPr>
            <a:spLocks noGrp="1"/>
          </p:cNvSpPr>
          <p:nvPr>
            <p:ph type="sldNum" sz="quarter" idx="12"/>
          </p:nvPr>
        </p:nvSpPr>
        <p:spPr/>
        <p:txBody>
          <a:bodyPr/>
          <a:lstStyle/>
          <a:p>
            <a:fld id="{D0B68A9A-8F5D-4114-819E-CD9E627B0FFB}" type="slidenum">
              <a:rPr lang="de-DE" smtClean="0"/>
              <a:t>105</a:t>
            </a:fld>
            <a:endParaRPr lang="de-DE"/>
          </a:p>
        </p:txBody>
      </p:sp>
      <p:sp>
        <p:nvSpPr>
          <p:cNvPr id="5" name="Fußzeilenplatzhalter 4">
            <a:extLst>
              <a:ext uri="{FF2B5EF4-FFF2-40B4-BE49-F238E27FC236}">
                <a16:creationId xmlns:a16="http://schemas.microsoft.com/office/drawing/2014/main" id="{DF826B4E-34FC-4B39-8E85-E8DB7F1F059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38306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Konvertieren, Importieren, Exportieren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106</a:t>
            </a:fld>
            <a:endParaRPr lang="de-DE"/>
          </a:p>
        </p:txBody>
      </p:sp>
      <p:sp>
        <p:nvSpPr>
          <p:cNvPr id="2" name="Fußzeilenplatzhalter 1">
            <a:extLst>
              <a:ext uri="{FF2B5EF4-FFF2-40B4-BE49-F238E27FC236}">
                <a16:creationId xmlns:a16="http://schemas.microsoft.com/office/drawing/2014/main" id="{4EE7BEAD-6EE5-4BEE-91C0-F6BEAA2CC37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137124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p:txBody>
          <a:bodyPr/>
          <a:lstStyle/>
          <a:p>
            <a:r>
              <a:rPr lang="de-DE" dirty="0"/>
              <a:t>Mittels Konvertierung lässt sich die Ausgabe von Daten anders darstellen</a:t>
            </a:r>
          </a:p>
          <a:p>
            <a:r>
              <a:rPr lang="de-DE" dirty="0"/>
              <a:t>Mögliche Ausgabe-Formate sind u. A. CSV, HTML und XML</a:t>
            </a:r>
          </a:p>
          <a:p>
            <a:r>
              <a:rPr lang="de-DE" dirty="0"/>
              <a:t>Zwei Möglichkeiten:</a:t>
            </a:r>
          </a:p>
          <a:p>
            <a:pPr lvl="1"/>
            <a:r>
              <a:rPr lang="de-DE" b="1" dirty="0" err="1"/>
              <a:t>ConvertTo</a:t>
            </a:r>
            <a:r>
              <a:rPr lang="de-DE" dirty="0"/>
              <a:t>: verändert die Form</a:t>
            </a:r>
          </a:p>
          <a:p>
            <a:pPr lvl="1"/>
            <a:r>
              <a:rPr lang="de-DE" b="1" dirty="0"/>
              <a:t>Export</a:t>
            </a:r>
            <a:r>
              <a:rPr lang="de-DE" dirty="0"/>
              <a:t>: verändert die Form und schreibt die Daten extern</a:t>
            </a:r>
          </a:p>
          <a:p>
            <a:r>
              <a:rPr lang="de-DE" b="1" dirty="0" err="1"/>
              <a:t>Get</a:t>
            </a:r>
            <a:r>
              <a:rPr lang="de-DE" b="1" dirty="0"/>
              <a:t>-Command -Verb </a:t>
            </a:r>
            <a:r>
              <a:rPr lang="de-DE" b="1" dirty="0" err="1"/>
              <a:t>ConvertTo,Export</a:t>
            </a:r>
            <a:endParaRPr lang="de-DE" b="1" dirty="0"/>
          </a:p>
        </p:txBody>
      </p:sp>
      <p:sp>
        <p:nvSpPr>
          <p:cNvPr id="4" name="Foliennummernplatzhalter 3"/>
          <p:cNvSpPr>
            <a:spLocks noGrp="1"/>
          </p:cNvSpPr>
          <p:nvPr>
            <p:ph type="sldNum" sz="quarter" idx="12"/>
          </p:nvPr>
        </p:nvSpPr>
        <p:spPr/>
        <p:txBody>
          <a:bodyPr/>
          <a:lstStyle/>
          <a:p>
            <a:fld id="{D0B68A9A-8F5D-4114-819E-CD9E627B0FFB}" type="slidenum">
              <a:rPr lang="de-DE" smtClean="0"/>
              <a:t>107</a:t>
            </a:fld>
            <a:endParaRPr lang="de-DE"/>
          </a:p>
        </p:txBody>
      </p:sp>
      <p:sp>
        <p:nvSpPr>
          <p:cNvPr id="5" name="Fußzeilenplatzhalter 4">
            <a:extLst>
              <a:ext uri="{FF2B5EF4-FFF2-40B4-BE49-F238E27FC236}">
                <a16:creationId xmlns:a16="http://schemas.microsoft.com/office/drawing/2014/main" id="{97F0680D-D4F6-403E-A94E-3C24428C33F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402478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4" name="Foliennummernplatzhalter 3"/>
          <p:cNvSpPr>
            <a:spLocks noGrp="1"/>
          </p:cNvSpPr>
          <p:nvPr>
            <p:ph type="sldNum" sz="quarter" idx="12"/>
          </p:nvPr>
        </p:nvSpPr>
        <p:spPr/>
        <p:txBody>
          <a:bodyPr/>
          <a:lstStyle/>
          <a:p>
            <a:fld id="{D0B68A9A-8F5D-4114-819E-CD9E627B0FFB}" type="slidenum">
              <a:rPr lang="de-DE" smtClean="0"/>
              <a:t>108</a:t>
            </a:fld>
            <a:endParaRPr lang="de-DE"/>
          </a:p>
        </p:txBody>
      </p:sp>
      <p:pic>
        <p:nvPicPr>
          <p:cNvPr id="5" name="Grafik 4"/>
          <p:cNvPicPr>
            <a:picLocks noChangeAspect="1"/>
          </p:cNvPicPr>
          <p:nvPr/>
        </p:nvPicPr>
        <p:blipFill>
          <a:blip r:embed="rId2"/>
          <a:stretch>
            <a:fillRect/>
          </a:stretch>
        </p:blipFill>
        <p:spPr>
          <a:xfrm>
            <a:off x="3935760" y="1530044"/>
            <a:ext cx="4419600" cy="4191000"/>
          </a:xfrm>
          <a:prstGeom prst="rect">
            <a:avLst/>
          </a:prstGeom>
        </p:spPr>
      </p:pic>
      <p:sp>
        <p:nvSpPr>
          <p:cNvPr id="3" name="Fußzeilenplatzhalter 2">
            <a:extLst>
              <a:ext uri="{FF2B5EF4-FFF2-40B4-BE49-F238E27FC236}">
                <a16:creationId xmlns:a16="http://schemas.microsoft.com/office/drawing/2014/main" id="{C4DC2AD6-D2DA-4E2A-ACD1-11935E941E3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0395197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4" name="Foliennummernplatzhalter 3"/>
          <p:cNvSpPr>
            <a:spLocks noGrp="1"/>
          </p:cNvSpPr>
          <p:nvPr>
            <p:ph type="sldNum" sz="quarter" idx="12"/>
          </p:nvPr>
        </p:nvSpPr>
        <p:spPr/>
        <p:txBody>
          <a:bodyPr/>
          <a:lstStyle/>
          <a:p>
            <a:fld id="{D0B68A9A-8F5D-4114-819E-CD9E627B0FFB}" type="slidenum">
              <a:rPr lang="de-DE" smtClean="0"/>
              <a:t>109</a:t>
            </a:fld>
            <a:endParaRPr lang="de-DE"/>
          </a:p>
        </p:txBody>
      </p:sp>
      <p:pic>
        <p:nvPicPr>
          <p:cNvPr id="5" name="Grafik 4"/>
          <p:cNvPicPr>
            <a:picLocks noChangeAspect="1"/>
          </p:cNvPicPr>
          <p:nvPr/>
        </p:nvPicPr>
        <p:blipFill>
          <a:blip r:embed="rId2"/>
          <a:stretch>
            <a:fillRect/>
          </a:stretch>
        </p:blipFill>
        <p:spPr>
          <a:xfrm>
            <a:off x="2090738" y="1628800"/>
            <a:ext cx="8010525" cy="1028700"/>
          </a:xfrm>
          <a:prstGeom prst="rect">
            <a:avLst/>
          </a:prstGeom>
        </p:spPr>
      </p:pic>
      <p:pic>
        <p:nvPicPr>
          <p:cNvPr id="6" name="Grafik 5"/>
          <p:cNvPicPr>
            <a:picLocks noChangeAspect="1"/>
          </p:cNvPicPr>
          <p:nvPr/>
        </p:nvPicPr>
        <p:blipFill>
          <a:blip r:embed="rId3"/>
          <a:stretch>
            <a:fillRect/>
          </a:stretch>
        </p:blipFill>
        <p:spPr>
          <a:xfrm>
            <a:off x="2090737" y="2708920"/>
            <a:ext cx="8001000" cy="3048000"/>
          </a:xfrm>
          <a:prstGeom prst="rect">
            <a:avLst/>
          </a:prstGeom>
        </p:spPr>
      </p:pic>
      <p:sp>
        <p:nvSpPr>
          <p:cNvPr id="3" name="Fußzeilenplatzhalter 2">
            <a:extLst>
              <a:ext uri="{FF2B5EF4-FFF2-40B4-BE49-F238E27FC236}">
                <a16:creationId xmlns:a16="http://schemas.microsoft.com/office/drawing/2014/main" id="{A667DD35-D5B8-49F4-AFF4-EF9A8A8615E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150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Windows </a:t>
            </a:r>
            <a:r>
              <a:rPr lang="de-DE" dirty="0" err="1"/>
              <a:t>PowerShell</a:t>
            </a:r>
            <a:endParaRPr lang="de-DE" dirty="0"/>
          </a:p>
        </p:txBody>
      </p:sp>
      <p:sp>
        <p:nvSpPr>
          <p:cNvPr id="3" name="Inhaltsplatzhalter 2"/>
          <p:cNvSpPr>
            <a:spLocks noGrp="1"/>
          </p:cNvSpPr>
          <p:nvPr>
            <p:ph idx="1"/>
          </p:nvPr>
        </p:nvSpPr>
        <p:spPr/>
        <p:txBody>
          <a:bodyPr>
            <a:normAutofit/>
          </a:bodyPr>
          <a:lstStyle/>
          <a:p>
            <a:r>
              <a:rPr lang="de-DE" dirty="0"/>
              <a:t>Es existieren mehrere Anwendungen:</a:t>
            </a:r>
          </a:p>
          <a:p>
            <a:pPr lvl="1"/>
            <a:r>
              <a:rPr lang="de-DE" dirty="0"/>
              <a:t>Konsole</a:t>
            </a:r>
          </a:p>
          <a:p>
            <a:pPr lvl="1"/>
            <a:r>
              <a:rPr lang="de-DE" dirty="0"/>
              <a:t>ISE</a:t>
            </a:r>
          </a:p>
          <a:p>
            <a:pPr lvl="1"/>
            <a:r>
              <a:rPr lang="de-DE" dirty="0"/>
              <a:t>3rd-Party-Anwendungen</a:t>
            </a:r>
          </a:p>
          <a:p>
            <a:r>
              <a:rPr lang="de-DE" dirty="0"/>
              <a:t>Konsole</a:t>
            </a:r>
          </a:p>
          <a:p>
            <a:pPr lvl="1"/>
            <a:r>
              <a:rPr lang="de-DE" dirty="0"/>
              <a:t>Command-Line-Interface</a:t>
            </a:r>
          </a:p>
          <a:p>
            <a:pPr lvl="1"/>
            <a:r>
              <a:rPr lang="de-DE" dirty="0"/>
              <a:t>Alle PS-Features, aber eingeschränkte Bearbeitung</a:t>
            </a:r>
          </a:p>
          <a:p>
            <a:r>
              <a:rPr lang="de-DE" dirty="0"/>
              <a:t>ISE</a:t>
            </a:r>
          </a:p>
          <a:p>
            <a:pPr lvl="1"/>
            <a:r>
              <a:rPr lang="de-DE" dirty="0"/>
              <a:t>Maximale Bearbeitung, aber eingeschränkte Features</a:t>
            </a:r>
          </a:p>
        </p:txBody>
      </p:sp>
      <p:sp>
        <p:nvSpPr>
          <p:cNvPr id="4" name="Foliennummernplatzhalter 3"/>
          <p:cNvSpPr>
            <a:spLocks noGrp="1"/>
          </p:cNvSpPr>
          <p:nvPr>
            <p:ph type="sldNum" sz="quarter" idx="12"/>
          </p:nvPr>
        </p:nvSpPr>
        <p:spPr/>
        <p:txBody>
          <a:bodyPr/>
          <a:lstStyle/>
          <a:p>
            <a:fld id="{D0B68A9A-8F5D-4114-819E-CD9E627B0FFB}" type="slidenum">
              <a:rPr lang="de-DE" smtClean="0"/>
              <a:t>11</a:t>
            </a:fld>
            <a:endParaRPr lang="de-DE"/>
          </a:p>
        </p:txBody>
      </p:sp>
      <p:sp>
        <p:nvSpPr>
          <p:cNvPr id="5" name="Fußzeilenplatzhalter 4">
            <a:extLst>
              <a:ext uri="{FF2B5EF4-FFF2-40B4-BE49-F238E27FC236}">
                <a16:creationId xmlns:a16="http://schemas.microsoft.com/office/drawing/2014/main" id="{56169D7D-6B26-4E36-B2C1-5A265923733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904816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p:txBody>
          <a:bodyPr/>
          <a:lstStyle/>
          <a:p>
            <a:r>
              <a:rPr lang="de-DE" b="1" dirty="0"/>
              <a:t>Out-File</a:t>
            </a:r>
            <a:r>
              <a:rPr lang="de-DE" dirty="0"/>
              <a:t> gibt den Inhalt der Pipeline in einer Textdatei aus</a:t>
            </a:r>
          </a:p>
          <a:p>
            <a:r>
              <a:rPr lang="de-DE" dirty="0"/>
              <a:t>Der Inhalt der Datei entspricht dem, was auf der Konsole ausgegeben worden wäre (keine Konvertierung)</a:t>
            </a:r>
          </a:p>
          <a:p>
            <a:r>
              <a:rPr lang="de-DE" dirty="0"/>
              <a:t>Die Daten lassen sich dann nur noch schwer automatisch weiterverarbeiten</a:t>
            </a:r>
          </a:p>
        </p:txBody>
      </p:sp>
      <p:sp>
        <p:nvSpPr>
          <p:cNvPr id="4" name="Foliennummernplatzhalter 3"/>
          <p:cNvSpPr>
            <a:spLocks noGrp="1"/>
          </p:cNvSpPr>
          <p:nvPr>
            <p:ph type="sldNum" sz="quarter" idx="12"/>
          </p:nvPr>
        </p:nvSpPr>
        <p:spPr/>
        <p:txBody>
          <a:bodyPr/>
          <a:lstStyle/>
          <a:p>
            <a:fld id="{D0B68A9A-8F5D-4114-819E-CD9E627B0FFB}" type="slidenum">
              <a:rPr lang="de-DE" smtClean="0"/>
              <a:t>110</a:t>
            </a:fld>
            <a:endParaRPr lang="de-DE"/>
          </a:p>
        </p:txBody>
      </p:sp>
      <p:sp>
        <p:nvSpPr>
          <p:cNvPr id="5" name="Fußzeilenplatzhalter 4">
            <a:extLst>
              <a:ext uri="{FF2B5EF4-FFF2-40B4-BE49-F238E27FC236}">
                <a16:creationId xmlns:a16="http://schemas.microsoft.com/office/drawing/2014/main" id="{933D57FB-C2F9-4E7E-870D-A4F4A3A7C75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05775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a:xfrm>
            <a:off x="838200" y="1700808"/>
            <a:ext cx="10515600" cy="4351338"/>
          </a:xfrm>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111</a:t>
            </a:fld>
            <a:endParaRPr lang="de-DE"/>
          </a:p>
        </p:txBody>
      </p:sp>
      <p:pic>
        <p:nvPicPr>
          <p:cNvPr id="5" name="Grafik 4"/>
          <p:cNvPicPr>
            <a:picLocks noChangeAspect="1"/>
          </p:cNvPicPr>
          <p:nvPr/>
        </p:nvPicPr>
        <p:blipFill>
          <a:blip r:embed="rId2"/>
          <a:stretch>
            <a:fillRect/>
          </a:stretch>
        </p:blipFill>
        <p:spPr>
          <a:xfrm>
            <a:off x="2207568" y="3708057"/>
            <a:ext cx="8010525" cy="1028700"/>
          </a:xfrm>
          <a:prstGeom prst="rect">
            <a:avLst/>
          </a:prstGeom>
        </p:spPr>
      </p:pic>
      <p:pic>
        <p:nvPicPr>
          <p:cNvPr id="6" name="Grafik 5"/>
          <p:cNvPicPr>
            <a:picLocks noChangeAspect="1"/>
          </p:cNvPicPr>
          <p:nvPr/>
        </p:nvPicPr>
        <p:blipFill rotWithShape="1">
          <a:blip r:embed="rId3"/>
          <a:srcRect b="22765"/>
          <a:stretch/>
        </p:blipFill>
        <p:spPr>
          <a:xfrm>
            <a:off x="2207568" y="4736757"/>
            <a:ext cx="8003540" cy="1804830"/>
          </a:xfrm>
          <a:prstGeom prst="rect">
            <a:avLst/>
          </a:prstGeom>
        </p:spPr>
      </p:pic>
      <p:pic>
        <p:nvPicPr>
          <p:cNvPr id="8" name="Grafik 7"/>
          <p:cNvPicPr>
            <a:picLocks noChangeAspect="1"/>
          </p:cNvPicPr>
          <p:nvPr/>
        </p:nvPicPr>
        <p:blipFill>
          <a:blip r:embed="rId4"/>
          <a:stretch>
            <a:fillRect/>
          </a:stretch>
        </p:blipFill>
        <p:spPr>
          <a:xfrm>
            <a:off x="2207568" y="1617873"/>
            <a:ext cx="8010525" cy="2095500"/>
          </a:xfrm>
          <a:prstGeom prst="rect">
            <a:avLst/>
          </a:prstGeom>
        </p:spPr>
      </p:pic>
      <p:sp>
        <p:nvSpPr>
          <p:cNvPr id="7" name="Fußzeilenplatzhalter 6">
            <a:extLst>
              <a:ext uri="{FF2B5EF4-FFF2-40B4-BE49-F238E27FC236}">
                <a16:creationId xmlns:a16="http://schemas.microsoft.com/office/drawing/2014/main" id="{8AF52AC4-275A-456D-9964-8D9D96F727B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710007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p:txBody>
          <a:bodyPr/>
          <a:lstStyle/>
          <a:p>
            <a:r>
              <a:rPr lang="de-DE" dirty="0"/>
              <a:t>Der Inhalt der Pipeline kann sich mit jedem </a:t>
            </a:r>
            <a:r>
              <a:rPr lang="de-DE" dirty="0" err="1"/>
              <a:t>Cmdlet</a:t>
            </a:r>
            <a:r>
              <a:rPr lang="de-DE" dirty="0"/>
              <a:t> ändern</a:t>
            </a:r>
          </a:p>
          <a:p>
            <a:r>
              <a:rPr lang="de-DE" dirty="0"/>
              <a:t>Es ist wichtig zu wissen, was die Pipeline „aktuell“ enthält</a:t>
            </a:r>
          </a:p>
        </p:txBody>
      </p:sp>
      <p:sp>
        <p:nvSpPr>
          <p:cNvPr id="4" name="Foliennummernplatzhalter 3"/>
          <p:cNvSpPr>
            <a:spLocks noGrp="1"/>
          </p:cNvSpPr>
          <p:nvPr>
            <p:ph type="sldNum" sz="quarter" idx="12"/>
          </p:nvPr>
        </p:nvSpPr>
        <p:spPr/>
        <p:txBody>
          <a:bodyPr/>
          <a:lstStyle/>
          <a:p>
            <a:fld id="{D0B68A9A-8F5D-4114-819E-CD9E627B0FFB}" type="slidenum">
              <a:rPr lang="de-DE" smtClean="0"/>
              <a:t>112</a:t>
            </a:fld>
            <a:endParaRPr lang="de-DE"/>
          </a:p>
        </p:txBody>
      </p:sp>
      <p:sp>
        <p:nvSpPr>
          <p:cNvPr id="5" name="Fußzeilenplatzhalter 4">
            <a:extLst>
              <a:ext uri="{FF2B5EF4-FFF2-40B4-BE49-F238E27FC236}">
                <a16:creationId xmlns:a16="http://schemas.microsoft.com/office/drawing/2014/main" id="{0D705BCD-5AAD-4D02-AE36-3BD9473A86E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28579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a:xfrm>
            <a:off x="838200" y="1268761"/>
            <a:ext cx="9722296" cy="4857403"/>
          </a:xfrm>
        </p:spPr>
        <p:txBody>
          <a:bodyPr>
            <a:normAutofit/>
          </a:bodyPr>
          <a:lstStyle/>
          <a:p>
            <a:pPr marL="0" indent="0">
              <a:buNone/>
            </a:pPr>
            <a:r>
              <a:rPr lang="en-US" kern="0" dirty="0">
                <a:solidFill>
                  <a:srgbClr val="000000"/>
                </a:solidFill>
                <a:latin typeface="Consolas" pitchFamily="49" charset="0"/>
                <a:cs typeface="Consolas" pitchFamily="49" charset="0"/>
              </a:rPr>
              <a:t>Get-Service |</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Sort-Object –Property Status |</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Select-Object –Property </a:t>
            </a:r>
            <a:r>
              <a:rPr lang="en-US" kern="0" dirty="0" err="1">
                <a:solidFill>
                  <a:srgbClr val="000000"/>
                </a:solidFill>
                <a:latin typeface="Consolas" pitchFamily="49" charset="0"/>
                <a:cs typeface="Consolas" pitchFamily="49" charset="0"/>
              </a:rPr>
              <a:t>Name,Status</a:t>
            </a:r>
            <a:r>
              <a:rPr lang="en-US" kern="0" dirty="0">
                <a:solidFill>
                  <a:srgbClr val="000000"/>
                </a:solidFill>
                <a:latin typeface="Consolas" pitchFamily="49" charset="0"/>
                <a:cs typeface="Consolas" pitchFamily="49" charset="0"/>
              </a:rPr>
              <a:t> |</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err="1">
                <a:solidFill>
                  <a:srgbClr val="000000"/>
                </a:solidFill>
                <a:latin typeface="Consolas" pitchFamily="49" charset="0"/>
                <a:cs typeface="Consolas" pitchFamily="49" charset="0"/>
              </a:rPr>
              <a:t>ConvertTo</a:t>
            </a:r>
            <a:r>
              <a:rPr lang="en-US" kern="0" dirty="0">
                <a:solidFill>
                  <a:srgbClr val="000000"/>
                </a:solidFill>
                <a:latin typeface="Consolas" pitchFamily="49" charset="0"/>
                <a:cs typeface="Consolas" pitchFamily="49" charset="0"/>
              </a:rPr>
              <a:t>-CSV |</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Out-File –</a:t>
            </a:r>
            <a:r>
              <a:rPr lang="en-US" kern="0" dirty="0" err="1">
                <a:solidFill>
                  <a:srgbClr val="000000"/>
                </a:solidFill>
                <a:latin typeface="Consolas" pitchFamily="49" charset="0"/>
                <a:cs typeface="Consolas" pitchFamily="49" charset="0"/>
              </a:rPr>
              <a:t>FilePath</a:t>
            </a:r>
            <a:r>
              <a:rPr lang="en-US" kern="0" dirty="0">
                <a:solidFill>
                  <a:srgbClr val="000000"/>
                </a:solidFill>
                <a:latin typeface="Consolas" pitchFamily="49" charset="0"/>
                <a:cs typeface="Consolas" pitchFamily="49" charset="0"/>
              </a:rPr>
              <a:t> ServiceList.csv</a:t>
            </a:r>
          </a:p>
          <a:p>
            <a:pPr marL="0" indent="0">
              <a:buNone/>
            </a:pPr>
            <a:endParaRPr lang="en-US" kern="0" dirty="0">
              <a:solidFill>
                <a:srgbClr val="000000"/>
              </a:solidFill>
              <a:latin typeface="Consolas" pitchFamily="49" charset="0"/>
              <a:cs typeface="Consolas" pitchFamily="49" charset="0"/>
            </a:endParaRP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113</a:t>
            </a:fld>
            <a:endParaRPr lang="de-DE"/>
          </a:p>
        </p:txBody>
      </p:sp>
      <p:pic>
        <p:nvPicPr>
          <p:cNvPr id="5" name="Grafik 4"/>
          <p:cNvPicPr>
            <a:picLocks noChangeAspect="1"/>
          </p:cNvPicPr>
          <p:nvPr/>
        </p:nvPicPr>
        <p:blipFill rotWithShape="1">
          <a:blip r:embed="rId2"/>
          <a:srcRect t="25613" r="3400" b="18509"/>
          <a:stretch/>
        </p:blipFill>
        <p:spPr>
          <a:xfrm>
            <a:off x="838200" y="1699880"/>
            <a:ext cx="6207869" cy="529457"/>
          </a:xfrm>
          <a:prstGeom prst="rect">
            <a:avLst/>
          </a:prstGeom>
        </p:spPr>
      </p:pic>
      <p:pic>
        <p:nvPicPr>
          <p:cNvPr id="6" name="Grafik 5"/>
          <p:cNvPicPr>
            <a:picLocks noChangeAspect="1"/>
          </p:cNvPicPr>
          <p:nvPr/>
        </p:nvPicPr>
        <p:blipFill rotWithShape="1">
          <a:blip r:embed="rId3"/>
          <a:srcRect t="25613" r="16450" b="19517"/>
          <a:stretch/>
        </p:blipFill>
        <p:spPr>
          <a:xfrm>
            <a:off x="838200" y="2671306"/>
            <a:ext cx="7776502" cy="549245"/>
          </a:xfrm>
          <a:prstGeom prst="rect">
            <a:avLst/>
          </a:prstGeom>
        </p:spPr>
      </p:pic>
      <p:pic>
        <p:nvPicPr>
          <p:cNvPr id="7" name="Grafik 6"/>
          <p:cNvPicPr>
            <a:picLocks noChangeAspect="1"/>
          </p:cNvPicPr>
          <p:nvPr/>
        </p:nvPicPr>
        <p:blipFill rotWithShape="1">
          <a:blip r:embed="rId4"/>
          <a:srcRect l="656" t="26044" r="2306" b="19086"/>
          <a:stretch/>
        </p:blipFill>
        <p:spPr>
          <a:xfrm>
            <a:off x="838200" y="3670655"/>
            <a:ext cx="9001000" cy="547359"/>
          </a:xfrm>
          <a:prstGeom prst="rect">
            <a:avLst/>
          </a:prstGeom>
        </p:spPr>
      </p:pic>
      <p:pic>
        <p:nvPicPr>
          <p:cNvPr id="8" name="Grafik 7"/>
          <p:cNvPicPr>
            <a:picLocks noChangeAspect="1"/>
          </p:cNvPicPr>
          <p:nvPr/>
        </p:nvPicPr>
        <p:blipFill rotWithShape="1">
          <a:blip r:embed="rId5"/>
          <a:srcRect l="350" t="22807" r="1887" b="11928"/>
          <a:stretch/>
        </p:blipFill>
        <p:spPr>
          <a:xfrm>
            <a:off x="838200" y="4635010"/>
            <a:ext cx="9001000" cy="565508"/>
          </a:xfrm>
          <a:prstGeom prst="rect">
            <a:avLst/>
          </a:prstGeom>
        </p:spPr>
      </p:pic>
      <p:sp>
        <p:nvSpPr>
          <p:cNvPr id="9" name="Fußzeilenplatzhalter 8">
            <a:extLst>
              <a:ext uri="{FF2B5EF4-FFF2-40B4-BE49-F238E27FC236}">
                <a16:creationId xmlns:a16="http://schemas.microsoft.com/office/drawing/2014/main" id="{854F4105-4365-4AD9-B03A-7AE6F817A6A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3488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Konvertieren / Exportieren</a:t>
            </a:r>
          </a:p>
        </p:txBody>
      </p:sp>
      <p:sp>
        <p:nvSpPr>
          <p:cNvPr id="3" name="Inhaltsplatzhalter 2"/>
          <p:cNvSpPr>
            <a:spLocks noGrp="1"/>
          </p:cNvSpPr>
          <p:nvPr>
            <p:ph idx="1"/>
          </p:nvPr>
        </p:nvSpPr>
        <p:spPr/>
        <p:txBody>
          <a:bodyPr>
            <a:noAutofit/>
          </a:bodyPr>
          <a:lstStyle/>
          <a:p>
            <a:pPr marL="0" indent="0" algn="ctr">
              <a:buNone/>
            </a:pPr>
            <a:r>
              <a:rPr lang="de-DE" sz="5400" dirty="0"/>
              <a:t>… | </a:t>
            </a:r>
            <a:r>
              <a:rPr lang="de-DE" sz="5400" dirty="0" err="1"/>
              <a:t>ConvertTo</a:t>
            </a:r>
            <a:r>
              <a:rPr lang="de-DE" sz="5400" dirty="0"/>
              <a:t>-CSV |         Out-File D:\output.csv</a:t>
            </a:r>
          </a:p>
          <a:p>
            <a:pPr marL="0" indent="0" algn="ctr">
              <a:buNone/>
            </a:pPr>
            <a:endParaRPr lang="de-DE" sz="400" dirty="0"/>
          </a:p>
          <a:p>
            <a:pPr marL="0" indent="0" algn="ctr">
              <a:buNone/>
            </a:pPr>
            <a:r>
              <a:rPr lang="de-DE" sz="7200" dirty="0"/>
              <a:t>=</a:t>
            </a:r>
            <a:endParaRPr lang="de-DE" sz="5400" dirty="0"/>
          </a:p>
          <a:p>
            <a:pPr marL="0" indent="0" algn="ctr">
              <a:buNone/>
            </a:pPr>
            <a:endParaRPr lang="de-DE" sz="400" dirty="0"/>
          </a:p>
          <a:p>
            <a:pPr marL="0" indent="0" algn="ctr">
              <a:buNone/>
            </a:pPr>
            <a:r>
              <a:rPr lang="de-DE" sz="5400" dirty="0"/>
              <a:t>… | Export-CSV D:\output.csv</a:t>
            </a:r>
          </a:p>
        </p:txBody>
      </p:sp>
      <p:sp>
        <p:nvSpPr>
          <p:cNvPr id="4" name="Foliennummernplatzhalter 3"/>
          <p:cNvSpPr>
            <a:spLocks noGrp="1"/>
          </p:cNvSpPr>
          <p:nvPr>
            <p:ph type="sldNum" sz="quarter" idx="12"/>
          </p:nvPr>
        </p:nvSpPr>
        <p:spPr/>
        <p:txBody>
          <a:bodyPr/>
          <a:lstStyle/>
          <a:p>
            <a:fld id="{D0B68A9A-8F5D-4114-819E-CD9E627B0FFB}" type="slidenum">
              <a:rPr lang="de-DE" smtClean="0"/>
              <a:t>114</a:t>
            </a:fld>
            <a:endParaRPr lang="de-DE"/>
          </a:p>
        </p:txBody>
      </p:sp>
      <p:sp>
        <p:nvSpPr>
          <p:cNvPr id="5" name="Fußzeilenplatzhalter 4">
            <a:extLst>
              <a:ext uri="{FF2B5EF4-FFF2-40B4-BE49-F238E27FC236}">
                <a16:creationId xmlns:a16="http://schemas.microsoft.com/office/drawing/2014/main" id="{2F0E8C14-4EFE-4AC8-AE7E-B05BC74C8D1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7425197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Importieren</a:t>
            </a:r>
          </a:p>
        </p:txBody>
      </p:sp>
      <p:sp>
        <p:nvSpPr>
          <p:cNvPr id="3" name="Inhaltsplatzhalter 2"/>
          <p:cNvSpPr>
            <a:spLocks noGrp="1"/>
          </p:cNvSpPr>
          <p:nvPr>
            <p:ph idx="1"/>
          </p:nvPr>
        </p:nvSpPr>
        <p:spPr/>
        <p:txBody>
          <a:bodyPr/>
          <a:lstStyle/>
          <a:p>
            <a:r>
              <a:rPr lang="de-DE" b="1" dirty="0"/>
              <a:t>Importieren</a:t>
            </a:r>
            <a:r>
              <a:rPr lang="de-DE" dirty="0"/>
              <a:t>-Kommandos sind die Gegenteile der </a:t>
            </a:r>
            <a:r>
              <a:rPr lang="de-DE" b="1" dirty="0"/>
              <a:t>Exportieren</a:t>
            </a:r>
            <a:r>
              <a:rPr lang="de-DE" dirty="0"/>
              <a:t>-Kommandos</a:t>
            </a:r>
          </a:p>
          <a:p>
            <a:r>
              <a:rPr lang="de-DE" dirty="0"/>
              <a:t>im Allgemeinen finden zwei Schritte statt:</a:t>
            </a:r>
          </a:p>
          <a:p>
            <a:pPr lvl="1"/>
            <a:r>
              <a:rPr lang="de-DE" dirty="0"/>
              <a:t>Daten </a:t>
            </a:r>
            <a:r>
              <a:rPr lang="de-DE" dirty="0" err="1"/>
              <a:t>raw</a:t>
            </a:r>
            <a:r>
              <a:rPr lang="de-DE" dirty="0"/>
              <a:t> einlesen</a:t>
            </a:r>
          </a:p>
          <a:p>
            <a:pPr lvl="1"/>
            <a:r>
              <a:rPr lang="de-DE" dirty="0"/>
              <a:t>Konvertierung in passendes Format</a:t>
            </a:r>
          </a:p>
          <a:p>
            <a:r>
              <a:rPr lang="de-DE" dirty="0"/>
              <a:t>Bsp.: </a:t>
            </a:r>
            <a:r>
              <a:rPr lang="de-DE" b="1" dirty="0"/>
              <a:t>Import-CSV</a:t>
            </a:r>
            <a:r>
              <a:rPr lang="de-DE" dirty="0"/>
              <a:t>, </a:t>
            </a:r>
            <a:r>
              <a:rPr lang="de-DE" b="1" dirty="0"/>
              <a:t>Import-</a:t>
            </a:r>
            <a:r>
              <a:rPr lang="de-DE" b="1" dirty="0" err="1"/>
              <a:t>CliXML</a:t>
            </a:r>
            <a:r>
              <a:rPr lang="de-DE" dirty="0"/>
              <a:t>, …</a:t>
            </a:r>
          </a:p>
        </p:txBody>
      </p:sp>
      <p:sp>
        <p:nvSpPr>
          <p:cNvPr id="4" name="Foliennummernplatzhalter 3"/>
          <p:cNvSpPr>
            <a:spLocks noGrp="1"/>
          </p:cNvSpPr>
          <p:nvPr>
            <p:ph type="sldNum" sz="quarter" idx="12"/>
          </p:nvPr>
        </p:nvSpPr>
        <p:spPr/>
        <p:txBody>
          <a:bodyPr/>
          <a:lstStyle/>
          <a:p>
            <a:fld id="{D0B68A9A-8F5D-4114-819E-CD9E627B0FFB}" type="slidenum">
              <a:rPr lang="de-DE" smtClean="0"/>
              <a:t>115</a:t>
            </a:fld>
            <a:endParaRPr lang="de-DE"/>
          </a:p>
        </p:txBody>
      </p:sp>
      <p:sp>
        <p:nvSpPr>
          <p:cNvPr id="5" name="Fußzeilenplatzhalter 4">
            <a:extLst>
              <a:ext uri="{FF2B5EF4-FFF2-40B4-BE49-F238E27FC236}">
                <a16:creationId xmlns:a16="http://schemas.microsoft.com/office/drawing/2014/main" id="{75754613-DE67-4D18-9112-87C66851BEA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3304469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Importieren</a:t>
            </a:r>
          </a:p>
        </p:txBody>
      </p:sp>
      <p:sp>
        <p:nvSpPr>
          <p:cNvPr id="3" name="Inhaltsplatzhalter 2"/>
          <p:cNvSpPr>
            <a:spLocks noGrp="1"/>
          </p:cNvSpPr>
          <p:nvPr>
            <p:ph idx="1"/>
          </p:nvPr>
        </p:nvSpPr>
        <p:spPr>
          <a:xfrm>
            <a:off x="1981200" y="5816972"/>
            <a:ext cx="8229600" cy="420341"/>
          </a:xfrm>
        </p:spPr>
        <p:txBody>
          <a:bodyPr>
            <a:normAutofit fontScale="70000" lnSpcReduction="20000"/>
          </a:bodyPr>
          <a:lstStyle/>
          <a:p>
            <a:pPr marL="0" indent="0" algn="ctr">
              <a:buNone/>
            </a:pPr>
            <a:r>
              <a:rPr lang="de-DE" i="1" dirty="0"/>
              <a:t>Damit könnte man z. B. einen Massen-Import von AD-Usern durchführen!</a:t>
            </a:r>
          </a:p>
        </p:txBody>
      </p:sp>
      <p:sp>
        <p:nvSpPr>
          <p:cNvPr id="4" name="Foliennummernplatzhalter 3"/>
          <p:cNvSpPr>
            <a:spLocks noGrp="1"/>
          </p:cNvSpPr>
          <p:nvPr>
            <p:ph type="sldNum" sz="quarter" idx="12"/>
          </p:nvPr>
        </p:nvSpPr>
        <p:spPr/>
        <p:txBody>
          <a:bodyPr/>
          <a:lstStyle/>
          <a:p>
            <a:fld id="{D0B68A9A-8F5D-4114-819E-CD9E627B0FFB}" type="slidenum">
              <a:rPr lang="de-DE" smtClean="0"/>
              <a:t>116</a:t>
            </a:fld>
            <a:endParaRPr lang="de-DE"/>
          </a:p>
        </p:txBody>
      </p:sp>
      <p:pic>
        <p:nvPicPr>
          <p:cNvPr id="6" name="Grafik 5"/>
          <p:cNvPicPr>
            <a:picLocks noChangeAspect="1"/>
          </p:cNvPicPr>
          <p:nvPr/>
        </p:nvPicPr>
        <p:blipFill>
          <a:blip r:embed="rId2"/>
          <a:stretch>
            <a:fillRect/>
          </a:stretch>
        </p:blipFill>
        <p:spPr>
          <a:xfrm>
            <a:off x="1603794" y="2996952"/>
            <a:ext cx="8984412" cy="2669654"/>
          </a:xfrm>
          <a:prstGeom prst="rect">
            <a:avLst/>
          </a:prstGeom>
        </p:spPr>
      </p:pic>
      <p:pic>
        <p:nvPicPr>
          <p:cNvPr id="8" name="Grafik 7"/>
          <p:cNvPicPr>
            <a:picLocks noChangeAspect="1"/>
          </p:cNvPicPr>
          <p:nvPr/>
        </p:nvPicPr>
        <p:blipFill>
          <a:blip r:embed="rId3"/>
          <a:stretch>
            <a:fillRect/>
          </a:stretch>
        </p:blipFill>
        <p:spPr>
          <a:xfrm>
            <a:off x="3752850" y="1052736"/>
            <a:ext cx="4686300" cy="1905000"/>
          </a:xfrm>
          <a:prstGeom prst="rect">
            <a:avLst/>
          </a:prstGeom>
        </p:spPr>
      </p:pic>
      <p:sp>
        <p:nvSpPr>
          <p:cNvPr id="5" name="Fußzeilenplatzhalter 4">
            <a:extLst>
              <a:ext uri="{FF2B5EF4-FFF2-40B4-BE49-F238E27FC236}">
                <a16:creationId xmlns:a16="http://schemas.microsoft.com/office/drawing/2014/main" id="{4F8F574E-3E0B-4465-8AC7-7E624422662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288319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Importieren</a:t>
            </a:r>
          </a:p>
        </p:txBody>
      </p:sp>
      <p:sp>
        <p:nvSpPr>
          <p:cNvPr id="3" name="Inhaltsplatzhalter 2"/>
          <p:cNvSpPr>
            <a:spLocks noGrp="1"/>
          </p:cNvSpPr>
          <p:nvPr>
            <p:ph idx="1"/>
          </p:nvPr>
        </p:nvSpPr>
        <p:spPr/>
        <p:txBody>
          <a:bodyPr>
            <a:normAutofit/>
          </a:bodyPr>
          <a:lstStyle/>
          <a:p>
            <a:r>
              <a:rPr lang="de-DE" b="1" dirty="0" err="1"/>
              <a:t>Get</a:t>
            </a:r>
            <a:r>
              <a:rPr lang="de-DE" b="1" dirty="0"/>
              <a:t>-Content</a:t>
            </a:r>
            <a:r>
              <a:rPr lang="de-DE" dirty="0"/>
              <a:t> liest lediglich den Inhalt einer Datei</a:t>
            </a:r>
          </a:p>
          <a:p>
            <a:r>
              <a:rPr lang="de-DE" dirty="0"/>
              <a:t>Es findet keine Konvertierung oder Interpretierung statt</a:t>
            </a:r>
          </a:p>
          <a:p>
            <a:r>
              <a:rPr lang="de-DE" b="1" dirty="0" err="1"/>
              <a:t>ConvertFrom</a:t>
            </a:r>
            <a:r>
              <a:rPr lang="de-DE" dirty="0"/>
              <a:t>-Kommandos können Daten in der Pipeline von </a:t>
            </a:r>
            <a:r>
              <a:rPr lang="de-DE" dirty="0" err="1"/>
              <a:t>raw</a:t>
            </a:r>
            <a:r>
              <a:rPr lang="de-DE" dirty="0"/>
              <a:t> in ein interpretierbares Format konvertieren</a:t>
            </a:r>
          </a:p>
          <a:p>
            <a:r>
              <a:rPr lang="de-DE" b="1" dirty="0"/>
              <a:t>Import</a:t>
            </a:r>
            <a:r>
              <a:rPr lang="de-DE" dirty="0"/>
              <a:t>-Kommandos sind eine Art Kombination aus </a:t>
            </a:r>
            <a:r>
              <a:rPr lang="de-DE" b="1" dirty="0" err="1"/>
              <a:t>Get</a:t>
            </a:r>
            <a:r>
              <a:rPr lang="de-DE" b="1" dirty="0"/>
              <a:t>-Content</a:t>
            </a:r>
            <a:r>
              <a:rPr lang="de-DE" dirty="0"/>
              <a:t> und </a:t>
            </a:r>
            <a:r>
              <a:rPr lang="de-DE" b="1" dirty="0" err="1"/>
              <a:t>ConvertFrom</a:t>
            </a:r>
            <a:endParaRPr lang="de-DE" b="1" dirty="0"/>
          </a:p>
        </p:txBody>
      </p:sp>
      <p:sp>
        <p:nvSpPr>
          <p:cNvPr id="4" name="Foliennummernplatzhalter 3"/>
          <p:cNvSpPr>
            <a:spLocks noGrp="1"/>
          </p:cNvSpPr>
          <p:nvPr>
            <p:ph type="sldNum" sz="quarter" idx="12"/>
          </p:nvPr>
        </p:nvSpPr>
        <p:spPr/>
        <p:txBody>
          <a:bodyPr/>
          <a:lstStyle/>
          <a:p>
            <a:fld id="{D0B68A9A-8F5D-4114-819E-CD9E627B0FFB}" type="slidenum">
              <a:rPr lang="de-DE" smtClean="0"/>
              <a:t>117</a:t>
            </a:fld>
            <a:endParaRPr lang="de-DE"/>
          </a:p>
        </p:txBody>
      </p:sp>
      <p:sp>
        <p:nvSpPr>
          <p:cNvPr id="5" name="Fußzeilenplatzhalter 4">
            <a:extLst>
              <a:ext uri="{FF2B5EF4-FFF2-40B4-BE49-F238E27FC236}">
                <a16:creationId xmlns:a16="http://schemas.microsoft.com/office/drawing/2014/main" id="{0B066F4C-0244-4078-9F2F-F66C81988A1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146335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445972795"/>
              </p:ext>
            </p:extLst>
          </p:nvPr>
        </p:nvGraphicFramePr>
        <p:xfrm>
          <a:off x="6528048" y="620331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endParaRPr lang="de-DE" sz="1200" b="0" dirty="0"/>
                    </a:p>
                  </a:txBody>
                  <a:tcPr/>
                </a:tc>
                <a:extLst>
                  <a:ext uri="{0D108BD9-81ED-4DB2-BD59-A6C34878D82A}">
                    <a16:rowId xmlns:a16="http://schemas.microsoft.com/office/drawing/2014/main" val="10000"/>
                  </a:ext>
                </a:extLst>
              </a:tr>
            </a:tbl>
          </a:graphicData>
        </a:graphic>
      </p:graphicFrame>
      <p:sp>
        <p:nvSpPr>
          <p:cNvPr id="2" name="Titel 1"/>
          <p:cNvSpPr>
            <a:spLocks noGrp="1"/>
          </p:cNvSpPr>
          <p:nvPr>
            <p:ph type="title"/>
          </p:nvPr>
        </p:nvSpPr>
        <p:spPr/>
        <p:txBody>
          <a:bodyPr/>
          <a:lstStyle/>
          <a:p>
            <a:r>
              <a:rPr lang="de-DE" dirty="0"/>
              <a:t>Übungen: Export / Import I</a:t>
            </a:r>
          </a:p>
        </p:txBody>
      </p:sp>
      <p:sp>
        <p:nvSpPr>
          <p:cNvPr id="3" name="Inhaltsplatzhalter 2"/>
          <p:cNvSpPr>
            <a:spLocks noGrp="1"/>
          </p:cNvSpPr>
          <p:nvPr>
            <p:ph idx="1"/>
          </p:nvPr>
        </p:nvSpPr>
        <p:spPr/>
        <p:txBody>
          <a:bodyPr>
            <a:normAutofit/>
          </a:bodyPr>
          <a:lstStyle/>
          <a:p>
            <a:r>
              <a:rPr lang="de-DE" dirty="0"/>
              <a:t>Exportieren Sie die ersten 10 Einträge aus einem Ereignisprotokoll (z. B. „System“) in eine CSV-Datei</a:t>
            </a:r>
          </a:p>
          <a:p>
            <a:r>
              <a:rPr lang="de-DE" dirty="0"/>
              <a:t>Hinweis: </a:t>
            </a:r>
            <a:r>
              <a:rPr lang="de-DE" b="1" dirty="0" err="1"/>
              <a:t>Get-Eventlog</a:t>
            </a:r>
            <a:endParaRPr lang="de-DE" b="1" dirty="0"/>
          </a:p>
        </p:txBody>
      </p:sp>
      <p:sp>
        <p:nvSpPr>
          <p:cNvPr id="4" name="Foliennummernplatzhalter 3"/>
          <p:cNvSpPr>
            <a:spLocks noGrp="1"/>
          </p:cNvSpPr>
          <p:nvPr>
            <p:ph type="sldNum" sz="quarter" idx="12"/>
          </p:nvPr>
        </p:nvSpPr>
        <p:spPr/>
        <p:txBody>
          <a:bodyPr/>
          <a:lstStyle/>
          <a:p>
            <a:fld id="{D0B68A9A-8F5D-4114-819E-CD9E627B0FFB}" type="slidenum">
              <a:rPr lang="de-DE" smtClean="0"/>
              <a:t>118</a:t>
            </a:fld>
            <a:endParaRPr lang="de-DE"/>
          </a:p>
        </p:txBody>
      </p:sp>
      <p:sp>
        <p:nvSpPr>
          <p:cNvPr id="7" name="Fußzeilenplatzhalter 6">
            <a:extLst>
              <a:ext uri="{FF2B5EF4-FFF2-40B4-BE49-F238E27FC236}">
                <a16:creationId xmlns:a16="http://schemas.microsoft.com/office/drawing/2014/main" id="{69DDC22A-17FC-4E91-9995-A02F2DC8080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2296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EventLog</a:t>
            </a:r>
            <a:r>
              <a:rPr lang="en-US" dirty="0">
                <a:latin typeface="Courier New" panose="02070309020205020404" pitchFamily="49" charset="0"/>
                <a:cs typeface="Courier New" panose="02070309020205020404" pitchFamily="49" charset="0"/>
              </a:rPr>
              <a:t> System | Select-Object -Last 10 | Export-Csv D:\Events.csv </a:t>
            </a:r>
          </a:p>
          <a:p>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EventLog</a:t>
            </a:r>
            <a:r>
              <a:rPr lang="en-US" dirty="0">
                <a:latin typeface="Courier New" panose="02070309020205020404" pitchFamily="49" charset="0"/>
                <a:cs typeface="Courier New" panose="02070309020205020404" pitchFamily="49" charset="0"/>
              </a:rPr>
              <a:t> System -Newest 10| Export-Csv D:\Events.csv; </a:t>
            </a:r>
            <a:r>
              <a:rPr lang="de-DE" dirty="0" err="1">
                <a:latin typeface="Courier New" panose="02070309020205020404" pitchFamily="49" charset="0"/>
                <a:cs typeface="Courier New" panose="02070309020205020404" pitchFamily="49" charset="0"/>
              </a:rPr>
              <a:t>Invoke</a:t>
            </a:r>
            <a:r>
              <a:rPr lang="de-DE" dirty="0">
                <a:latin typeface="Courier New" panose="02070309020205020404" pitchFamily="49" charset="0"/>
                <a:cs typeface="Courier New" panose="02070309020205020404" pitchFamily="49" charset="0"/>
              </a:rPr>
              <a:t>-Item D:\Events.csv </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119</a:t>
            </a:fld>
            <a:endParaRPr lang="de-DE"/>
          </a:p>
        </p:txBody>
      </p:sp>
      <p:sp>
        <p:nvSpPr>
          <p:cNvPr id="5" name="Fußzeilenplatzhalter 4">
            <a:extLst>
              <a:ext uri="{FF2B5EF4-FFF2-40B4-BE49-F238E27FC236}">
                <a16:creationId xmlns:a16="http://schemas.microsoft.com/office/drawing/2014/main" id="{E305AD7C-DCFB-42A7-90BE-38BC706A5DA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849299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Commandlets</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12</a:t>
            </a:fld>
            <a:endParaRPr lang="de-DE"/>
          </a:p>
        </p:txBody>
      </p:sp>
      <p:sp>
        <p:nvSpPr>
          <p:cNvPr id="2" name="Fußzeilenplatzhalter 1">
            <a:extLst>
              <a:ext uri="{FF2B5EF4-FFF2-40B4-BE49-F238E27FC236}">
                <a16:creationId xmlns:a16="http://schemas.microsoft.com/office/drawing/2014/main" id="{22894BDD-5BE4-411D-AE34-67D9914EF99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45996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Übungen: Export / Import II</a:t>
            </a:r>
          </a:p>
        </p:txBody>
      </p:sp>
      <p:sp>
        <p:nvSpPr>
          <p:cNvPr id="3" name="Inhaltsplatzhalter 2"/>
          <p:cNvSpPr>
            <a:spLocks noGrp="1"/>
          </p:cNvSpPr>
          <p:nvPr>
            <p:ph idx="1"/>
          </p:nvPr>
        </p:nvSpPr>
        <p:spPr/>
        <p:txBody>
          <a:bodyPr/>
          <a:lstStyle/>
          <a:p>
            <a:r>
              <a:rPr lang="de-DE" dirty="0"/>
              <a:t>Fragen Sie den Status von 3 Dienste, deren Namen in einer Textdatei (C:\Testfiles\MyServices.txt) angegeben sind, ab</a:t>
            </a:r>
          </a:p>
        </p:txBody>
      </p:sp>
      <p:sp>
        <p:nvSpPr>
          <p:cNvPr id="4" name="Foliennummernplatzhalter 3"/>
          <p:cNvSpPr>
            <a:spLocks noGrp="1"/>
          </p:cNvSpPr>
          <p:nvPr>
            <p:ph type="sldNum" sz="quarter" idx="12"/>
          </p:nvPr>
        </p:nvSpPr>
        <p:spPr/>
        <p:txBody>
          <a:bodyPr/>
          <a:lstStyle/>
          <a:p>
            <a:fld id="{D0B68A9A-8F5D-4114-819E-CD9E627B0FFB}" type="slidenum">
              <a:rPr lang="de-DE" smtClean="0"/>
              <a:t>120</a:t>
            </a:fld>
            <a:endParaRPr lang="de-DE"/>
          </a:p>
        </p:txBody>
      </p:sp>
      <p:pic>
        <p:nvPicPr>
          <p:cNvPr id="10"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11" name="Table 6"/>
          <p:cNvGraphicFramePr>
            <a:graphicFrameLocks noGrp="1"/>
          </p:cNvGraphicFramePr>
          <p:nvPr>
            <p:extLst>
              <p:ext uri="{D42A27DB-BD31-4B8C-83A1-F6EECF244321}">
                <p14:modId xmlns:p14="http://schemas.microsoft.com/office/powerpoint/2010/main" val="3969234601"/>
              </p:ext>
            </p:extLst>
          </p:nvPr>
        </p:nvGraphicFramePr>
        <p:xfrm>
          <a:off x="6457020" y="620331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pic>
        <p:nvPicPr>
          <p:cNvPr id="6" name="Grafik 5"/>
          <p:cNvPicPr>
            <a:picLocks noChangeAspect="1"/>
          </p:cNvPicPr>
          <p:nvPr/>
        </p:nvPicPr>
        <p:blipFill>
          <a:blip r:embed="rId3"/>
          <a:stretch>
            <a:fillRect/>
          </a:stretch>
        </p:blipFill>
        <p:spPr>
          <a:xfrm>
            <a:off x="3503713" y="2996953"/>
            <a:ext cx="3932717" cy="2602891"/>
          </a:xfrm>
          <a:prstGeom prst="rect">
            <a:avLst/>
          </a:prstGeom>
        </p:spPr>
      </p:pic>
      <p:sp>
        <p:nvSpPr>
          <p:cNvPr id="5" name="Fußzeilenplatzhalter 4">
            <a:extLst>
              <a:ext uri="{FF2B5EF4-FFF2-40B4-BE49-F238E27FC236}">
                <a16:creationId xmlns:a16="http://schemas.microsoft.com/office/drawing/2014/main" id="{EE55FDE4-23DE-4457-B6B1-537A877ADFE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303236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-Content C:\Testfiles\MyServices.txt | </a:t>
            </a: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121</a:t>
            </a:fld>
            <a:endParaRPr lang="de-DE"/>
          </a:p>
        </p:txBody>
      </p:sp>
      <p:pic>
        <p:nvPicPr>
          <p:cNvPr id="7" name="Grafik 6"/>
          <p:cNvPicPr>
            <a:picLocks noChangeAspect="1"/>
          </p:cNvPicPr>
          <p:nvPr/>
        </p:nvPicPr>
        <p:blipFill>
          <a:blip r:embed="rId2"/>
          <a:stretch>
            <a:fillRect/>
          </a:stretch>
        </p:blipFill>
        <p:spPr>
          <a:xfrm>
            <a:off x="1723951" y="3663896"/>
            <a:ext cx="8744099" cy="1718241"/>
          </a:xfrm>
          <a:prstGeom prst="rect">
            <a:avLst/>
          </a:prstGeom>
        </p:spPr>
      </p:pic>
      <p:sp>
        <p:nvSpPr>
          <p:cNvPr id="5" name="Fußzeilenplatzhalter 4">
            <a:extLst>
              <a:ext uri="{FF2B5EF4-FFF2-40B4-BE49-F238E27FC236}">
                <a16:creationId xmlns:a16="http://schemas.microsoft.com/office/drawing/2014/main" id="{AAC8FDC8-511D-4E1B-90BA-90C76A668E5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3638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ExportTo</a:t>
            </a:r>
            <a:r>
              <a:rPr lang="de-DE" dirty="0"/>
              <a:t>-HTML</a:t>
            </a:r>
          </a:p>
        </p:txBody>
      </p:sp>
      <p:sp>
        <p:nvSpPr>
          <p:cNvPr id="4" name="Foliennummernplatzhalter 3"/>
          <p:cNvSpPr>
            <a:spLocks noGrp="1"/>
          </p:cNvSpPr>
          <p:nvPr>
            <p:ph type="sldNum" sz="quarter" idx="12"/>
          </p:nvPr>
        </p:nvSpPr>
        <p:spPr/>
        <p:txBody>
          <a:bodyPr/>
          <a:lstStyle/>
          <a:p>
            <a:fld id="{D0B68A9A-8F5D-4114-819E-CD9E627B0FFB}" type="slidenum">
              <a:rPr lang="de-DE" smtClean="0"/>
              <a:t>122</a:t>
            </a:fld>
            <a:endParaRPr lang="de-DE"/>
          </a:p>
        </p:txBody>
      </p:sp>
      <p:pic>
        <p:nvPicPr>
          <p:cNvPr id="5" name="Grafik 4"/>
          <p:cNvPicPr>
            <a:picLocks noChangeAspect="1"/>
          </p:cNvPicPr>
          <p:nvPr/>
        </p:nvPicPr>
        <p:blipFill rotWithShape="1">
          <a:blip r:embed="rId2"/>
          <a:srcRect l="1963" t="15570" r="20075" b="39744"/>
          <a:stretch/>
        </p:blipFill>
        <p:spPr>
          <a:xfrm>
            <a:off x="1703512" y="1225868"/>
            <a:ext cx="8712968" cy="2684298"/>
          </a:xfrm>
          <a:prstGeom prst="rect">
            <a:avLst/>
          </a:prstGeom>
        </p:spPr>
      </p:pic>
      <p:pic>
        <p:nvPicPr>
          <p:cNvPr id="6" name="Grafik 5"/>
          <p:cNvPicPr>
            <a:picLocks noChangeAspect="1"/>
          </p:cNvPicPr>
          <p:nvPr/>
        </p:nvPicPr>
        <p:blipFill rotWithShape="1">
          <a:blip r:embed="rId3"/>
          <a:srcRect t="8977" r="58662" b="49268"/>
          <a:stretch/>
        </p:blipFill>
        <p:spPr>
          <a:xfrm>
            <a:off x="2885713" y="2924944"/>
            <a:ext cx="7559824" cy="4104456"/>
          </a:xfrm>
          <a:prstGeom prst="rect">
            <a:avLst/>
          </a:prstGeom>
        </p:spPr>
      </p:pic>
      <p:sp>
        <p:nvSpPr>
          <p:cNvPr id="3" name="Fußzeilenplatzhalter 2">
            <a:extLst>
              <a:ext uri="{FF2B5EF4-FFF2-40B4-BE49-F238E27FC236}">
                <a16:creationId xmlns:a16="http://schemas.microsoft.com/office/drawing/2014/main" id="{8049BE3D-BDCC-4C10-966B-1C19516120E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985570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Nachtrag</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123</a:t>
            </a:fld>
            <a:endParaRPr lang="de-DE"/>
          </a:p>
        </p:txBody>
      </p:sp>
      <p:sp>
        <p:nvSpPr>
          <p:cNvPr id="2" name="Fußzeilenplatzhalter 1">
            <a:extLst>
              <a:ext uri="{FF2B5EF4-FFF2-40B4-BE49-F238E27FC236}">
                <a16:creationId xmlns:a16="http://schemas.microsoft.com/office/drawing/2014/main" id="{CD085D83-4A33-4190-92BB-FF24AEB311B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959546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Starten</a:t>
            </a:r>
            <a:r>
              <a:rPr lang="en-US" dirty="0"/>
              <a:t> </a:t>
            </a:r>
            <a:r>
              <a:rPr lang="en-US" dirty="0" err="1"/>
              <a:t>einer</a:t>
            </a:r>
            <a:r>
              <a:rPr lang="en-US" dirty="0"/>
              <a:t> </a:t>
            </a:r>
            <a:r>
              <a:rPr lang="en-US" dirty="0" err="1"/>
              <a:t>Applikation</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124</a:t>
            </a:fld>
            <a:endParaRPr lang="de-DE"/>
          </a:p>
        </p:txBody>
      </p:sp>
      <p:pic>
        <p:nvPicPr>
          <p:cNvPr id="5" name="Grafik 4"/>
          <p:cNvPicPr>
            <a:picLocks noChangeAspect="1"/>
          </p:cNvPicPr>
          <p:nvPr/>
        </p:nvPicPr>
        <p:blipFill rotWithShape="1">
          <a:blip r:embed="rId2"/>
          <a:srcRect l="3544" t="13970" r="14951" b="67131"/>
          <a:stretch/>
        </p:blipFill>
        <p:spPr>
          <a:xfrm>
            <a:off x="838200" y="1825625"/>
            <a:ext cx="8856984" cy="1656184"/>
          </a:xfrm>
          <a:prstGeom prst="rect">
            <a:avLst/>
          </a:prstGeom>
        </p:spPr>
      </p:pic>
      <p:sp>
        <p:nvSpPr>
          <p:cNvPr id="6" name="Fußzeilenplatzhalter 5">
            <a:extLst>
              <a:ext uri="{FF2B5EF4-FFF2-40B4-BE49-F238E27FC236}">
                <a16:creationId xmlns:a16="http://schemas.microsoft.com/office/drawing/2014/main" id="{D07AD5EC-F1F5-4B83-B40A-5C512817088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918060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Filtern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125</a:t>
            </a:fld>
            <a:endParaRPr lang="de-DE"/>
          </a:p>
        </p:txBody>
      </p:sp>
      <p:sp>
        <p:nvSpPr>
          <p:cNvPr id="2" name="Fußzeilenplatzhalter 1">
            <a:extLst>
              <a:ext uri="{FF2B5EF4-FFF2-40B4-BE49-F238E27FC236}">
                <a16:creationId xmlns:a16="http://schemas.microsoft.com/office/drawing/2014/main" id="{C544E18D-4F48-4DC1-BB48-0637710D332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2548254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a:t>
            </a:r>
          </a:p>
        </p:txBody>
      </p:sp>
      <p:sp>
        <p:nvSpPr>
          <p:cNvPr id="3" name="Inhaltsplatzhalter 2"/>
          <p:cNvSpPr>
            <a:spLocks noGrp="1"/>
          </p:cNvSpPr>
          <p:nvPr>
            <p:ph idx="1"/>
          </p:nvPr>
        </p:nvSpPr>
        <p:spPr>
          <a:xfrm>
            <a:off x="838200" y="1484784"/>
            <a:ext cx="10515600" cy="4692179"/>
          </a:xfrm>
        </p:spPr>
        <p:txBody>
          <a:bodyPr>
            <a:normAutofit/>
          </a:bodyPr>
          <a:lstStyle/>
          <a:p>
            <a:r>
              <a:rPr lang="de-DE" dirty="0"/>
              <a:t>Vergleichsoperatoren:</a:t>
            </a:r>
          </a:p>
          <a:p>
            <a:endParaRPr lang="de-DE" dirty="0"/>
          </a:p>
          <a:p>
            <a:endParaRPr lang="de-DE" dirty="0"/>
          </a:p>
          <a:p>
            <a:endParaRPr lang="de-DE" dirty="0"/>
          </a:p>
          <a:p>
            <a:endParaRPr lang="de-DE" dirty="0"/>
          </a:p>
          <a:p>
            <a:endParaRPr lang="de-DE" dirty="0"/>
          </a:p>
          <a:p>
            <a:endParaRPr lang="de-DE" dirty="0"/>
          </a:p>
          <a:p>
            <a:r>
              <a:rPr lang="de-DE" dirty="0"/>
              <a:t>„Traditionelle“ Operatoren wie &lt;,&gt;,=,==, != haben keine Gültigkeit in </a:t>
            </a:r>
            <a:r>
              <a:rPr lang="de-DE" dirty="0" err="1"/>
              <a:t>PowerShell</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126</a:t>
            </a:fld>
            <a:endParaRPr lang="de-DE"/>
          </a:p>
        </p:txBody>
      </p:sp>
      <p:graphicFrame>
        <p:nvGraphicFramePr>
          <p:cNvPr id="5" name="Tabelle 4"/>
          <p:cNvGraphicFramePr>
            <a:graphicFrameLocks noGrp="1"/>
          </p:cNvGraphicFramePr>
          <p:nvPr>
            <p:extLst>
              <p:ext uri="{D42A27DB-BD31-4B8C-83A1-F6EECF244321}">
                <p14:modId xmlns:p14="http://schemas.microsoft.com/office/powerpoint/2010/main" val="1699385894"/>
              </p:ext>
            </p:extLst>
          </p:nvPr>
        </p:nvGraphicFramePr>
        <p:xfrm>
          <a:off x="3215680" y="1916832"/>
          <a:ext cx="6096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de-DE" dirty="0"/>
                        <a:t>Vergleich</a:t>
                      </a:r>
                    </a:p>
                  </a:txBody>
                  <a:tcPr/>
                </a:tc>
                <a:tc>
                  <a:txBody>
                    <a:bodyPr/>
                    <a:lstStyle/>
                    <a:p>
                      <a:r>
                        <a:rPr lang="de-DE" dirty="0"/>
                        <a:t>Case-</a:t>
                      </a:r>
                      <a:r>
                        <a:rPr lang="de-DE" dirty="0" err="1"/>
                        <a:t>Insensitive</a:t>
                      </a:r>
                      <a:endParaRPr lang="de-DE" dirty="0"/>
                    </a:p>
                  </a:txBody>
                  <a:tcPr/>
                </a:tc>
                <a:tc>
                  <a:txBody>
                    <a:bodyPr/>
                    <a:lstStyle/>
                    <a:p>
                      <a:r>
                        <a:rPr lang="de-DE" dirty="0"/>
                        <a:t>Case-Sensitive</a:t>
                      </a:r>
                    </a:p>
                  </a:txBody>
                  <a:tcPr/>
                </a:tc>
                <a:extLst>
                  <a:ext uri="{0D108BD9-81ED-4DB2-BD59-A6C34878D82A}">
                    <a16:rowId xmlns:a16="http://schemas.microsoft.com/office/drawing/2014/main" val="10000"/>
                  </a:ext>
                </a:extLst>
              </a:tr>
              <a:tr h="370840">
                <a:tc>
                  <a:txBody>
                    <a:bodyPr/>
                    <a:lstStyle/>
                    <a:p>
                      <a:r>
                        <a:rPr lang="de-DE" dirty="0"/>
                        <a:t>Ist gleich</a:t>
                      </a:r>
                    </a:p>
                  </a:txBody>
                  <a:tcPr/>
                </a:tc>
                <a:tc>
                  <a:txBody>
                    <a:bodyPr/>
                    <a:lstStyle/>
                    <a:p>
                      <a:r>
                        <a:rPr lang="de-DE" dirty="0"/>
                        <a:t>-</a:t>
                      </a:r>
                      <a:r>
                        <a:rPr lang="de-DE" dirty="0" err="1"/>
                        <a:t>eq</a:t>
                      </a:r>
                      <a:endParaRPr lang="de-DE" dirty="0"/>
                    </a:p>
                  </a:txBody>
                  <a:tcPr/>
                </a:tc>
                <a:tc>
                  <a:txBody>
                    <a:bodyPr/>
                    <a:lstStyle/>
                    <a:p>
                      <a:r>
                        <a:rPr lang="de-DE" dirty="0"/>
                        <a:t>-</a:t>
                      </a:r>
                      <a:r>
                        <a:rPr lang="de-DE" dirty="0" err="1"/>
                        <a:t>ceq</a:t>
                      </a:r>
                      <a:endParaRPr lang="de-DE" dirty="0"/>
                    </a:p>
                  </a:txBody>
                  <a:tcPr/>
                </a:tc>
                <a:extLst>
                  <a:ext uri="{0D108BD9-81ED-4DB2-BD59-A6C34878D82A}">
                    <a16:rowId xmlns:a16="http://schemas.microsoft.com/office/drawing/2014/main" val="10001"/>
                  </a:ext>
                </a:extLst>
              </a:tr>
              <a:tr h="370840">
                <a:tc>
                  <a:txBody>
                    <a:bodyPr/>
                    <a:lstStyle/>
                    <a:p>
                      <a:r>
                        <a:rPr lang="de-DE" dirty="0"/>
                        <a:t>Ist ungleich</a:t>
                      </a:r>
                    </a:p>
                  </a:txBody>
                  <a:tcPr/>
                </a:tc>
                <a:tc>
                  <a:txBody>
                    <a:bodyPr/>
                    <a:lstStyle/>
                    <a:p>
                      <a:r>
                        <a:rPr lang="de-DE" dirty="0"/>
                        <a:t>-ne</a:t>
                      </a:r>
                    </a:p>
                  </a:txBody>
                  <a:tcPr/>
                </a:tc>
                <a:tc>
                  <a:txBody>
                    <a:bodyPr/>
                    <a:lstStyle/>
                    <a:p>
                      <a:r>
                        <a:rPr lang="de-DE" dirty="0"/>
                        <a:t>-</a:t>
                      </a:r>
                      <a:r>
                        <a:rPr lang="de-DE" dirty="0" err="1"/>
                        <a:t>cne</a:t>
                      </a:r>
                      <a:endParaRPr lang="de-DE" dirty="0"/>
                    </a:p>
                  </a:txBody>
                  <a:tcPr/>
                </a:tc>
                <a:extLst>
                  <a:ext uri="{0D108BD9-81ED-4DB2-BD59-A6C34878D82A}">
                    <a16:rowId xmlns:a16="http://schemas.microsoft.com/office/drawing/2014/main" val="10002"/>
                  </a:ext>
                </a:extLst>
              </a:tr>
              <a:tr h="370840">
                <a:tc>
                  <a:txBody>
                    <a:bodyPr/>
                    <a:lstStyle/>
                    <a:p>
                      <a:r>
                        <a:rPr lang="de-DE" dirty="0"/>
                        <a:t>Größer als</a:t>
                      </a:r>
                    </a:p>
                  </a:txBody>
                  <a:tcPr/>
                </a:tc>
                <a:tc>
                  <a:txBody>
                    <a:bodyPr/>
                    <a:lstStyle/>
                    <a:p>
                      <a:r>
                        <a:rPr lang="de-DE" dirty="0"/>
                        <a:t>-</a:t>
                      </a:r>
                      <a:r>
                        <a:rPr lang="de-DE" dirty="0" err="1"/>
                        <a:t>gt</a:t>
                      </a:r>
                      <a:endParaRPr lang="de-DE" dirty="0"/>
                    </a:p>
                  </a:txBody>
                  <a:tcPr/>
                </a:tc>
                <a:tc>
                  <a:txBody>
                    <a:bodyPr/>
                    <a:lstStyle/>
                    <a:p>
                      <a:r>
                        <a:rPr lang="de-DE" dirty="0"/>
                        <a:t>-</a:t>
                      </a:r>
                      <a:r>
                        <a:rPr lang="de-DE" dirty="0" err="1"/>
                        <a:t>cgt</a:t>
                      </a:r>
                      <a:endParaRPr lang="de-DE" dirty="0"/>
                    </a:p>
                  </a:txBody>
                  <a:tcPr/>
                </a:tc>
                <a:extLst>
                  <a:ext uri="{0D108BD9-81ED-4DB2-BD59-A6C34878D82A}">
                    <a16:rowId xmlns:a16="http://schemas.microsoft.com/office/drawing/2014/main" val="10003"/>
                  </a:ext>
                </a:extLst>
              </a:tr>
              <a:tr h="370840">
                <a:tc>
                  <a:txBody>
                    <a:bodyPr/>
                    <a:lstStyle/>
                    <a:p>
                      <a:r>
                        <a:rPr lang="de-DE" dirty="0"/>
                        <a:t>Kleiner als</a:t>
                      </a:r>
                    </a:p>
                  </a:txBody>
                  <a:tcPr/>
                </a:tc>
                <a:tc>
                  <a:txBody>
                    <a:bodyPr/>
                    <a:lstStyle/>
                    <a:p>
                      <a:r>
                        <a:rPr lang="de-DE" dirty="0"/>
                        <a:t>-</a:t>
                      </a:r>
                      <a:r>
                        <a:rPr lang="de-DE" dirty="0" err="1"/>
                        <a:t>lt</a:t>
                      </a:r>
                      <a:endParaRPr lang="de-DE" dirty="0"/>
                    </a:p>
                  </a:txBody>
                  <a:tcPr/>
                </a:tc>
                <a:tc>
                  <a:txBody>
                    <a:bodyPr/>
                    <a:lstStyle/>
                    <a:p>
                      <a:r>
                        <a:rPr lang="de-DE" dirty="0"/>
                        <a:t>-</a:t>
                      </a:r>
                      <a:r>
                        <a:rPr lang="de-DE" dirty="0" err="1"/>
                        <a:t>clt</a:t>
                      </a:r>
                      <a:endParaRPr lang="de-DE" dirty="0"/>
                    </a:p>
                  </a:txBody>
                  <a:tcPr/>
                </a:tc>
                <a:extLst>
                  <a:ext uri="{0D108BD9-81ED-4DB2-BD59-A6C34878D82A}">
                    <a16:rowId xmlns:a16="http://schemas.microsoft.com/office/drawing/2014/main" val="10004"/>
                  </a:ext>
                </a:extLst>
              </a:tr>
              <a:tr h="370840">
                <a:tc>
                  <a:txBody>
                    <a:bodyPr/>
                    <a:lstStyle/>
                    <a:p>
                      <a:r>
                        <a:rPr lang="de-DE" dirty="0"/>
                        <a:t>Größer oder</a:t>
                      </a:r>
                      <a:r>
                        <a:rPr lang="de-DE" baseline="0" dirty="0"/>
                        <a:t> gleich</a:t>
                      </a:r>
                      <a:endParaRPr lang="de-DE" dirty="0"/>
                    </a:p>
                  </a:txBody>
                  <a:tcPr/>
                </a:tc>
                <a:tc>
                  <a:txBody>
                    <a:bodyPr/>
                    <a:lstStyle/>
                    <a:p>
                      <a:r>
                        <a:rPr lang="de-DE" dirty="0"/>
                        <a:t>-</a:t>
                      </a:r>
                      <a:r>
                        <a:rPr lang="de-DE" dirty="0" err="1"/>
                        <a:t>ge</a:t>
                      </a:r>
                      <a:endParaRPr lang="de-DE" dirty="0"/>
                    </a:p>
                  </a:txBody>
                  <a:tcPr/>
                </a:tc>
                <a:tc>
                  <a:txBody>
                    <a:bodyPr/>
                    <a:lstStyle/>
                    <a:p>
                      <a:r>
                        <a:rPr lang="de-DE" dirty="0"/>
                        <a:t>-</a:t>
                      </a:r>
                      <a:r>
                        <a:rPr lang="de-DE" dirty="0" err="1"/>
                        <a:t>cge</a:t>
                      </a:r>
                      <a:endParaRPr lang="de-DE" dirty="0"/>
                    </a:p>
                  </a:txBody>
                  <a:tcPr/>
                </a:tc>
                <a:extLst>
                  <a:ext uri="{0D108BD9-81ED-4DB2-BD59-A6C34878D82A}">
                    <a16:rowId xmlns:a16="http://schemas.microsoft.com/office/drawing/2014/main" val="10005"/>
                  </a:ext>
                </a:extLst>
              </a:tr>
              <a:tr h="370840">
                <a:tc>
                  <a:txBody>
                    <a:bodyPr/>
                    <a:lstStyle/>
                    <a:p>
                      <a:r>
                        <a:rPr lang="de-DE" dirty="0"/>
                        <a:t>Kleiner oder gleich</a:t>
                      </a:r>
                    </a:p>
                  </a:txBody>
                  <a:tcPr/>
                </a:tc>
                <a:tc>
                  <a:txBody>
                    <a:bodyPr/>
                    <a:lstStyle/>
                    <a:p>
                      <a:r>
                        <a:rPr lang="de-DE" dirty="0"/>
                        <a:t>-le</a:t>
                      </a:r>
                    </a:p>
                  </a:txBody>
                  <a:tcPr/>
                </a:tc>
                <a:tc>
                  <a:txBody>
                    <a:bodyPr/>
                    <a:lstStyle/>
                    <a:p>
                      <a:r>
                        <a:rPr lang="de-DE" dirty="0"/>
                        <a:t>-</a:t>
                      </a:r>
                      <a:r>
                        <a:rPr lang="de-DE" dirty="0" err="1"/>
                        <a:t>cle</a:t>
                      </a:r>
                      <a:endParaRPr lang="de-DE" dirty="0"/>
                    </a:p>
                  </a:txBody>
                  <a:tcPr/>
                </a:tc>
                <a:extLst>
                  <a:ext uri="{0D108BD9-81ED-4DB2-BD59-A6C34878D82A}">
                    <a16:rowId xmlns:a16="http://schemas.microsoft.com/office/drawing/2014/main" val="10006"/>
                  </a:ext>
                </a:extLst>
              </a:tr>
              <a:tr h="370840">
                <a:tc>
                  <a:txBody>
                    <a:bodyPr/>
                    <a:lstStyle/>
                    <a:p>
                      <a:r>
                        <a:rPr lang="de-DE" dirty="0"/>
                        <a:t>Ähnlich / Wildcard</a:t>
                      </a:r>
                    </a:p>
                  </a:txBody>
                  <a:tcPr/>
                </a:tc>
                <a:tc>
                  <a:txBody>
                    <a:bodyPr/>
                    <a:lstStyle/>
                    <a:p>
                      <a:r>
                        <a:rPr lang="de-DE" dirty="0"/>
                        <a:t>-like</a:t>
                      </a:r>
                    </a:p>
                  </a:txBody>
                  <a:tcPr/>
                </a:tc>
                <a:tc>
                  <a:txBody>
                    <a:bodyPr/>
                    <a:lstStyle/>
                    <a:p>
                      <a:r>
                        <a:rPr lang="de-DE" dirty="0"/>
                        <a:t>-</a:t>
                      </a:r>
                      <a:r>
                        <a:rPr lang="de-DE" dirty="0" err="1"/>
                        <a:t>clike</a:t>
                      </a:r>
                      <a:endParaRPr lang="de-DE" dirty="0"/>
                    </a:p>
                  </a:txBody>
                  <a:tcPr/>
                </a:tc>
                <a:extLst>
                  <a:ext uri="{0D108BD9-81ED-4DB2-BD59-A6C34878D82A}">
                    <a16:rowId xmlns:a16="http://schemas.microsoft.com/office/drawing/2014/main" val="10007"/>
                  </a:ext>
                </a:extLst>
              </a:tr>
            </a:tbl>
          </a:graphicData>
        </a:graphic>
      </p:graphicFrame>
      <p:sp>
        <p:nvSpPr>
          <p:cNvPr id="6" name="Fußzeilenplatzhalter 5">
            <a:extLst>
              <a:ext uri="{FF2B5EF4-FFF2-40B4-BE49-F238E27FC236}">
                <a16:creationId xmlns:a16="http://schemas.microsoft.com/office/drawing/2014/main" id="{1D9B262B-A379-41D7-9765-F9B48570339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6938702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a:t>
            </a:r>
          </a:p>
        </p:txBody>
      </p:sp>
      <p:sp>
        <p:nvSpPr>
          <p:cNvPr id="3" name="Inhaltsplatzhalter 2"/>
          <p:cNvSpPr>
            <a:spLocks noGrp="1"/>
          </p:cNvSpPr>
          <p:nvPr>
            <p:ph idx="1"/>
          </p:nvPr>
        </p:nvSpPr>
        <p:spPr/>
        <p:txBody>
          <a:bodyPr>
            <a:normAutofit/>
          </a:bodyPr>
          <a:lstStyle/>
          <a:p>
            <a:r>
              <a:rPr lang="de-DE" dirty="0"/>
              <a:t>Für die Filterung wird </a:t>
            </a:r>
            <a:r>
              <a:rPr lang="de-DE" b="1" dirty="0" err="1"/>
              <a:t>Where-Object</a:t>
            </a:r>
            <a:r>
              <a:rPr lang="de-DE" b="1" dirty="0"/>
              <a:t> </a:t>
            </a:r>
            <a:r>
              <a:rPr lang="de-DE" dirty="0"/>
              <a:t>(Alias: </a:t>
            </a:r>
            <a:r>
              <a:rPr lang="de-DE" b="1" dirty="0" err="1"/>
              <a:t>Where</a:t>
            </a:r>
            <a:r>
              <a:rPr lang="de-DE" dirty="0"/>
              <a:t>)</a:t>
            </a:r>
            <a:r>
              <a:rPr lang="de-DE" b="1" dirty="0"/>
              <a:t> </a:t>
            </a:r>
            <a:r>
              <a:rPr lang="de-DE" dirty="0"/>
              <a:t>verwendet (es gibt kein Filter-</a:t>
            </a:r>
            <a:r>
              <a:rPr lang="de-DE" dirty="0" err="1"/>
              <a:t>Object</a:t>
            </a:r>
            <a:r>
              <a:rPr lang="de-DE" dirty="0"/>
              <a:t>!)</a:t>
            </a:r>
          </a:p>
          <a:p>
            <a:r>
              <a:rPr lang="de-DE" dirty="0"/>
              <a:t>Basis-Syntax:</a:t>
            </a:r>
          </a:p>
          <a:p>
            <a:pPr lvl="1"/>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a:t>
            </a:r>
            <a:r>
              <a:rPr lang="de-DE" dirty="0" err="1">
                <a:latin typeface="Courier New" panose="02070309020205020404" pitchFamily="49" charset="0"/>
                <a:cs typeface="Courier New" panose="02070309020205020404" pitchFamily="49" charset="0"/>
              </a:rPr>
              <a:t>Where</a:t>
            </a:r>
            <a:r>
              <a:rPr lang="de-DE" dirty="0">
                <a:latin typeface="Courier New" panose="02070309020205020404" pitchFamily="49" charset="0"/>
                <a:cs typeface="Courier New" panose="02070309020205020404" pitchFamily="49" charset="0"/>
              </a:rPr>
              <a:t> Status –</a:t>
            </a:r>
            <a:r>
              <a:rPr lang="de-DE" dirty="0" err="1">
                <a:latin typeface="Courier New" panose="02070309020205020404" pitchFamily="49" charset="0"/>
                <a:cs typeface="Courier New" panose="02070309020205020404" pitchFamily="49" charset="0"/>
              </a:rPr>
              <a:t>eq</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Running</a:t>
            </a:r>
            <a:endParaRPr lang="de-DE" dirty="0">
              <a:latin typeface="Courier New" panose="02070309020205020404" pitchFamily="49" charset="0"/>
              <a:cs typeface="Courier New" panose="02070309020205020404" pitchFamily="49" charset="0"/>
            </a:endParaRPr>
          </a:p>
          <a:p>
            <a:pPr lvl="1"/>
            <a:r>
              <a:rPr lang="de-DE" dirty="0" err="1">
                <a:latin typeface="Courier New" panose="02070309020205020404" pitchFamily="49" charset="0"/>
                <a:cs typeface="Courier New" panose="02070309020205020404" pitchFamily="49" charset="0"/>
              </a:rPr>
              <a:t>Get-Process</a:t>
            </a:r>
            <a:r>
              <a:rPr lang="de-DE" dirty="0">
                <a:latin typeface="Courier New" panose="02070309020205020404" pitchFamily="49" charset="0"/>
                <a:cs typeface="Courier New" panose="02070309020205020404" pitchFamily="49" charset="0"/>
              </a:rPr>
              <a:t> | </a:t>
            </a:r>
            <a:r>
              <a:rPr lang="de-DE" dirty="0" err="1">
                <a:latin typeface="Courier New" panose="02070309020205020404" pitchFamily="49" charset="0"/>
                <a:cs typeface="Courier New" panose="02070309020205020404" pitchFamily="49" charset="0"/>
              </a:rPr>
              <a:t>Where</a:t>
            </a:r>
            <a:r>
              <a:rPr lang="de-DE" dirty="0">
                <a:latin typeface="Courier New" panose="02070309020205020404" pitchFamily="49" charset="0"/>
                <a:cs typeface="Courier New" panose="02070309020205020404" pitchFamily="49" charset="0"/>
              </a:rPr>
              <a:t> CPU –</a:t>
            </a:r>
            <a:r>
              <a:rPr lang="de-DE" dirty="0" err="1">
                <a:latin typeface="Courier New" panose="02070309020205020404" pitchFamily="49" charset="0"/>
                <a:cs typeface="Courier New" panose="02070309020205020404" pitchFamily="49" charset="0"/>
              </a:rPr>
              <a:t>gt</a:t>
            </a:r>
            <a:r>
              <a:rPr lang="de-DE" dirty="0">
                <a:latin typeface="Courier New" panose="02070309020205020404" pitchFamily="49" charset="0"/>
                <a:cs typeface="Courier New" panose="02070309020205020404" pitchFamily="49" charset="0"/>
              </a:rPr>
              <a:t> 20</a:t>
            </a:r>
          </a:p>
          <a:p>
            <a:pPr lvl="1"/>
            <a:r>
              <a:rPr lang="de-DE" dirty="0"/>
              <a:t>Es wird nur ein einziger Vergleich unterstützt</a:t>
            </a:r>
          </a:p>
          <a:p>
            <a:pPr lvl="1"/>
            <a:r>
              <a:rPr lang="de-DE" dirty="0"/>
              <a:t>Es können u.U. nicht alle Attribute abgeprüft werden</a:t>
            </a:r>
          </a:p>
          <a:p>
            <a:pPr lvl="1"/>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a:t>
            </a:r>
            <a:r>
              <a:rPr lang="de-DE" dirty="0" err="1">
                <a:latin typeface="Courier New" panose="02070309020205020404" pitchFamily="49" charset="0"/>
                <a:cs typeface="Courier New" panose="02070309020205020404" pitchFamily="49" charset="0"/>
              </a:rPr>
              <a:t>Where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Name.Length</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gt</a:t>
            </a:r>
            <a:r>
              <a:rPr lang="de-DE" dirty="0">
                <a:latin typeface="Courier New" panose="02070309020205020404" pitchFamily="49" charset="0"/>
                <a:cs typeface="Courier New" panose="02070309020205020404" pitchFamily="49" charset="0"/>
              </a:rPr>
              <a:t> 5 </a:t>
            </a:r>
            <a:r>
              <a:rPr lang="de-DE" dirty="0"/>
              <a:t>wird nicht funktionieren!</a:t>
            </a:r>
          </a:p>
          <a:p>
            <a:pPr lvl="1"/>
            <a:r>
              <a:rPr lang="de-DE" dirty="0"/>
              <a:t>Aber so: </a:t>
            </a:r>
            <a:r>
              <a:rPr lang="en-US" dirty="0"/>
              <a:t> </a:t>
            </a:r>
            <a:r>
              <a:rPr lang="en-US" dirty="0">
                <a:latin typeface="Courier New" panose="02070309020205020404" pitchFamily="49" charset="0"/>
                <a:cs typeface="Courier New" panose="02070309020205020404" pitchFamily="49" charset="0"/>
              </a:rPr>
              <a:t>Get-Service | Where {$_.</a:t>
            </a:r>
            <a:r>
              <a:rPr lang="en-US" dirty="0" err="1">
                <a:latin typeface="Courier New" panose="02070309020205020404" pitchFamily="49" charset="0"/>
                <a:cs typeface="Courier New" panose="02070309020205020404" pitchFamily="49" charset="0"/>
              </a:rPr>
              <a:t>Name.Length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gt</a:t>
            </a:r>
            <a:r>
              <a:rPr lang="en-US" dirty="0">
                <a:latin typeface="Courier New" panose="02070309020205020404" pitchFamily="49" charset="0"/>
                <a:cs typeface="Courier New" panose="02070309020205020404" pitchFamily="49" charset="0"/>
              </a:rPr>
              <a:t> 20} </a:t>
            </a: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127</a:t>
            </a:fld>
            <a:endParaRPr lang="de-DE"/>
          </a:p>
        </p:txBody>
      </p:sp>
      <p:sp>
        <p:nvSpPr>
          <p:cNvPr id="5" name="Fußzeilenplatzhalter 4">
            <a:extLst>
              <a:ext uri="{FF2B5EF4-FFF2-40B4-BE49-F238E27FC236}">
                <a16:creationId xmlns:a16="http://schemas.microsoft.com/office/drawing/2014/main" id="{BC532D5B-54B6-4573-8D6D-3EFAA506F6C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6706900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a:t>
            </a:r>
          </a:p>
        </p:txBody>
      </p:sp>
      <p:sp>
        <p:nvSpPr>
          <p:cNvPr id="3" name="Inhaltsplatzhalter 2"/>
          <p:cNvSpPr>
            <a:spLocks noGrp="1"/>
          </p:cNvSpPr>
          <p:nvPr>
            <p:ph idx="1"/>
          </p:nvPr>
        </p:nvSpPr>
        <p:spPr>
          <a:xfrm>
            <a:off x="838200" y="1268761"/>
            <a:ext cx="9650288" cy="4857403"/>
          </a:xfrm>
        </p:spPr>
        <p:txBody>
          <a:bodyPr>
            <a:normAutofit/>
          </a:bodyPr>
          <a:lstStyle/>
          <a:p>
            <a:r>
              <a:rPr lang="de-DE" dirty="0"/>
              <a:t>Erweiterte Syntax:</a:t>
            </a:r>
          </a:p>
          <a:p>
            <a:pPr lvl="1"/>
            <a:r>
              <a:rPr lang="de-DE" dirty="0"/>
              <a:t>Erlaubt mehrere Bedingungen</a:t>
            </a:r>
          </a:p>
          <a:p>
            <a:pPr lvl="1"/>
            <a:r>
              <a:rPr lang="de-DE" dirty="0"/>
              <a:t>Benötigt ein „Filter-Skript“, welches True oder </a:t>
            </a:r>
            <a:r>
              <a:rPr lang="de-DE" dirty="0" err="1"/>
              <a:t>False</a:t>
            </a:r>
            <a:r>
              <a:rPr lang="de-DE" dirty="0"/>
              <a:t> zurückgibt</a:t>
            </a:r>
          </a:p>
          <a:p>
            <a:pPr lvl="1"/>
            <a:r>
              <a:rPr lang="de-DE" dirty="0"/>
              <a:t>Im Skript kann mit </a:t>
            </a:r>
            <a:r>
              <a:rPr lang="de-DE" b="1" dirty="0"/>
              <a:t>$</a:t>
            </a:r>
            <a:r>
              <a:rPr lang="de-DE" b="1" dirty="0" err="1"/>
              <a:t>PSItem</a:t>
            </a:r>
            <a:r>
              <a:rPr lang="de-DE" b="1" dirty="0"/>
              <a:t> </a:t>
            </a:r>
            <a:r>
              <a:rPr lang="de-DE" dirty="0"/>
              <a:t>oder </a:t>
            </a:r>
            <a:r>
              <a:rPr lang="de-DE" b="1" dirty="0"/>
              <a:t>$_</a:t>
            </a:r>
            <a:r>
              <a:rPr lang="de-DE" dirty="0"/>
              <a:t> auf das jeweilige Objekt der Pipeline verwiesen werden</a:t>
            </a:r>
          </a:p>
          <a:p>
            <a:pPr lvl="1"/>
            <a:r>
              <a:rPr lang="de-DE" dirty="0"/>
              <a:t>Beispiele:</a:t>
            </a:r>
          </a:p>
          <a:p>
            <a:pPr lvl="2"/>
            <a:r>
              <a:rPr lang="en-US" sz="2000" kern="0" dirty="0">
                <a:solidFill>
                  <a:srgbClr val="000000"/>
                </a:solidFill>
                <a:latin typeface="Courier New" panose="02070309020205020404" pitchFamily="49" charset="0"/>
                <a:cs typeface="Courier New" panose="02070309020205020404" pitchFamily="49" charset="0"/>
              </a:rPr>
              <a:t>Get-Service | Where-Object –Filter {$</a:t>
            </a:r>
            <a:r>
              <a:rPr lang="en-US" sz="2000" kern="0" dirty="0" err="1">
                <a:solidFill>
                  <a:srgbClr val="000000"/>
                </a:solidFill>
                <a:latin typeface="Courier New" panose="02070309020205020404" pitchFamily="49" charset="0"/>
                <a:cs typeface="Courier New" panose="02070309020205020404" pitchFamily="49" charset="0"/>
              </a:rPr>
              <a:t>PSItem.Status</a:t>
            </a:r>
            <a:r>
              <a:rPr lang="en-US" sz="2000" kern="0" dirty="0">
                <a:solidFill>
                  <a:srgbClr val="000000"/>
                </a:solidFill>
                <a:latin typeface="Courier New" panose="02070309020205020404" pitchFamily="49" charset="0"/>
                <a:cs typeface="Courier New" panose="02070309020205020404" pitchFamily="49" charset="0"/>
              </a:rPr>
              <a:t> –</a:t>
            </a:r>
            <a:r>
              <a:rPr lang="en-US" sz="2000" kern="0" dirty="0" err="1">
                <a:solidFill>
                  <a:srgbClr val="000000"/>
                </a:solidFill>
                <a:latin typeface="Courier New" panose="02070309020205020404" pitchFamily="49" charset="0"/>
                <a:cs typeface="Courier New" panose="02070309020205020404" pitchFamily="49" charset="0"/>
              </a:rPr>
              <a:t>eq</a:t>
            </a:r>
            <a:r>
              <a:rPr lang="en-US" sz="2000" kern="0" dirty="0">
                <a:solidFill>
                  <a:srgbClr val="000000"/>
                </a:solidFill>
                <a:latin typeface="Courier New" panose="02070309020205020404" pitchFamily="49" charset="0"/>
                <a:cs typeface="Courier New" panose="02070309020205020404" pitchFamily="49" charset="0"/>
              </a:rPr>
              <a:t> 'Running' }</a:t>
            </a:r>
          </a:p>
          <a:p>
            <a:pPr lvl="2"/>
            <a:r>
              <a:rPr lang="en-US" sz="2000" kern="0" dirty="0">
                <a:solidFill>
                  <a:srgbClr val="000000"/>
                </a:solidFill>
                <a:latin typeface="Courier New" panose="02070309020205020404" pitchFamily="49" charset="0"/>
                <a:cs typeface="Courier New" panose="02070309020205020404" pitchFamily="49" charset="0"/>
              </a:rPr>
              <a:t>Get-Service | Where {$_.Status –</a:t>
            </a:r>
            <a:r>
              <a:rPr lang="en-US" sz="2000" kern="0" dirty="0" err="1">
                <a:solidFill>
                  <a:srgbClr val="000000"/>
                </a:solidFill>
                <a:latin typeface="Courier New" panose="02070309020205020404" pitchFamily="49" charset="0"/>
                <a:cs typeface="Courier New" panose="02070309020205020404" pitchFamily="49" charset="0"/>
              </a:rPr>
              <a:t>eq</a:t>
            </a:r>
            <a:r>
              <a:rPr lang="en-US" sz="2000" kern="0" dirty="0">
                <a:solidFill>
                  <a:srgbClr val="000000"/>
                </a:solidFill>
                <a:latin typeface="Courier New" panose="02070309020205020404" pitchFamily="49" charset="0"/>
                <a:cs typeface="Courier New" panose="02070309020205020404" pitchFamily="49" charset="0"/>
              </a:rPr>
              <a:t> 'Running'}</a:t>
            </a:r>
          </a:p>
          <a:p>
            <a:pPr lvl="2"/>
            <a:r>
              <a:rPr lang="en-US" sz="2000" kern="0" dirty="0">
                <a:solidFill>
                  <a:srgbClr val="000000"/>
                </a:solidFill>
                <a:latin typeface="Courier New" panose="02070309020205020404" pitchFamily="49" charset="0"/>
                <a:cs typeface="Courier New" panose="02070309020205020404" pitchFamily="49" charset="0"/>
              </a:rPr>
              <a:t>Get-Service | ? {$</a:t>
            </a:r>
            <a:r>
              <a:rPr lang="en-US" sz="2000" kern="0" dirty="0" err="1">
                <a:solidFill>
                  <a:srgbClr val="000000"/>
                </a:solidFill>
                <a:latin typeface="Courier New" panose="02070309020205020404" pitchFamily="49" charset="0"/>
                <a:cs typeface="Courier New" panose="02070309020205020404" pitchFamily="49" charset="0"/>
              </a:rPr>
              <a:t>PSItem.Status</a:t>
            </a:r>
            <a:r>
              <a:rPr lang="en-US" sz="2000" kern="0" dirty="0">
                <a:solidFill>
                  <a:srgbClr val="000000"/>
                </a:solidFill>
                <a:latin typeface="Courier New" panose="02070309020205020404" pitchFamily="49" charset="0"/>
                <a:cs typeface="Courier New" panose="02070309020205020404" pitchFamily="49" charset="0"/>
              </a:rPr>
              <a:t> –</a:t>
            </a:r>
            <a:r>
              <a:rPr lang="en-US" sz="2000" kern="0" dirty="0" err="1">
                <a:solidFill>
                  <a:srgbClr val="000000"/>
                </a:solidFill>
                <a:latin typeface="Courier New" panose="02070309020205020404" pitchFamily="49" charset="0"/>
                <a:cs typeface="Courier New" panose="02070309020205020404" pitchFamily="49" charset="0"/>
              </a:rPr>
              <a:t>eq</a:t>
            </a:r>
            <a:r>
              <a:rPr lang="en-US" sz="2000" kern="0" dirty="0">
                <a:solidFill>
                  <a:srgbClr val="000000"/>
                </a:solidFill>
                <a:latin typeface="Courier New" panose="02070309020205020404" pitchFamily="49" charset="0"/>
                <a:cs typeface="Courier New" panose="02070309020205020404" pitchFamily="49" charset="0"/>
              </a:rPr>
              <a:t> 'Running'}</a:t>
            </a:r>
          </a:p>
          <a:p>
            <a:pPr lvl="2"/>
            <a:endParaRPr lang="de-DE" dirty="0"/>
          </a:p>
          <a:p>
            <a:pPr lvl="2"/>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128</a:t>
            </a:fld>
            <a:endParaRPr lang="de-DE"/>
          </a:p>
        </p:txBody>
      </p:sp>
      <p:sp>
        <p:nvSpPr>
          <p:cNvPr id="5" name="Fußzeilenplatzhalter 4">
            <a:extLst>
              <a:ext uri="{FF2B5EF4-FFF2-40B4-BE49-F238E27FC236}">
                <a16:creationId xmlns:a16="http://schemas.microsoft.com/office/drawing/2014/main" id="{85B3DE30-9841-4005-8374-9AF41205BBB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045403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	</a:t>
            </a:r>
          </a:p>
        </p:txBody>
      </p:sp>
      <p:sp>
        <p:nvSpPr>
          <p:cNvPr id="3" name="Inhaltsplatzhalter 2"/>
          <p:cNvSpPr>
            <a:spLocks noGrp="1"/>
          </p:cNvSpPr>
          <p:nvPr>
            <p:ph idx="1"/>
          </p:nvPr>
        </p:nvSpPr>
        <p:spPr/>
        <p:txBody>
          <a:bodyPr/>
          <a:lstStyle/>
          <a:p>
            <a:r>
              <a:rPr lang="de-DE" dirty="0"/>
              <a:t>Anmerkung:</a:t>
            </a:r>
          </a:p>
          <a:p>
            <a:pPr lvl="1"/>
            <a:r>
              <a:rPr lang="de-DE" b="1" dirty="0"/>
              <a:t>$_</a:t>
            </a:r>
            <a:r>
              <a:rPr lang="de-DE" dirty="0"/>
              <a:t> und </a:t>
            </a:r>
            <a:r>
              <a:rPr lang="de-DE" b="1" dirty="0"/>
              <a:t>$</a:t>
            </a:r>
            <a:r>
              <a:rPr lang="de-DE" b="1" dirty="0" err="1"/>
              <a:t>PSItem</a:t>
            </a:r>
            <a:r>
              <a:rPr lang="de-DE" b="1" dirty="0"/>
              <a:t> </a:t>
            </a:r>
            <a:r>
              <a:rPr lang="de-DE" dirty="0"/>
              <a:t>haben die selbe Funktion</a:t>
            </a:r>
          </a:p>
          <a:p>
            <a:pPr lvl="1"/>
            <a:r>
              <a:rPr lang="de-DE" b="1" dirty="0"/>
              <a:t>$</a:t>
            </a:r>
            <a:r>
              <a:rPr lang="de-DE" b="1" dirty="0" err="1"/>
              <a:t>PSItem</a:t>
            </a:r>
            <a:r>
              <a:rPr lang="de-DE" b="1" dirty="0"/>
              <a:t> </a:t>
            </a:r>
            <a:r>
              <a:rPr lang="de-DE" dirty="0"/>
              <a:t>wurde erst in PS3.0 eingeführt (besser zu lesen)</a:t>
            </a:r>
          </a:p>
          <a:p>
            <a:pPr lvl="1"/>
            <a:r>
              <a:rPr lang="de-DE" dirty="0"/>
              <a:t>Für Abwärtskompatibilität: Besser </a:t>
            </a:r>
            <a:r>
              <a:rPr lang="de-DE" b="1" dirty="0"/>
              <a:t>$_</a:t>
            </a:r>
          </a:p>
        </p:txBody>
      </p:sp>
      <p:sp>
        <p:nvSpPr>
          <p:cNvPr id="4" name="Foliennummernplatzhalter 3"/>
          <p:cNvSpPr>
            <a:spLocks noGrp="1"/>
          </p:cNvSpPr>
          <p:nvPr>
            <p:ph type="sldNum" sz="quarter" idx="12"/>
          </p:nvPr>
        </p:nvSpPr>
        <p:spPr/>
        <p:txBody>
          <a:bodyPr/>
          <a:lstStyle/>
          <a:p>
            <a:fld id="{D0B68A9A-8F5D-4114-819E-CD9E627B0FFB}" type="slidenum">
              <a:rPr lang="de-DE" smtClean="0"/>
              <a:t>129</a:t>
            </a:fld>
            <a:endParaRPr lang="de-DE"/>
          </a:p>
        </p:txBody>
      </p:sp>
      <p:sp>
        <p:nvSpPr>
          <p:cNvPr id="5" name="Fußzeilenplatzhalter 4">
            <a:extLst>
              <a:ext uri="{FF2B5EF4-FFF2-40B4-BE49-F238E27FC236}">
                <a16:creationId xmlns:a16="http://schemas.microsoft.com/office/drawing/2014/main" id="{F627C731-09A6-40C9-A8AB-410D4D3C52E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91050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Commandlets</a:t>
            </a:r>
            <a:endParaRPr lang="de-DE" dirty="0"/>
          </a:p>
        </p:txBody>
      </p:sp>
      <p:sp>
        <p:nvSpPr>
          <p:cNvPr id="3" name="Inhaltsplatzhalter 2"/>
          <p:cNvSpPr>
            <a:spLocks noGrp="1"/>
          </p:cNvSpPr>
          <p:nvPr>
            <p:ph idx="1"/>
          </p:nvPr>
        </p:nvSpPr>
        <p:spPr/>
        <p:txBody>
          <a:bodyPr>
            <a:normAutofit/>
          </a:bodyPr>
          <a:lstStyle/>
          <a:p>
            <a:r>
              <a:rPr lang="de-DE" dirty="0"/>
              <a:t>Eigentlich „</a:t>
            </a:r>
            <a:r>
              <a:rPr lang="de-DE" dirty="0" err="1"/>
              <a:t>cmdlet</a:t>
            </a:r>
            <a:r>
              <a:rPr lang="de-DE" dirty="0"/>
              <a:t>“</a:t>
            </a:r>
          </a:p>
          <a:p>
            <a:r>
              <a:rPr lang="de-DE" dirty="0"/>
              <a:t>Viele bekannte Kommandos:</a:t>
            </a:r>
          </a:p>
          <a:p>
            <a:pPr lvl="1"/>
            <a:r>
              <a:rPr lang="de-DE" dirty="0"/>
              <a:t>dir</a:t>
            </a:r>
          </a:p>
          <a:p>
            <a:pPr lvl="1"/>
            <a:r>
              <a:rPr lang="de-DE" dirty="0"/>
              <a:t>cd</a:t>
            </a:r>
          </a:p>
          <a:p>
            <a:pPr lvl="1"/>
            <a:r>
              <a:rPr lang="de-DE" dirty="0" err="1"/>
              <a:t>mkdir</a:t>
            </a:r>
            <a:endParaRPr lang="de-DE" dirty="0"/>
          </a:p>
          <a:p>
            <a:pPr lvl="1"/>
            <a:r>
              <a:rPr lang="de-DE" dirty="0"/>
              <a:t>…</a:t>
            </a:r>
          </a:p>
          <a:p>
            <a:r>
              <a:rPr lang="de-DE" dirty="0"/>
              <a:t>Das sind aber keine </a:t>
            </a:r>
            <a:r>
              <a:rPr lang="de-DE" dirty="0" err="1"/>
              <a:t>Commandlets</a:t>
            </a:r>
            <a:r>
              <a:rPr lang="de-DE" dirty="0"/>
              <a:t>!</a:t>
            </a:r>
          </a:p>
          <a:p>
            <a:r>
              <a:rPr lang="de-DE" dirty="0"/>
              <a:t>ping, </a:t>
            </a:r>
            <a:r>
              <a:rPr lang="de-DE" dirty="0" err="1"/>
              <a:t>ipconfig</a:t>
            </a:r>
            <a:r>
              <a:rPr lang="de-DE" dirty="0"/>
              <a:t> und ähnliche: funktioniert i. Allg. (evtl. mit .exe!)</a:t>
            </a: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a:t>
            </a:fld>
            <a:endParaRPr lang="de-DE"/>
          </a:p>
        </p:txBody>
      </p:sp>
      <p:sp>
        <p:nvSpPr>
          <p:cNvPr id="5" name="Fußzeilenplatzhalter 4">
            <a:extLst>
              <a:ext uri="{FF2B5EF4-FFF2-40B4-BE49-F238E27FC236}">
                <a16:creationId xmlns:a16="http://schemas.microsoft.com/office/drawing/2014/main" id="{E099CAEE-CF9E-47BE-887F-D1CB14BA2B8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64124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1000"/>
                                        <p:tgtEl>
                                          <p:spTgt spid="3">
                                            <p:txEl>
                                              <p:pRg st="6" end="6"/>
                                            </p:txEl>
                                          </p:spTgt>
                                        </p:tgtEl>
                                      </p:cBhvr>
                                    </p:animEffect>
                                    <p:anim calcmode="lin" valueType="num">
                                      <p:cBhvr>
                                        <p:cTn id="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animEffect transition="in" filter="fade">
                                      <p:cBhvr>
                                        <p:cTn id="14" dur="1000"/>
                                        <p:tgtEl>
                                          <p:spTgt spid="3">
                                            <p:txEl>
                                              <p:pRg st="7" end="7"/>
                                            </p:txEl>
                                          </p:spTgt>
                                        </p:tgtEl>
                                      </p:cBhvr>
                                    </p:animEffect>
                                    <p:anim calcmode="lin" valueType="num">
                                      <p:cBhvr>
                                        <p:cTn id="1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Filtern</a:t>
            </a:r>
          </a:p>
        </p:txBody>
      </p:sp>
      <p:sp>
        <p:nvSpPr>
          <p:cNvPr id="3" name="Inhaltsplatzhalter 2"/>
          <p:cNvSpPr>
            <a:spLocks noGrp="1"/>
          </p:cNvSpPr>
          <p:nvPr>
            <p:ph idx="1"/>
          </p:nvPr>
        </p:nvSpPr>
        <p:spPr/>
        <p:txBody>
          <a:bodyPr/>
          <a:lstStyle/>
          <a:p>
            <a:r>
              <a:rPr lang="de-DE" dirty="0"/>
              <a:t>Fragen Sie alle Dienste ab, deren Namen mehr als 15 Zeichen enthält</a:t>
            </a:r>
          </a:p>
          <a:p>
            <a:r>
              <a:rPr lang="de-DE" dirty="0"/>
              <a:t>Hinweis: </a:t>
            </a:r>
            <a:r>
              <a:rPr lang="de-DE" b="1" dirty="0"/>
              <a:t>.</a:t>
            </a:r>
            <a:r>
              <a:rPr lang="de-DE" b="1" dirty="0" err="1"/>
              <a:t>Length</a:t>
            </a:r>
            <a:r>
              <a:rPr lang="de-DE" b="1" dirty="0"/>
              <a:t> </a:t>
            </a:r>
            <a:r>
              <a:rPr lang="de-DE" dirty="0"/>
              <a:t>liefert die Länge eines Strings</a:t>
            </a:r>
          </a:p>
        </p:txBody>
      </p:sp>
      <p:sp>
        <p:nvSpPr>
          <p:cNvPr id="4" name="Foliennummernplatzhalter 3"/>
          <p:cNvSpPr>
            <a:spLocks noGrp="1"/>
          </p:cNvSpPr>
          <p:nvPr>
            <p:ph type="sldNum" sz="quarter" idx="12"/>
          </p:nvPr>
        </p:nvSpPr>
        <p:spPr/>
        <p:txBody>
          <a:bodyPr/>
          <a:lstStyle/>
          <a:p>
            <a:fld id="{D0B68A9A-8F5D-4114-819E-CD9E627B0FFB}" type="slidenum">
              <a:rPr lang="de-DE" smtClean="0"/>
              <a:t>130</a:t>
            </a:fld>
            <a:endParaRPr lang="de-DE"/>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4079977743"/>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5" name="Fußzeilenplatzhalter 4">
            <a:extLst>
              <a:ext uri="{FF2B5EF4-FFF2-40B4-BE49-F238E27FC236}">
                <a16:creationId xmlns:a16="http://schemas.microsoft.com/office/drawing/2014/main" id="{9B3F3432-9B14-42AC-BFF2-6E1AB810D59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5723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normAutofit/>
          </a:bodyPr>
          <a:lstStyle/>
          <a:p>
            <a:pPr marL="457200" lvl="1" indent="0">
              <a:buNone/>
            </a:pPr>
            <a:r>
              <a:rPr lang="en-US" sz="3600" dirty="0">
                <a:latin typeface="Courier New" panose="02070309020205020404" pitchFamily="49" charset="0"/>
                <a:cs typeface="Courier New" panose="02070309020205020404" pitchFamily="49" charset="0"/>
              </a:rPr>
              <a:t>Get-Service | Where {$_.</a:t>
            </a:r>
            <a:r>
              <a:rPr lang="en-US" sz="3600" dirty="0" err="1">
                <a:latin typeface="Courier New" panose="02070309020205020404" pitchFamily="49" charset="0"/>
                <a:cs typeface="Courier New" panose="02070309020205020404" pitchFamily="49" charset="0"/>
              </a:rPr>
              <a:t>Name.Length</a:t>
            </a:r>
            <a:r>
              <a:rPr lang="en-US" sz="3600" dirty="0">
                <a:latin typeface="Courier New" panose="02070309020205020404" pitchFamily="49" charset="0"/>
                <a:cs typeface="Courier New" panose="02070309020205020404" pitchFamily="49" charset="0"/>
              </a:rPr>
              <a:t> -</a:t>
            </a:r>
            <a:r>
              <a:rPr lang="en-US" sz="3600" dirty="0" err="1">
                <a:latin typeface="Courier New" panose="02070309020205020404" pitchFamily="49" charset="0"/>
                <a:cs typeface="Courier New" panose="02070309020205020404" pitchFamily="49" charset="0"/>
              </a:rPr>
              <a:t>gt</a:t>
            </a:r>
            <a:r>
              <a:rPr lang="en-US" sz="3600" dirty="0">
                <a:latin typeface="Courier New" panose="02070309020205020404" pitchFamily="49" charset="0"/>
                <a:cs typeface="Courier New" panose="02070309020205020404" pitchFamily="49" charset="0"/>
              </a:rPr>
              <a:t> 15}</a:t>
            </a:r>
            <a:endParaRPr lang="de-DE" sz="3600" dirty="0">
              <a:latin typeface="Courier New" panose="02070309020205020404" pitchFamily="49" charset="0"/>
              <a:cs typeface="Courier New" panose="02070309020205020404" pitchFamily="49" charset="0"/>
            </a:endParaRPr>
          </a:p>
          <a:p>
            <a:pPr lvl="1"/>
            <a:endParaRPr lang="de-DE" sz="3600" dirty="0"/>
          </a:p>
          <a:p>
            <a:endParaRPr lang="de-DE" sz="4000" dirty="0"/>
          </a:p>
        </p:txBody>
      </p:sp>
      <p:sp>
        <p:nvSpPr>
          <p:cNvPr id="4" name="Foliennummernplatzhalter 3"/>
          <p:cNvSpPr>
            <a:spLocks noGrp="1"/>
          </p:cNvSpPr>
          <p:nvPr>
            <p:ph type="sldNum" sz="quarter" idx="12"/>
          </p:nvPr>
        </p:nvSpPr>
        <p:spPr/>
        <p:txBody>
          <a:bodyPr/>
          <a:lstStyle/>
          <a:p>
            <a:fld id="{D0B68A9A-8F5D-4114-819E-CD9E627B0FFB}" type="slidenum">
              <a:rPr lang="de-DE" smtClean="0"/>
              <a:t>131</a:t>
            </a:fld>
            <a:endParaRPr lang="de-DE"/>
          </a:p>
        </p:txBody>
      </p:sp>
      <p:pic>
        <p:nvPicPr>
          <p:cNvPr id="5" name="Grafik 4"/>
          <p:cNvPicPr>
            <a:picLocks noChangeAspect="1"/>
          </p:cNvPicPr>
          <p:nvPr/>
        </p:nvPicPr>
        <p:blipFill rotWithShape="1">
          <a:blip r:embed="rId2"/>
          <a:srcRect b="9785"/>
          <a:stretch/>
        </p:blipFill>
        <p:spPr>
          <a:xfrm>
            <a:off x="2033587" y="3208290"/>
            <a:ext cx="8124825" cy="2027931"/>
          </a:xfrm>
          <a:prstGeom prst="rect">
            <a:avLst/>
          </a:prstGeom>
        </p:spPr>
      </p:pic>
      <p:sp>
        <p:nvSpPr>
          <p:cNvPr id="6" name="Fußzeilenplatzhalter 5">
            <a:extLst>
              <a:ext uri="{FF2B5EF4-FFF2-40B4-BE49-F238E27FC236}">
                <a16:creationId xmlns:a16="http://schemas.microsoft.com/office/drawing/2014/main" id="{3C5A6B0E-EF81-4EA5-AF16-50A7F1DB6AA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99942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 II</a:t>
            </a:r>
          </a:p>
        </p:txBody>
      </p:sp>
      <p:sp>
        <p:nvSpPr>
          <p:cNvPr id="3" name="Inhaltsplatzhalter 2"/>
          <p:cNvSpPr>
            <a:spLocks noGrp="1"/>
          </p:cNvSpPr>
          <p:nvPr>
            <p:ph idx="1"/>
          </p:nvPr>
        </p:nvSpPr>
        <p:spPr/>
        <p:txBody>
          <a:bodyPr>
            <a:normAutofit/>
          </a:bodyPr>
          <a:lstStyle/>
          <a:p>
            <a:r>
              <a:rPr lang="de-DE" dirty="0"/>
              <a:t>Filterung auch mit mehreren Kriterien möglich</a:t>
            </a:r>
          </a:p>
          <a:p>
            <a:r>
              <a:rPr lang="de-DE" dirty="0"/>
              <a:t>Verknüpfung durch </a:t>
            </a:r>
            <a:r>
              <a:rPr lang="de-DE" dirty="0" err="1"/>
              <a:t>boolsche</a:t>
            </a:r>
            <a:r>
              <a:rPr lang="de-DE" dirty="0"/>
              <a:t> Operatoren </a:t>
            </a:r>
            <a:r>
              <a:rPr lang="de-DE" b="1" dirty="0"/>
              <a:t>-</a:t>
            </a:r>
            <a:r>
              <a:rPr lang="de-DE" b="1" dirty="0" err="1"/>
              <a:t>and</a:t>
            </a:r>
            <a:r>
              <a:rPr lang="de-DE" b="1" dirty="0"/>
              <a:t> </a:t>
            </a:r>
            <a:r>
              <a:rPr lang="de-DE" dirty="0"/>
              <a:t>bzw. </a:t>
            </a:r>
            <a:r>
              <a:rPr lang="de-DE" b="1" dirty="0"/>
              <a:t>-</a:t>
            </a:r>
            <a:r>
              <a:rPr lang="de-DE" b="1" dirty="0" err="1"/>
              <a:t>or</a:t>
            </a:r>
            <a:r>
              <a:rPr lang="de-DE" dirty="0"/>
              <a:t> </a:t>
            </a:r>
          </a:p>
          <a:p>
            <a:r>
              <a:rPr lang="de-DE" dirty="0"/>
              <a:t>Bsp.:</a:t>
            </a:r>
          </a:p>
          <a:p>
            <a:pPr marL="0" indent="0">
              <a:buNone/>
            </a:pPr>
            <a:r>
              <a:rPr lang="en-US" kern="0" dirty="0">
                <a:solidFill>
                  <a:srgbClr val="000000"/>
                </a:solidFill>
                <a:latin typeface="Consolas" pitchFamily="49" charset="0"/>
                <a:cs typeface="Consolas" pitchFamily="49" charset="0"/>
              </a:rPr>
              <a:t>	</a:t>
            </a:r>
            <a:r>
              <a:rPr lang="en-US" sz="2600" kern="0" dirty="0">
                <a:solidFill>
                  <a:srgbClr val="000000"/>
                </a:solidFill>
                <a:latin typeface="Courier New" panose="02070309020205020404" pitchFamily="49" charset="0"/>
                <a:cs typeface="Courier New" panose="02070309020205020404" pitchFamily="49" charset="0"/>
              </a:rPr>
              <a:t>Get-Volume | Where-Object –Filter 	{</a:t>
            </a:r>
          </a:p>
          <a:p>
            <a:pPr marL="0" indent="0">
              <a:buNone/>
            </a:pPr>
            <a:r>
              <a:rPr lang="en-US" sz="2600" kern="0" dirty="0">
                <a:solidFill>
                  <a:srgbClr val="000000"/>
                </a:solidFill>
                <a:latin typeface="Courier New" panose="02070309020205020404" pitchFamily="49" charset="0"/>
                <a:cs typeface="Courier New" panose="02070309020205020404" pitchFamily="49" charset="0"/>
              </a:rPr>
              <a:t>  		$</a:t>
            </a:r>
            <a:r>
              <a:rPr lang="en-US" sz="2600" kern="0" dirty="0" err="1">
                <a:solidFill>
                  <a:srgbClr val="000000"/>
                </a:solidFill>
                <a:latin typeface="Courier New" panose="02070309020205020404" pitchFamily="49" charset="0"/>
                <a:cs typeface="Courier New" panose="02070309020205020404" pitchFamily="49" charset="0"/>
              </a:rPr>
              <a:t>PSItem.HealthStatus</a:t>
            </a:r>
            <a:r>
              <a:rPr lang="en-US" sz="2600" kern="0" dirty="0">
                <a:solidFill>
                  <a:srgbClr val="000000"/>
                </a:solidFill>
                <a:latin typeface="Courier New" panose="02070309020205020404" pitchFamily="49" charset="0"/>
                <a:cs typeface="Courier New" panose="02070309020205020404" pitchFamily="49" charset="0"/>
              </a:rPr>
              <a:t> –ne 'Healthy'</a:t>
            </a:r>
          </a:p>
          <a:p>
            <a:pPr marL="0" indent="0">
              <a:buNone/>
            </a:pPr>
            <a:r>
              <a:rPr lang="en-US" sz="2600" kern="0" dirty="0">
                <a:solidFill>
                  <a:srgbClr val="000000"/>
                </a:solidFill>
                <a:latin typeface="Courier New" panose="02070309020205020404" pitchFamily="49" charset="0"/>
                <a:cs typeface="Courier New" panose="02070309020205020404" pitchFamily="49" charset="0"/>
              </a:rPr>
              <a:t>    			-or</a:t>
            </a:r>
          </a:p>
          <a:p>
            <a:pPr marL="0" indent="0">
              <a:buNone/>
            </a:pPr>
            <a:r>
              <a:rPr lang="en-US" sz="2600" kern="0" dirty="0">
                <a:solidFill>
                  <a:srgbClr val="000000"/>
                </a:solidFill>
                <a:latin typeface="Courier New" panose="02070309020205020404" pitchFamily="49" charset="0"/>
                <a:cs typeface="Courier New" panose="02070309020205020404" pitchFamily="49" charset="0"/>
              </a:rPr>
              <a:t>  		$</a:t>
            </a:r>
            <a:r>
              <a:rPr lang="en-US" sz="2600" kern="0" dirty="0" err="1">
                <a:solidFill>
                  <a:srgbClr val="000000"/>
                </a:solidFill>
                <a:latin typeface="Courier New" panose="02070309020205020404" pitchFamily="49" charset="0"/>
                <a:cs typeface="Courier New" panose="02070309020205020404" pitchFamily="49" charset="0"/>
              </a:rPr>
              <a:t>PSItem.SizeRemaining</a:t>
            </a:r>
            <a:r>
              <a:rPr lang="en-US" sz="2600" kern="0" dirty="0">
                <a:solidFill>
                  <a:srgbClr val="000000"/>
                </a:solidFill>
                <a:latin typeface="Courier New" panose="02070309020205020404" pitchFamily="49" charset="0"/>
                <a:cs typeface="Courier New" panose="02070309020205020404" pitchFamily="49" charset="0"/>
              </a:rPr>
              <a:t> –</a:t>
            </a:r>
            <a:r>
              <a:rPr lang="en-US" sz="2600" kern="0" dirty="0" err="1">
                <a:solidFill>
                  <a:srgbClr val="000000"/>
                </a:solidFill>
                <a:latin typeface="Courier New" panose="02070309020205020404" pitchFamily="49" charset="0"/>
                <a:cs typeface="Courier New" panose="02070309020205020404" pitchFamily="49" charset="0"/>
              </a:rPr>
              <a:t>lt</a:t>
            </a:r>
            <a:r>
              <a:rPr lang="en-US" sz="2600" kern="0" dirty="0">
                <a:solidFill>
                  <a:srgbClr val="000000"/>
                </a:solidFill>
                <a:latin typeface="Courier New" panose="02070309020205020404" pitchFamily="49" charset="0"/>
                <a:cs typeface="Courier New" panose="02070309020205020404" pitchFamily="49" charset="0"/>
              </a:rPr>
              <a:t> 100MB</a:t>
            </a:r>
          </a:p>
          <a:p>
            <a:pPr marL="0" indent="0">
              <a:buNone/>
            </a:pPr>
            <a:r>
              <a:rPr lang="en-US" sz="2600" kern="0" dirty="0">
                <a:solidFill>
                  <a:srgbClr val="000000"/>
                </a:solidFill>
                <a:latin typeface="Courier New" panose="02070309020205020404" pitchFamily="49" charset="0"/>
                <a:cs typeface="Courier New" panose="02070309020205020404" pitchFamily="49" charset="0"/>
              </a:rPr>
              <a:t>	}</a:t>
            </a: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132</a:t>
            </a:fld>
            <a:endParaRPr lang="de-DE"/>
          </a:p>
        </p:txBody>
      </p:sp>
      <p:sp>
        <p:nvSpPr>
          <p:cNvPr id="5" name="Fußzeilenplatzhalter 4">
            <a:extLst>
              <a:ext uri="{FF2B5EF4-FFF2-40B4-BE49-F238E27FC236}">
                <a16:creationId xmlns:a16="http://schemas.microsoft.com/office/drawing/2014/main" id="{19E3A807-C9EC-4241-A60D-F0C189A5BD4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365265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Filtern III</a:t>
            </a:r>
          </a:p>
        </p:txBody>
      </p:sp>
      <p:sp>
        <p:nvSpPr>
          <p:cNvPr id="3" name="Inhaltsplatzhalter 2"/>
          <p:cNvSpPr>
            <a:spLocks noGrp="1"/>
          </p:cNvSpPr>
          <p:nvPr>
            <p:ph idx="1"/>
          </p:nvPr>
        </p:nvSpPr>
        <p:spPr/>
        <p:txBody>
          <a:bodyPr/>
          <a:lstStyle/>
          <a:p>
            <a:r>
              <a:rPr lang="de-DE" dirty="0"/>
              <a:t>Zur Optimierung der Geschwindigkeit:</a:t>
            </a:r>
          </a:p>
          <a:p>
            <a:pPr lvl="1"/>
            <a:r>
              <a:rPr lang="de-DE" dirty="0"/>
              <a:t>Filterung so früh wie möglich in der Pipeline (reduziert Anzahl der weiterverarbeiteten Objekte)</a:t>
            </a:r>
          </a:p>
          <a:p>
            <a:pPr lvl="1"/>
            <a:r>
              <a:rPr lang="de-DE" dirty="0"/>
              <a:t>Wenn </a:t>
            </a:r>
            <a:r>
              <a:rPr lang="de-DE" dirty="0" err="1"/>
              <a:t>Commandlets</a:t>
            </a:r>
            <a:r>
              <a:rPr lang="de-DE" dirty="0"/>
              <a:t> eigene Filter-Parameter haben, sollten diese an Stelle von </a:t>
            </a:r>
            <a:r>
              <a:rPr lang="de-DE" b="1" dirty="0" err="1"/>
              <a:t>Where-Object</a:t>
            </a:r>
            <a:r>
              <a:rPr lang="de-DE" b="1" dirty="0"/>
              <a:t> </a:t>
            </a:r>
            <a:r>
              <a:rPr lang="de-DE" dirty="0"/>
              <a:t>genutzt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133</a:t>
            </a:fld>
            <a:endParaRPr lang="de-DE"/>
          </a:p>
        </p:txBody>
      </p:sp>
      <p:sp>
        <p:nvSpPr>
          <p:cNvPr id="5" name="Fußzeilenplatzhalter 4">
            <a:extLst>
              <a:ext uri="{FF2B5EF4-FFF2-40B4-BE49-F238E27FC236}">
                <a16:creationId xmlns:a16="http://schemas.microsoft.com/office/drawing/2014/main" id="{EFF1F0FF-B31A-4095-9354-9BAB2DE2F3D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0543935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Filtern</a:t>
            </a:r>
          </a:p>
        </p:txBody>
      </p:sp>
      <p:sp>
        <p:nvSpPr>
          <p:cNvPr id="3" name="Inhaltsplatzhalter 2"/>
          <p:cNvSpPr>
            <a:spLocks noGrp="1"/>
          </p:cNvSpPr>
          <p:nvPr>
            <p:ph idx="1"/>
          </p:nvPr>
        </p:nvSpPr>
        <p:spPr/>
        <p:txBody>
          <a:bodyPr/>
          <a:lstStyle/>
          <a:p>
            <a:r>
              <a:rPr lang="de-DE" dirty="0"/>
              <a:t>Lassen Sie alle AD-Benutzer ausgeben, deren Vorname „Paul“ lautet!</a:t>
            </a:r>
          </a:p>
        </p:txBody>
      </p:sp>
      <p:sp>
        <p:nvSpPr>
          <p:cNvPr id="4" name="Foliennummernplatzhalter 3"/>
          <p:cNvSpPr>
            <a:spLocks noGrp="1"/>
          </p:cNvSpPr>
          <p:nvPr>
            <p:ph type="sldNum" sz="quarter" idx="12"/>
          </p:nvPr>
        </p:nvSpPr>
        <p:spPr/>
        <p:txBody>
          <a:bodyPr/>
          <a:lstStyle/>
          <a:p>
            <a:fld id="{D0B68A9A-8F5D-4114-819E-CD9E627B0FFB}" type="slidenum">
              <a:rPr lang="de-DE" smtClean="0"/>
              <a:t>134</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908480973"/>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BB6B64C3-8DE6-4E04-865D-9E328CF42B6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6300257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a:t>
            </a:r>
            <a:r>
              <a:rPr lang="en-US" dirty="0" err="1">
                <a:latin typeface="Courier New" panose="02070309020205020404" pitchFamily="49" charset="0"/>
                <a:cs typeface="Courier New" panose="02070309020205020404" pitchFamily="49" charset="0"/>
              </a:rPr>
              <a:t>GivenName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 “Paul”}</a:t>
            </a:r>
          </a:p>
          <a:p>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 | Where-Object </a:t>
            </a:r>
            <a:r>
              <a:rPr lang="en-US" dirty="0" err="1">
                <a:latin typeface="Courier New" panose="02070309020205020404" pitchFamily="49" charset="0"/>
                <a:cs typeface="Courier New" panose="02070309020205020404" pitchFamily="49" charset="0"/>
              </a:rPr>
              <a:t>GivenName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 “Paul”</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135</a:t>
            </a:fld>
            <a:endParaRPr lang="de-DE"/>
          </a:p>
        </p:txBody>
      </p:sp>
      <p:sp>
        <p:nvSpPr>
          <p:cNvPr id="5" name="Fußzeilenplatzhalter 4">
            <a:extLst>
              <a:ext uri="{FF2B5EF4-FFF2-40B4-BE49-F238E27FC236}">
                <a16:creationId xmlns:a16="http://schemas.microsoft.com/office/drawing/2014/main" id="{7DA65CFB-C431-4A35-B0E1-391BE95259B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071893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Aufzählen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136</a:t>
            </a:fld>
            <a:endParaRPr lang="de-DE"/>
          </a:p>
        </p:txBody>
      </p:sp>
      <p:sp>
        <p:nvSpPr>
          <p:cNvPr id="2" name="Fußzeilenplatzhalter 1">
            <a:extLst>
              <a:ext uri="{FF2B5EF4-FFF2-40B4-BE49-F238E27FC236}">
                <a16:creationId xmlns:a16="http://schemas.microsoft.com/office/drawing/2014/main" id="{530F9ACA-39A2-4703-913C-02972525A1A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158996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lstStyle/>
          <a:p>
            <a:r>
              <a:rPr lang="de-DE" dirty="0"/>
              <a:t>Stellen Sie sich eine Sammlung von Objekten vor…</a:t>
            </a:r>
          </a:p>
          <a:p>
            <a:r>
              <a:rPr lang="de-DE" dirty="0"/>
              <a:t>…bei denen Sie eine bestimmte Aktion mit jedem Objekt einzeln durchführen wollen.</a:t>
            </a:r>
          </a:p>
          <a:p>
            <a:r>
              <a:rPr lang="de-DE" dirty="0"/>
              <a:t>Kommando: </a:t>
            </a:r>
            <a:r>
              <a:rPr lang="de-DE" b="1" dirty="0" err="1"/>
              <a:t>ForEach-Object</a:t>
            </a:r>
            <a:r>
              <a:rPr lang="de-DE" dirty="0"/>
              <a:t> (Aliase: </a:t>
            </a:r>
            <a:r>
              <a:rPr lang="de-DE" b="1" dirty="0" err="1"/>
              <a:t>ForEach</a:t>
            </a:r>
            <a:r>
              <a:rPr lang="de-DE" dirty="0"/>
              <a:t> und </a:t>
            </a:r>
            <a:r>
              <a:rPr lang="de-DE" b="1" dirty="0"/>
              <a:t>%</a:t>
            </a:r>
            <a:r>
              <a:rPr lang="de-DE" dirty="0"/>
              <a:t>)</a:t>
            </a:r>
          </a:p>
          <a:p>
            <a:r>
              <a:rPr lang="de-DE" dirty="0"/>
              <a:t>u. A. nützlich, wenn die Objekte eigene Methode(n) haben</a:t>
            </a:r>
          </a:p>
        </p:txBody>
      </p:sp>
      <p:sp>
        <p:nvSpPr>
          <p:cNvPr id="4" name="Foliennummernplatzhalter 3"/>
          <p:cNvSpPr>
            <a:spLocks noGrp="1"/>
          </p:cNvSpPr>
          <p:nvPr>
            <p:ph type="sldNum" sz="quarter" idx="12"/>
          </p:nvPr>
        </p:nvSpPr>
        <p:spPr/>
        <p:txBody>
          <a:bodyPr/>
          <a:lstStyle/>
          <a:p>
            <a:fld id="{D0B68A9A-8F5D-4114-819E-CD9E627B0FFB}" type="slidenum">
              <a:rPr lang="de-DE" smtClean="0"/>
              <a:t>137</a:t>
            </a:fld>
            <a:endParaRPr lang="de-DE"/>
          </a:p>
        </p:txBody>
      </p:sp>
      <p:sp>
        <p:nvSpPr>
          <p:cNvPr id="5" name="Fußzeilenplatzhalter 4">
            <a:extLst>
              <a:ext uri="{FF2B5EF4-FFF2-40B4-BE49-F238E27FC236}">
                <a16:creationId xmlns:a16="http://schemas.microsoft.com/office/drawing/2014/main" id="{F277CF2F-4E77-49DB-8EE8-A08E38532FE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0644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noAutofit/>
          </a:bodyPr>
          <a:lstStyle/>
          <a:p>
            <a:pPr marL="0" indent="0">
              <a:buNone/>
            </a:pPr>
            <a:r>
              <a:rPr lang="en-US" sz="2400" kern="0" dirty="0">
                <a:solidFill>
                  <a:srgbClr val="000000"/>
                </a:solidFill>
                <a:latin typeface="Courier New" panose="02070309020205020404" pitchFamily="49" charset="0"/>
                <a:cs typeface="Courier New" panose="02070309020205020404" pitchFamily="49" charset="0"/>
              </a:rPr>
              <a:t>Get-</a:t>
            </a:r>
            <a:r>
              <a:rPr lang="en-US" sz="2400" kern="0" dirty="0" err="1">
                <a:solidFill>
                  <a:srgbClr val="000000"/>
                </a:solidFill>
                <a:latin typeface="Courier New" panose="02070309020205020404" pitchFamily="49" charset="0"/>
                <a:cs typeface="Courier New" panose="02070309020205020404" pitchFamily="49" charset="0"/>
              </a:rPr>
              <a:t>ChildItem</a:t>
            </a:r>
            <a:r>
              <a:rPr lang="en-US" sz="2400" kern="0" dirty="0">
                <a:solidFill>
                  <a:srgbClr val="000000"/>
                </a:solidFill>
                <a:latin typeface="Courier New" panose="02070309020205020404" pitchFamily="49" charset="0"/>
                <a:cs typeface="Courier New" panose="02070309020205020404" pitchFamily="49" charset="0"/>
              </a:rPr>
              <a:t> –Path C:\Example –File |</a:t>
            </a:r>
          </a:p>
          <a:p>
            <a:pPr marL="0" indent="0">
              <a:buNone/>
            </a:pPr>
            <a:r>
              <a:rPr lang="en-US" sz="2400" kern="0" dirty="0" err="1">
                <a:solidFill>
                  <a:srgbClr val="000000"/>
                </a:solidFill>
                <a:latin typeface="Courier New" panose="02070309020205020404" pitchFamily="49" charset="0"/>
                <a:cs typeface="Courier New" panose="02070309020205020404" pitchFamily="49" charset="0"/>
              </a:rPr>
              <a:t>ForEach</a:t>
            </a:r>
            <a:r>
              <a:rPr lang="en-US" sz="2400" kern="0" dirty="0">
                <a:solidFill>
                  <a:srgbClr val="000000"/>
                </a:solidFill>
                <a:latin typeface="Courier New" panose="02070309020205020404" pitchFamily="49" charset="0"/>
                <a:cs typeface="Courier New" panose="02070309020205020404" pitchFamily="49" charset="0"/>
              </a:rPr>
              <a:t>-Object –</a:t>
            </a:r>
            <a:r>
              <a:rPr lang="en-US" sz="2400" kern="0" dirty="0" err="1">
                <a:solidFill>
                  <a:srgbClr val="000000"/>
                </a:solidFill>
                <a:latin typeface="Courier New" panose="02070309020205020404" pitchFamily="49" charset="0"/>
                <a:cs typeface="Courier New" panose="02070309020205020404" pitchFamily="49" charset="0"/>
              </a:rPr>
              <a:t>MemberType</a:t>
            </a:r>
            <a:r>
              <a:rPr lang="en-US" sz="2400" kern="0" dirty="0">
                <a:solidFill>
                  <a:srgbClr val="000000"/>
                </a:solidFill>
                <a:latin typeface="Courier New" panose="02070309020205020404" pitchFamily="49" charset="0"/>
                <a:cs typeface="Courier New" panose="02070309020205020404" pitchFamily="49" charset="0"/>
              </a:rPr>
              <a:t> Encrypt</a:t>
            </a: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pPr marL="0" indent="0">
              <a:buNone/>
            </a:pPr>
            <a:r>
              <a:rPr lang="en-US" sz="2400" kern="0" dirty="0">
                <a:solidFill>
                  <a:srgbClr val="000000"/>
                </a:solidFill>
                <a:latin typeface="Courier New" panose="02070309020205020404" pitchFamily="49" charset="0"/>
                <a:cs typeface="Courier New" panose="02070309020205020404" pitchFamily="49" charset="0"/>
              </a:rPr>
              <a:t>Get-</a:t>
            </a:r>
            <a:r>
              <a:rPr lang="en-US" sz="2400" kern="0" dirty="0" err="1">
                <a:solidFill>
                  <a:srgbClr val="000000"/>
                </a:solidFill>
                <a:latin typeface="Courier New" panose="02070309020205020404" pitchFamily="49" charset="0"/>
                <a:cs typeface="Courier New" panose="02070309020205020404" pitchFamily="49" charset="0"/>
              </a:rPr>
              <a:t>ChildItem</a:t>
            </a:r>
            <a:r>
              <a:rPr lang="en-US" sz="2400" kern="0" dirty="0">
                <a:solidFill>
                  <a:srgbClr val="000000"/>
                </a:solidFill>
                <a:latin typeface="Courier New" panose="02070309020205020404" pitchFamily="49" charset="0"/>
                <a:cs typeface="Courier New" panose="02070309020205020404" pitchFamily="49" charset="0"/>
              </a:rPr>
              <a:t> –Path C:\Example –File |</a:t>
            </a:r>
          </a:p>
          <a:p>
            <a:pPr marL="0" indent="0">
              <a:buNone/>
            </a:pPr>
            <a:r>
              <a:rPr lang="en-US" sz="2400" kern="0" dirty="0" err="1">
                <a:solidFill>
                  <a:srgbClr val="000000"/>
                </a:solidFill>
                <a:latin typeface="Courier New" panose="02070309020205020404" pitchFamily="49" charset="0"/>
                <a:cs typeface="Courier New" panose="02070309020205020404" pitchFamily="49" charset="0"/>
              </a:rPr>
              <a:t>ForEach</a:t>
            </a:r>
            <a:r>
              <a:rPr lang="en-US" sz="2400" kern="0" dirty="0">
                <a:solidFill>
                  <a:srgbClr val="000000"/>
                </a:solidFill>
                <a:latin typeface="Courier New" panose="02070309020205020404" pitchFamily="49" charset="0"/>
                <a:cs typeface="Courier New" panose="02070309020205020404" pitchFamily="49" charset="0"/>
              </a:rPr>
              <a:t> Encrypt</a:t>
            </a: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pPr marL="0" indent="0">
              <a:buNone/>
            </a:pPr>
            <a:r>
              <a:rPr lang="en-US" sz="2400" kern="0" dirty="0">
                <a:solidFill>
                  <a:srgbClr val="000000"/>
                </a:solidFill>
                <a:latin typeface="Courier New" panose="02070309020205020404" pitchFamily="49" charset="0"/>
                <a:cs typeface="Courier New" panose="02070309020205020404" pitchFamily="49" charset="0"/>
              </a:rPr>
              <a:t>Get-</a:t>
            </a:r>
            <a:r>
              <a:rPr lang="en-US" sz="2400" kern="0" dirty="0" err="1">
                <a:solidFill>
                  <a:srgbClr val="000000"/>
                </a:solidFill>
                <a:latin typeface="Courier New" panose="02070309020205020404" pitchFamily="49" charset="0"/>
                <a:cs typeface="Courier New" panose="02070309020205020404" pitchFamily="49" charset="0"/>
              </a:rPr>
              <a:t>ChildItem</a:t>
            </a:r>
            <a:r>
              <a:rPr lang="en-US" sz="2400" kern="0" dirty="0">
                <a:solidFill>
                  <a:srgbClr val="000000"/>
                </a:solidFill>
                <a:latin typeface="Courier New" panose="02070309020205020404" pitchFamily="49" charset="0"/>
                <a:cs typeface="Courier New" panose="02070309020205020404" pitchFamily="49" charset="0"/>
              </a:rPr>
              <a:t> –Path C:\Example –File |</a:t>
            </a:r>
          </a:p>
          <a:p>
            <a:pPr marL="0" indent="0">
              <a:buNone/>
            </a:pPr>
            <a:r>
              <a:rPr lang="en-US" sz="2400" kern="0" dirty="0">
                <a:solidFill>
                  <a:srgbClr val="000000"/>
                </a:solidFill>
                <a:latin typeface="Courier New" panose="02070309020205020404" pitchFamily="49" charset="0"/>
                <a:cs typeface="Courier New" panose="02070309020205020404" pitchFamily="49" charset="0"/>
              </a:rPr>
              <a:t>% –</a:t>
            </a:r>
            <a:r>
              <a:rPr lang="en-US" sz="2400" kern="0" dirty="0" err="1">
                <a:solidFill>
                  <a:srgbClr val="000000"/>
                </a:solidFill>
                <a:latin typeface="Courier New" panose="02070309020205020404" pitchFamily="49" charset="0"/>
                <a:cs typeface="Courier New" panose="02070309020205020404" pitchFamily="49" charset="0"/>
              </a:rPr>
              <a:t>MemberType</a:t>
            </a:r>
            <a:r>
              <a:rPr lang="en-US" sz="2400" kern="0" dirty="0">
                <a:solidFill>
                  <a:srgbClr val="000000"/>
                </a:solidFill>
                <a:latin typeface="Courier New" panose="02070309020205020404" pitchFamily="49" charset="0"/>
                <a:cs typeface="Courier New" panose="02070309020205020404" pitchFamily="49" charset="0"/>
              </a:rPr>
              <a:t> Encrypt</a:t>
            </a: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endParaRPr lang="de-DE" sz="24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138</a:t>
            </a:fld>
            <a:endParaRPr lang="de-DE"/>
          </a:p>
        </p:txBody>
      </p:sp>
      <p:sp>
        <p:nvSpPr>
          <p:cNvPr id="5" name="Fußzeilenplatzhalter 4">
            <a:extLst>
              <a:ext uri="{FF2B5EF4-FFF2-40B4-BE49-F238E27FC236}">
                <a16:creationId xmlns:a16="http://schemas.microsoft.com/office/drawing/2014/main" id="{6B1F8736-B923-4396-B518-3B31982AF6B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611704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lstStyle/>
          <a:p>
            <a:r>
              <a:rPr lang="de-DE" dirty="0"/>
              <a:t>Auch hier gibt es eine erweiterte Syntax:</a:t>
            </a:r>
          </a:p>
          <a:p>
            <a:r>
              <a:rPr lang="en-US" sz="2800" kern="0" dirty="0">
                <a:solidFill>
                  <a:srgbClr val="000000"/>
                </a:solidFill>
                <a:latin typeface="Courier New" panose="02070309020205020404" pitchFamily="49" charset="0"/>
                <a:cs typeface="Courier New" panose="02070309020205020404" pitchFamily="49" charset="0"/>
              </a:rPr>
              <a:t>Get-</a:t>
            </a:r>
            <a:r>
              <a:rPr lang="en-US" sz="2800" kern="0" dirty="0" err="1">
                <a:solidFill>
                  <a:srgbClr val="000000"/>
                </a:solidFill>
                <a:latin typeface="Courier New" panose="02070309020205020404" pitchFamily="49" charset="0"/>
                <a:cs typeface="Courier New" panose="02070309020205020404" pitchFamily="49" charset="0"/>
              </a:rPr>
              <a:t>ChildItem</a:t>
            </a:r>
            <a:r>
              <a:rPr lang="en-US" sz="2800" kern="0" dirty="0">
                <a:solidFill>
                  <a:srgbClr val="000000"/>
                </a:solidFill>
                <a:latin typeface="Courier New" panose="02070309020205020404" pitchFamily="49" charset="0"/>
                <a:cs typeface="Courier New" panose="02070309020205020404" pitchFamily="49" charset="0"/>
              </a:rPr>
              <a:t> C:\Test –File | </a:t>
            </a:r>
            <a:r>
              <a:rPr lang="en-US" sz="2800" kern="0" dirty="0" err="1">
                <a:solidFill>
                  <a:srgbClr val="000000"/>
                </a:solidFill>
                <a:latin typeface="Courier New" panose="02070309020205020404" pitchFamily="49" charset="0"/>
                <a:cs typeface="Courier New" panose="02070309020205020404" pitchFamily="49" charset="0"/>
              </a:rPr>
              <a:t>ForEach</a:t>
            </a:r>
            <a:r>
              <a:rPr lang="en-US" sz="2800" kern="0" dirty="0">
                <a:solidFill>
                  <a:srgbClr val="000000"/>
                </a:solidFill>
                <a:latin typeface="Courier New" panose="02070309020205020404" pitchFamily="49" charset="0"/>
                <a:cs typeface="Courier New" panose="02070309020205020404" pitchFamily="49" charset="0"/>
              </a:rPr>
              <a:t>-Object {$</a:t>
            </a:r>
            <a:r>
              <a:rPr lang="en-US" sz="2800" kern="0" dirty="0" err="1">
                <a:solidFill>
                  <a:srgbClr val="000000"/>
                </a:solidFill>
                <a:latin typeface="Courier New" panose="02070309020205020404" pitchFamily="49" charset="0"/>
                <a:cs typeface="Courier New" panose="02070309020205020404" pitchFamily="49" charset="0"/>
              </a:rPr>
              <a:t>PSItem.Encrypt</a:t>
            </a:r>
            <a:r>
              <a:rPr lang="en-US" sz="2800" kern="0" dirty="0">
                <a:solidFill>
                  <a:srgbClr val="000000"/>
                </a:solidFill>
                <a:latin typeface="Courier New" panose="02070309020205020404" pitchFamily="49" charset="0"/>
                <a:cs typeface="Courier New" panose="02070309020205020404" pitchFamily="49" charset="0"/>
              </a:rPr>
              <a:t>()}</a:t>
            </a:r>
          </a:p>
          <a:p>
            <a:r>
              <a:rPr lang="de-DE" dirty="0"/>
              <a:t>Dadurch entstehen mehr Möglichkeiten, u. A. wenn die Objekte keine eigene Methoden haben</a:t>
            </a:r>
          </a:p>
          <a:p>
            <a:r>
              <a:rPr lang="de-DE" kern="0" dirty="0">
                <a:solidFill>
                  <a:srgbClr val="000000"/>
                </a:solidFill>
                <a:cs typeface="Courier New" panose="02070309020205020404" pitchFamily="49" charset="0"/>
              </a:rPr>
              <a:t>Verweis auf Objekte mittels </a:t>
            </a:r>
            <a:r>
              <a:rPr lang="de-DE" b="1" kern="0" dirty="0">
                <a:solidFill>
                  <a:srgbClr val="000000"/>
                </a:solidFill>
                <a:cs typeface="Courier New" panose="02070309020205020404" pitchFamily="49" charset="0"/>
              </a:rPr>
              <a:t>$</a:t>
            </a:r>
            <a:r>
              <a:rPr lang="de-DE" b="1" kern="0" dirty="0" err="1">
                <a:solidFill>
                  <a:srgbClr val="000000"/>
                </a:solidFill>
                <a:cs typeface="Courier New" panose="02070309020205020404" pitchFamily="49" charset="0"/>
              </a:rPr>
              <a:t>PSItem</a:t>
            </a:r>
            <a:r>
              <a:rPr lang="de-DE" kern="0" dirty="0">
                <a:solidFill>
                  <a:srgbClr val="000000"/>
                </a:solidFill>
                <a:cs typeface="Courier New" panose="02070309020205020404" pitchFamily="49" charset="0"/>
              </a:rPr>
              <a:t> oder </a:t>
            </a:r>
            <a:r>
              <a:rPr lang="de-DE" b="1" kern="0" dirty="0">
                <a:solidFill>
                  <a:srgbClr val="000000"/>
                </a:solidFill>
                <a:cs typeface="Courier New" panose="02070309020205020404" pitchFamily="49" charset="0"/>
              </a:rPr>
              <a:t>$_</a:t>
            </a:r>
            <a:endParaRPr lang="en-US" b="1" kern="0" dirty="0">
              <a:solidFill>
                <a:srgbClr val="000000"/>
              </a:solidFill>
              <a:cs typeface="Courier New" panose="02070309020205020404" pitchFamily="49" charset="0"/>
            </a:endParaRP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139</a:t>
            </a:fld>
            <a:endParaRPr lang="de-DE"/>
          </a:p>
        </p:txBody>
      </p:sp>
      <p:sp>
        <p:nvSpPr>
          <p:cNvPr id="5" name="Fußzeilenplatzhalter 4">
            <a:extLst>
              <a:ext uri="{FF2B5EF4-FFF2-40B4-BE49-F238E27FC236}">
                <a16:creationId xmlns:a16="http://schemas.microsoft.com/office/drawing/2014/main" id="{F7CC22AF-3D32-4822-B874-A2E76DD4603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681454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Commandlets</a:t>
            </a:r>
            <a:endParaRPr lang="de-DE" dirty="0"/>
          </a:p>
        </p:txBody>
      </p:sp>
      <p:sp>
        <p:nvSpPr>
          <p:cNvPr id="3" name="Inhaltsplatzhalter 2"/>
          <p:cNvSpPr>
            <a:spLocks noGrp="1"/>
          </p:cNvSpPr>
          <p:nvPr>
            <p:ph idx="1"/>
          </p:nvPr>
        </p:nvSpPr>
        <p:spPr/>
        <p:txBody>
          <a:bodyPr/>
          <a:lstStyle/>
          <a:p>
            <a:r>
              <a:rPr lang="de-DE" dirty="0" err="1"/>
              <a:t>Commandlets</a:t>
            </a:r>
            <a:r>
              <a:rPr lang="de-DE" dirty="0"/>
              <a:t> haben immer gleichen Aufbau:</a:t>
            </a:r>
          </a:p>
          <a:p>
            <a:pPr lvl="1"/>
            <a:r>
              <a:rPr lang="de-DE" b="1" dirty="0"/>
              <a:t>VERB-SUBSTANTIV</a:t>
            </a:r>
            <a:r>
              <a:rPr lang="de-DE" dirty="0"/>
              <a:t> (Verb-</a:t>
            </a:r>
            <a:r>
              <a:rPr lang="de-DE" dirty="0" err="1"/>
              <a:t>Noun</a:t>
            </a:r>
            <a:r>
              <a:rPr lang="de-DE" dirty="0"/>
              <a:t>)</a:t>
            </a:r>
          </a:p>
          <a:p>
            <a:pPr lvl="2"/>
            <a:r>
              <a:rPr lang="de-DE" dirty="0"/>
              <a:t>z. B. </a:t>
            </a:r>
            <a:r>
              <a:rPr lang="de-DE" dirty="0" err="1"/>
              <a:t>Get</a:t>
            </a:r>
            <a:r>
              <a:rPr lang="de-DE" dirty="0"/>
              <a:t>-Command, Set-Location, Start-Service, …</a:t>
            </a:r>
          </a:p>
          <a:p>
            <a:r>
              <a:rPr lang="de-DE" dirty="0"/>
              <a:t>Jedes </a:t>
            </a:r>
            <a:r>
              <a:rPr lang="de-DE" dirty="0" err="1"/>
              <a:t>Commandlet</a:t>
            </a:r>
            <a:r>
              <a:rPr lang="de-DE" dirty="0"/>
              <a:t> hat eine eigene Hilfe</a:t>
            </a:r>
          </a:p>
          <a:p>
            <a:pPr lvl="1"/>
            <a:r>
              <a:rPr lang="de-DE" b="1" dirty="0" err="1"/>
              <a:t>Get</a:t>
            </a:r>
            <a:r>
              <a:rPr lang="de-DE" b="1" dirty="0"/>
              <a:t>-Help COMMANDLET </a:t>
            </a:r>
            <a:r>
              <a:rPr lang="de-DE" dirty="0"/>
              <a:t>(oder auch „</a:t>
            </a:r>
            <a:r>
              <a:rPr lang="de-DE" b="1" dirty="0" err="1"/>
              <a:t>help</a:t>
            </a:r>
            <a:r>
              <a:rPr lang="de-DE" dirty="0"/>
              <a:t>“ oder „</a:t>
            </a:r>
            <a:r>
              <a:rPr lang="de-DE" b="1" dirty="0"/>
              <a:t>man</a:t>
            </a:r>
            <a:r>
              <a:rPr lang="de-DE" dirty="0"/>
              <a:t>“)</a:t>
            </a:r>
          </a:p>
          <a:p>
            <a:pPr lvl="1"/>
            <a:r>
              <a:rPr lang="de-DE" dirty="0"/>
              <a:t>Diverse Schalter: </a:t>
            </a:r>
            <a:r>
              <a:rPr lang="de-DE" b="1" dirty="0"/>
              <a:t>-</a:t>
            </a:r>
            <a:r>
              <a:rPr lang="de-DE" b="1" dirty="0" err="1"/>
              <a:t>Detailed</a:t>
            </a:r>
            <a:r>
              <a:rPr lang="de-DE" dirty="0"/>
              <a:t>, </a:t>
            </a:r>
            <a:r>
              <a:rPr lang="de-DE" b="1" dirty="0"/>
              <a:t>-</a:t>
            </a:r>
            <a:r>
              <a:rPr lang="de-DE" b="1" dirty="0" err="1"/>
              <a:t>Examples</a:t>
            </a:r>
            <a:r>
              <a:rPr lang="de-DE" dirty="0"/>
              <a:t>, </a:t>
            </a:r>
            <a:r>
              <a:rPr lang="de-DE" b="1" dirty="0"/>
              <a:t>-</a:t>
            </a:r>
            <a:r>
              <a:rPr lang="de-DE" b="1" dirty="0" err="1"/>
              <a:t>Full</a:t>
            </a:r>
            <a:r>
              <a:rPr lang="de-DE" dirty="0"/>
              <a:t>, </a:t>
            </a:r>
            <a:r>
              <a:rPr lang="de-DE" b="1" dirty="0"/>
              <a:t>-Online</a:t>
            </a:r>
          </a:p>
        </p:txBody>
      </p:sp>
      <p:sp>
        <p:nvSpPr>
          <p:cNvPr id="4" name="Foliennummernplatzhalter 3"/>
          <p:cNvSpPr>
            <a:spLocks noGrp="1"/>
          </p:cNvSpPr>
          <p:nvPr>
            <p:ph type="sldNum" sz="quarter" idx="12"/>
          </p:nvPr>
        </p:nvSpPr>
        <p:spPr/>
        <p:txBody>
          <a:bodyPr/>
          <a:lstStyle/>
          <a:p>
            <a:fld id="{D0B68A9A-8F5D-4114-819E-CD9E627B0FFB}" type="slidenum">
              <a:rPr lang="de-DE" smtClean="0"/>
              <a:t>14</a:t>
            </a:fld>
            <a:endParaRPr lang="de-DE"/>
          </a:p>
        </p:txBody>
      </p:sp>
      <p:sp>
        <p:nvSpPr>
          <p:cNvPr id="5" name="Fußzeilenplatzhalter 4">
            <a:extLst>
              <a:ext uri="{FF2B5EF4-FFF2-40B4-BE49-F238E27FC236}">
                <a16:creationId xmlns:a16="http://schemas.microsoft.com/office/drawing/2014/main" id="{296A20FA-48C9-449F-9D81-61405515AC1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165721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normAutofit fontScale="92500" lnSpcReduction="10000"/>
          </a:bodyPr>
          <a:lstStyle/>
          <a:p>
            <a:pPr marL="0" indent="0">
              <a:buNone/>
            </a:pPr>
            <a:r>
              <a:rPr lang="de-DE" dirty="0"/>
              <a:t>So (</a:t>
            </a:r>
            <a:r>
              <a:rPr lang="de-DE"/>
              <a:t>oder ähnlich) </a:t>
            </a:r>
            <a:r>
              <a:rPr lang="de-DE" dirty="0"/>
              <a:t>löst man das „üblicherweise“:</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array</a:t>
            </a:r>
            <a:r>
              <a:rPr lang="de-DE" dirty="0">
                <a:latin typeface="Courier New" panose="02070309020205020404" pitchFamily="49" charset="0"/>
                <a:cs typeface="Courier New" panose="02070309020205020404" pitchFamily="49" charset="0"/>
              </a:rPr>
              <a:t> = 1,2,3,4</a:t>
            </a:r>
          </a:p>
          <a:p>
            <a:pPr marL="0" indent="0">
              <a:buNone/>
            </a:pP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array.Length</a:t>
            </a:r>
            <a:endParaRPr lang="de-DE" dirty="0">
              <a:latin typeface="Courier New" panose="02070309020205020404" pitchFamily="49" charset="0"/>
              <a:cs typeface="Courier New" panose="02070309020205020404" pitchFamily="49" charset="0"/>
            </a:endParaRPr>
          </a:p>
          <a:p>
            <a:pPr marL="0" indent="0">
              <a:buNone/>
            </a:pPr>
            <a:r>
              <a:rPr lang="de-DE" dirty="0" err="1">
                <a:latin typeface="Courier New" panose="02070309020205020404" pitchFamily="49" charset="0"/>
                <a:cs typeface="Courier New" panose="02070309020205020404" pitchFamily="49" charset="0"/>
              </a:rPr>
              <a:t>for</a:t>
            </a:r>
            <a:r>
              <a:rPr lang="de-DE" dirty="0">
                <a:latin typeface="Courier New" panose="02070309020205020404" pitchFamily="49" charset="0"/>
                <a:cs typeface="Courier New" panose="02070309020205020404" pitchFamily="49" charset="0"/>
              </a:rPr>
              <a:t>($i=0;$i -</a:t>
            </a:r>
            <a:r>
              <a:rPr lang="de-DE" dirty="0" err="1">
                <a:latin typeface="Courier New" panose="02070309020205020404" pitchFamily="49" charset="0"/>
                <a:cs typeface="Courier New" panose="02070309020205020404" pitchFamily="49" charset="0"/>
              </a:rPr>
              <a:t>lt</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array.length</a:t>
            </a:r>
            <a:r>
              <a:rPr lang="de-DE" dirty="0">
                <a:latin typeface="Courier New" panose="02070309020205020404" pitchFamily="49" charset="0"/>
                <a:cs typeface="Courier New" panose="02070309020205020404" pitchFamily="49" charset="0"/>
              </a:rPr>
              <a:t>; $i++)</a:t>
            </a:r>
          </a:p>
          <a:p>
            <a:pPr marL="0" indent="0">
              <a:buNone/>
            </a:pPr>
            <a:r>
              <a:rPr lang="de-DE" dirty="0">
                <a:latin typeface="Courier New" panose="02070309020205020404" pitchFamily="49" charset="0"/>
                <a:cs typeface="Courier New" panose="02070309020205020404" pitchFamily="49" charset="0"/>
              </a:rPr>
              <a:t>{</a:t>
            </a:r>
          </a:p>
          <a:p>
            <a:pPr marL="0" indent="0">
              <a:buNone/>
            </a:pPr>
            <a:r>
              <a:rPr lang="de-DE" dirty="0">
                <a:latin typeface="Courier New" panose="02070309020205020404" pitchFamily="49" charset="0"/>
                <a:cs typeface="Courier New" panose="02070309020205020404" pitchFamily="49" charset="0"/>
              </a:rPr>
              <a:t>    Write-Host $i</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array</a:t>
            </a:r>
            <a:r>
              <a:rPr lang="de-DE" dirty="0">
                <a:latin typeface="Courier New" panose="02070309020205020404" pitchFamily="49" charset="0"/>
                <a:cs typeface="Courier New" panose="02070309020205020404" pitchFamily="49" charset="0"/>
              </a:rPr>
              <a:t>[$i] * 1024</a:t>
            </a:r>
          </a:p>
          <a:p>
            <a:pPr marL="0" indent="0">
              <a:buNone/>
            </a:pPr>
            <a:r>
              <a:rPr lang="de-DE" dirty="0">
                <a:latin typeface="Courier New" panose="02070309020205020404" pitchFamily="49" charset="0"/>
                <a:cs typeface="Courier New" panose="02070309020205020404" pitchFamily="49" charset="0"/>
              </a:rPr>
              <a:t>}</a:t>
            </a:r>
          </a:p>
          <a:p>
            <a:pPr marL="0" indent="0">
              <a:buNone/>
            </a:pPr>
            <a:r>
              <a:rPr lang="de-DE" dirty="0"/>
              <a:t> </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140</a:t>
            </a:fld>
            <a:endParaRPr lang="de-DE"/>
          </a:p>
        </p:txBody>
      </p:sp>
      <p:sp>
        <p:nvSpPr>
          <p:cNvPr id="5" name="Fußzeilenplatzhalter 4">
            <a:extLst>
              <a:ext uri="{FF2B5EF4-FFF2-40B4-BE49-F238E27FC236}">
                <a16:creationId xmlns:a16="http://schemas.microsoft.com/office/drawing/2014/main" id="{39BBDC4D-6FCC-42FC-8C37-EDB4581661D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422137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lstStyle/>
          <a:p>
            <a:r>
              <a:rPr lang="de-DE" dirty="0"/>
              <a:t> 1,2,3,4 | % {$_*1024} </a:t>
            </a:r>
          </a:p>
          <a:p>
            <a:endParaRPr lang="de-DE" dirty="0"/>
          </a:p>
          <a:p>
            <a:endParaRPr lang="de-DE" dirty="0"/>
          </a:p>
          <a:p>
            <a:r>
              <a:rPr lang="de-DE" dirty="0"/>
              <a:t>Geht nicht:</a:t>
            </a:r>
          </a:p>
          <a:p>
            <a:pPr lvl="1"/>
            <a:r>
              <a:rPr lang="en-US" dirty="0"/>
              <a:t>Get-Process | Write-Host $_.</a:t>
            </a:r>
            <a:r>
              <a:rPr lang="en-US"/>
              <a:t>Name  -</a:t>
            </a:r>
            <a:r>
              <a:rPr lang="en-US" dirty="0" err="1"/>
              <a:t>ForeGroundColor</a:t>
            </a:r>
            <a:r>
              <a:rPr lang="en-US" dirty="0"/>
              <a:t> cyan</a:t>
            </a:r>
          </a:p>
          <a:p>
            <a:r>
              <a:rPr lang="en-US" dirty="0" err="1"/>
              <a:t>Geht</a:t>
            </a:r>
            <a:r>
              <a:rPr lang="en-US" dirty="0"/>
              <a:t>:</a:t>
            </a:r>
          </a:p>
          <a:p>
            <a:pPr lvl="1"/>
            <a:r>
              <a:rPr lang="en-US" dirty="0"/>
              <a:t>Get-Process | </a:t>
            </a:r>
            <a:r>
              <a:rPr lang="en-US" dirty="0" err="1"/>
              <a:t>ForEach</a:t>
            </a:r>
            <a:r>
              <a:rPr lang="en-US" dirty="0"/>
              <a:t>-Object {Write-Host $_.Name -</a:t>
            </a:r>
            <a:r>
              <a:rPr lang="en-US" dirty="0" err="1"/>
              <a:t>ForeGroundColor</a:t>
            </a:r>
            <a:r>
              <a:rPr lang="en-US" dirty="0"/>
              <a:t> cyan}</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141</a:t>
            </a:fld>
            <a:endParaRPr lang="de-DE"/>
          </a:p>
        </p:txBody>
      </p:sp>
      <p:pic>
        <p:nvPicPr>
          <p:cNvPr id="7" name="Grafik 6"/>
          <p:cNvPicPr>
            <a:picLocks noChangeAspect="1"/>
          </p:cNvPicPr>
          <p:nvPr/>
        </p:nvPicPr>
        <p:blipFill rotWithShape="1">
          <a:blip r:embed="rId2"/>
          <a:srcRect t="14538"/>
          <a:stretch/>
        </p:blipFill>
        <p:spPr>
          <a:xfrm>
            <a:off x="2783632" y="2348880"/>
            <a:ext cx="8124825" cy="1269876"/>
          </a:xfrm>
          <a:prstGeom prst="rect">
            <a:avLst/>
          </a:prstGeom>
        </p:spPr>
      </p:pic>
      <p:sp>
        <p:nvSpPr>
          <p:cNvPr id="5" name="Fußzeilenplatzhalter 4">
            <a:extLst>
              <a:ext uri="{FF2B5EF4-FFF2-40B4-BE49-F238E27FC236}">
                <a16:creationId xmlns:a16="http://schemas.microsoft.com/office/drawing/2014/main" id="{267E76E8-0EC6-4BA1-85ED-AADB2BEF7AD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195650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142</a:t>
            </a:fld>
            <a:endParaRPr lang="de-DE"/>
          </a:p>
        </p:txBody>
      </p:sp>
      <p:pic>
        <p:nvPicPr>
          <p:cNvPr id="6" name="Grafik 5"/>
          <p:cNvPicPr>
            <a:picLocks noChangeAspect="1"/>
          </p:cNvPicPr>
          <p:nvPr/>
        </p:nvPicPr>
        <p:blipFill>
          <a:blip r:embed="rId2"/>
          <a:stretch>
            <a:fillRect/>
          </a:stretch>
        </p:blipFill>
        <p:spPr>
          <a:xfrm>
            <a:off x="1898848" y="3863977"/>
            <a:ext cx="8124825" cy="2857500"/>
          </a:xfrm>
          <a:prstGeom prst="rect">
            <a:avLst/>
          </a:prstGeom>
        </p:spPr>
      </p:pic>
      <p:pic>
        <p:nvPicPr>
          <p:cNvPr id="7" name="Grafik 6"/>
          <p:cNvPicPr>
            <a:picLocks noChangeAspect="1"/>
          </p:cNvPicPr>
          <p:nvPr/>
        </p:nvPicPr>
        <p:blipFill>
          <a:blip r:embed="rId3"/>
          <a:stretch>
            <a:fillRect/>
          </a:stretch>
        </p:blipFill>
        <p:spPr>
          <a:xfrm>
            <a:off x="1892246" y="1340768"/>
            <a:ext cx="8124825" cy="2857500"/>
          </a:xfrm>
          <a:prstGeom prst="rect">
            <a:avLst/>
          </a:prstGeom>
        </p:spPr>
      </p:pic>
      <p:sp>
        <p:nvSpPr>
          <p:cNvPr id="5" name="Fußzeilenplatzhalter 4">
            <a:extLst>
              <a:ext uri="{FF2B5EF4-FFF2-40B4-BE49-F238E27FC236}">
                <a16:creationId xmlns:a16="http://schemas.microsoft.com/office/drawing/2014/main" id="{B3848DB1-0E8E-45BD-ABDA-6D4549498A6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9750132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normAutofit lnSpcReduction="10000"/>
          </a:bodyPr>
          <a:lstStyle/>
          <a:p>
            <a:r>
              <a:rPr lang="de-DE" dirty="0"/>
              <a:t>Fortschrittsanzeige möglich</a:t>
            </a:r>
          </a:p>
          <a:p>
            <a:endParaRPr lang="de-DE" dirty="0"/>
          </a:p>
          <a:p>
            <a:endParaRPr lang="de-DE" dirty="0"/>
          </a:p>
          <a:p>
            <a:endParaRPr lang="de-DE" dirty="0"/>
          </a:p>
          <a:p>
            <a:endParaRPr lang="de-DE" dirty="0"/>
          </a:p>
          <a:p>
            <a:endParaRPr lang="de-DE" dirty="0"/>
          </a:p>
          <a:p>
            <a:endParaRPr lang="de-DE" dirty="0"/>
          </a:p>
          <a:p>
            <a:endParaRPr lang="de-DE" dirty="0"/>
          </a:p>
          <a:p>
            <a:r>
              <a:rPr lang="de-DE" dirty="0"/>
              <a:t>„Zurücklegen in die Pipe“ wichtig!</a:t>
            </a:r>
          </a:p>
        </p:txBody>
      </p:sp>
      <p:sp>
        <p:nvSpPr>
          <p:cNvPr id="4" name="Foliennummernplatzhalter 3"/>
          <p:cNvSpPr>
            <a:spLocks noGrp="1"/>
          </p:cNvSpPr>
          <p:nvPr>
            <p:ph type="sldNum" sz="quarter" idx="12"/>
          </p:nvPr>
        </p:nvSpPr>
        <p:spPr/>
        <p:txBody>
          <a:bodyPr/>
          <a:lstStyle/>
          <a:p>
            <a:fld id="{D0B68A9A-8F5D-4114-819E-CD9E627B0FFB}" type="slidenum">
              <a:rPr lang="de-DE" smtClean="0"/>
              <a:t>143</a:t>
            </a:fld>
            <a:endParaRPr lang="de-DE"/>
          </a:p>
        </p:txBody>
      </p:sp>
      <p:pic>
        <p:nvPicPr>
          <p:cNvPr id="5" name="Grafik 4"/>
          <p:cNvPicPr>
            <a:picLocks noChangeAspect="1"/>
          </p:cNvPicPr>
          <p:nvPr/>
        </p:nvPicPr>
        <p:blipFill>
          <a:blip r:embed="rId3"/>
          <a:stretch>
            <a:fillRect/>
          </a:stretch>
        </p:blipFill>
        <p:spPr>
          <a:xfrm>
            <a:off x="2351584" y="2204864"/>
            <a:ext cx="7476646" cy="3176606"/>
          </a:xfrm>
          <a:prstGeom prst="rect">
            <a:avLst/>
          </a:prstGeom>
        </p:spPr>
      </p:pic>
      <p:sp>
        <p:nvSpPr>
          <p:cNvPr id="6" name="Abgerundetes Rechteck 5"/>
          <p:cNvSpPr/>
          <p:nvPr/>
        </p:nvSpPr>
        <p:spPr>
          <a:xfrm>
            <a:off x="3324971" y="3103685"/>
            <a:ext cx="406466" cy="1623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89A85B93-AB33-487A-81D3-774FEF6F367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1517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Aufzählen</a:t>
            </a:r>
          </a:p>
        </p:txBody>
      </p:sp>
      <p:sp>
        <p:nvSpPr>
          <p:cNvPr id="3" name="Inhaltsplatzhalter 2"/>
          <p:cNvSpPr>
            <a:spLocks noGrp="1"/>
          </p:cNvSpPr>
          <p:nvPr>
            <p:ph idx="1"/>
          </p:nvPr>
        </p:nvSpPr>
        <p:spPr/>
        <p:txBody>
          <a:bodyPr>
            <a:normAutofit/>
          </a:bodyPr>
          <a:lstStyle/>
          <a:p>
            <a:pPr marL="0" indent="0">
              <a:buNone/>
            </a:pPr>
            <a:r>
              <a:rPr lang="de-DE" sz="2800" dirty="0">
                <a:latin typeface="Courier New" panose="02070309020205020404" pitchFamily="49" charset="0"/>
                <a:cs typeface="Courier New" panose="02070309020205020404" pitchFamily="49" charset="0"/>
              </a:rPr>
              <a:t> 1..100 | </a:t>
            </a:r>
            <a:r>
              <a:rPr lang="de-DE" sz="2800" dirty="0" err="1">
                <a:latin typeface="Courier New" panose="02070309020205020404" pitchFamily="49" charset="0"/>
                <a:cs typeface="Courier New" panose="02070309020205020404" pitchFamily="49" charset="0"/>
              </a:rPr>
              <a:t>ForEach-Object</a:t>
            </a:r>
            <a:r>
              <a:rPr lang="de-DE" sz="2800" dirty="0">
                <a:latin typeface="Courier New" panose="02070309020205020404" pitchFamily="49" charset="0"/>
                <a:cs typeface="Courier New" panose="02070309020205020404" pitchFamily="49" charset="0"/>
              </a:rPr>
              <a:t> {</a:t>
            </a:r>
          </a:p>
          <a:p>
            <a:pPr marL="0" indent="0">
              <a:buNone/>
            </a:pPr>
            <a:r>
              <a:rPr lang="de-DE" sz="2800" dirty="0">
                <a:latin typeface="Courier New" panose="02070309020205020404" pitchFamily="49" charset="0"/>
                <a:cs typeface="Courier New" panose="02070309020205020404" pitchFamily="49" charset="0"/>
              </a:rPr>
              <a:t>    Write-Progress -</a:t>
            </a:r>
            <a:r>
              <a:rPr lang="de-DE" sz="2800" dirty="0" err="1">
                <a:latin typeface="Courier New" panose="02070309020205020404" pitchFamily="49" charset="0"/>
                <a:cs typeface="Courier New" panose="02070309020205020404" pitchFamily="49" charset="0"/>
              </a:rPr>
              <a:t>Activity</a:t>
            </a:r>
            <a:r>
              <a:rPr lang="de-DE" sz="2800" dirty="0">
                <a:latin typeface="Courier New" panose="02070309020205020404" pitchFamily="49" charset="0"/>
                <a:cs typeface="Courier New" panose="02070309020205020404" pitchFamily="49" charset="0"/>
              </a:rPr>
              <a:t> "Zähle" -Status "Arbeite gerade an Zahl $_"   -</a:t>
            </a:r>
            <a:r>
              <a:rPr lang="de-DE" sz="2800" dirty="0" err="1">
                <a:latin typeface="Courier New" panose="02070309020205020404" pitchFamily="49" charset="0"/>
                <a:cs typeface="Courier New" panose="02070309020205020404" pitchFamily="49" charset="0"/>
              </a:rPr>
              <a:t>PercentComplete</a:t>
            </a:r>
            <a:r>
              <a:rPr lang="de-DE" sz="2800" dirty="0">
                <a:latin typeface="Courier New" panose="02070309020205020404" pitchFamily="49" charset="0"/>
                <a:cs typeface="Courier New" panose="02070309020205020404" pitchFamily="49" charset="0"/>
              </a:rPr>
              <a:t> $_; </a:t>
            </a:r>
          </a:p>
          <a:p>
            <a:pPr marL="0" indent="0">
              <a:buNone/>
            </a:pPr>
            <a:r>
              <a:rPr lang="de-DE" sz="2800" dirty="0">
                <a:latin typeface="Courier New" panose="02070309020205020404" pitchFamily="49" charset="0"/>
                <a:cs typeface="Courier New" panose="02070309020205020404" pitchFamily="49" charset="0"/>
              </a:rPr>
              <a:t>    Start-</a:t>
            </a:r>
            <a:r>
              <a:rPr lang="de-DE" sz="2800" dirty="0" err="1">
                <a:latin typeface="Courier New" panose="02070309020205020404" pitchFamily="49" charset="0"/>
                <a:cs typeface="Courier New" panose="02070309020205020404" pitchFamily="49" charset="0"/>
              </a:rPr>
              <a:t>Sleep</a:t>
            </a:r>
            <a:r>
              <a:rPr lang="de-DE" sz="2800" dirty="0">
                <a:latin typeface="Courier New" panose="02070309020205020404" pitchFamily="49" charset="0"/>
                <a:cs typeface="Courier New" panose="02070309020205020404" pitchFamily="49" charset="0"/>
              </a:rPr>
              <a:t> -</a:t>
            </a:r>
            <a:r>
              <a:rPr lang="de-DE" sz="2800" dirty="0" err="1">
                <a:latin typeface="Courier New" panose="02070309020205020404" pitchFamily="49" charset="0"/>
                <a:cs typeface="Courier New" panose="02070309020205020404" pitchFamily="49" charset="0"/>
              </a:rPr>
              <a:t>Milliseconds</a:t>
            </a:r>
            <a:r>
              <a:rPr lang="de-DE" sz="2800" dirty="0">
                <a:latin typeface="Courier New" panose="02070309020205020404" pitchFamily="49" charset="0"/>
                <a:cs typeface="Courier New" panose="02070309020205020404" pitchFamily="49" charset="0"/>
              </a:rPr>
              <a:t> 50;</a:t>
            </a:r>
          </a:p>
          <a:p>
            <a:pPr marL="0" indent="0">
              <a:buNone/>
            </a:pPr>
            <a:r>
              <a:rPr lang="de-DE" sz="2800" dirty="0">
                <a:latin typeface="Courier New" panose="02070309020205020404" pitchFamily="49" charset="0"/>
                <a:cs typeface="Courier New" panose="02070309020205020404" pitchFamily="49" charset="0"/>
              </a:rPr>
              <a:t>    $_</a:t>
            </a:r>
          </a:p>
          <a:p>
            <a:pPr marL="0" indent="0">
              <a:buNone/>
            </a:pPr>
            <a:r>
              <a:rPr lang="de-DE" sz="2800" dirty="0">
                <a:latin typeface="Courier New" panose="02070309020205020404" pitchFamily="49" charset="0"/>
                <a:cs typeface="Courier New" panose="02070309020205020404" pitchFamily="49" charset="0"/>
              </a:rPr>
              <a:t>    } </a:t>
            </a:r>
          </a:p>
          <a:p>
            <a:pPr marL="0" indent="0">
              <a:buNone/>
            </a:pPr>
            <a:endParaRPr lang="de-DE" sz="28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144</a:t>
            </a:fld>
            <a:endParaRPr lang="de-DE"/>
          </a:p>
        </p:txBody>
      </p:sp>
      <p:sp>
        <p:nvSpPr>
          <p:cNvPr id="5" name="Fußzeilenplatzhalter 4">
            <a:extLst>
              <a:ext uri="{FF2B5EF4-FFF2-40B4-BE49-F238E27FC236}">
                <a16:creationId xmlns:a16="http://schemas.microsoft.com/office/drawing/2014/main" id="{FF188378-D54C-4525-BD05-73F2175D22F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926470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4018275067"/>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2" name="Titel 1"/>
          <p:cNvSpPr>
            <a:spLocks noGrp="1"/>
          </p:cNvSpPr>
          <p:nvPr>
            <p:ph type="title"/>
          </p:nvPr>
        </p:nvSpPr>
        <p:spPr/>
        <p:txBody>
          <a:bodyPr/>
          <a:lstStyle/>
          <a:p>
            <a:r>
              <a:rPr lang="de-DE" dirty="0"/>
              <a:t>Übung: Aufzählen und </a:t>
            </a:r>
            <a:r>
              <a:rPr lang="de-DE" dirty="0" err="1"/>
              <a:t>co.</a:t>
            </a:r>
            <a:endParaRPr lang="de-DE" dirty="0"/>
          </a:p>
        </p:txBody>
      </p:sp>
      <p:sp>
        <p:nvSpPr>
          <p:cNvPr id="3" name="Inhaltsplatzhalter 2"/>
          <p:cNvSpPr>
            <a:spLocks noGrp="1"/>
          </p:cNvSpPr>
          <p:nvPr>
            <p:ph idx="1"/>
          </p:nvPr>
        </p:nvSpPr>
        <p:spPr/>
        <p:txBody>
          <a:bodyPr>
            <a:normAutofit lnSpcReduction="10000"/>
          </a:bodyPr>
          <a:lstStyle/>
          <a:p>
            <a:r>
              <a:rPr lang="de-DE" dirty="0"/>
              <a:t>Testen Sie diese 5 Aufrufe:</a:t>
            </a:r>
          </a:p>
          <a:p>
            <a:endParaRPr lang="de-DE" dirty="0"/>
          </a:p>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Select-</a:t>
            </a:r>
            <a:r>
              <a:rPr lang="de-DE" dirty="0" err="1">
                <a:latin typeface="Courier New" panose="02070309020205020404" pitchFamily="49" charset="0"/>
                <a:cs typeface="Courier New" panose="02070309020205020404" pitchFamily="49" charset="0"/>
              </a:rPr>
              <a:t>Object</a:t>
            </a:r>
            <a:r>
              <a:rPr lang="de-DE" dirty="0">
                <a:latin typeface="Courier New" panose="02070309020205020404" pitchFamily="49" charset="0"/>
                <a:cs typeface="Courier New" panose="02070309020205020404" pitchFamily="49" charset="0"/>
              </a:rPr>
              <a:t> -Property Name</a:t>
            </a:r>
          </a:p>
          <a:p>
            <a:r>
              <a:rPr lang="de-DE" dirty="0" err="1">
                <a:latin typeface="Courier New" panose="02070309020205020404" pitchFamily="49" charset="0"/>
                <a:cs typeface="Courier New" panose="02070309020205020404" pitchFamily="49" charset="0"/>
              </a:rPr>
              <a:t>Gsv</a:t>
            </a:r>
            <a:r>
              <a:rPr lang="de-DE" dirty="0">
                <a:latin typeface="Courier New" panose="02070309020205020404" pitchFamily="49" charset="0"/>
                <a:cs typeface="Courier New" panose="02070309020205020404" pitchFamily="49" charset="0"/>
              </a:rPr>
              <a:t> | Select Name</a:t>
            </a:r>
          </a:p>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a:t>
            </a:r>
            <a:r>
              <a:rPr lang="de-DE" dirty="0" err="1">
                <a:latin typeface="Courier New" panose="02070309020205020404" pitchFamily="49" charset="0"/>
                <a:cs typeface="Courier New" panose="02070309020205020404" pitchFamily="49" charset="0"/>
              </a:rPr>
              <a:t>ForEach</a:t>
            </a:r>
            <a:r>
              <a:rPr lang="de-DE" dirty="0">
                <a:latin typeface="Courier New" panose="02070309020205020404" pitchFamily="49" charset="0"/>
                <a:cs typeface="Courier New" panose="02070309020205020404" pitchFamily="49" charset="0"/>
              </a:rPr>
              <a:t> Name</a:t>
            </a:r>
          </a:p>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 { $_.Name }</a:t>
            </a:r>
          </a:p>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a:t>
            </a:r>
            <a:r>
              <a:rPr lang="de-DE" dirty="0" err="1">
                <a:latin typeface="Courier New" panose="02070309020205020404" pitchFamily="49" charset="0"/>
                <a:cs typeface="Courier New" panose="02070309020205020404" pitchFamily="49" charset="0"/>
              </a:rPr>
              <a:t>ft</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name</a:t>
            </a:r>
            <a:endParaRPr lang="de-DE" dirty="0">
              <a:latin typeface="Courier New" panose="02070309020205020404" pitchFamily="49" charset="0"/>
              <a:cs typeface="Courier New" panose="02070309020205020404" pitchFamily="49" charset="0"/>
            </a:endParaRPr>
          </a:p>
          <a:p>
            <a:pPr marL="0" indent="0">
              <a:buNone/>
            </a:pPr>
            <a:r>
              <a:rPr lang="de-DE" dirty="0"/>
              <a:t> </a:t>
            </a:r>
          </a:p>
          <a:p>
            <a:r>
              <a:rPr lang="de-DE" dirty="0"/>
              <a:t>Was geschieht? Warum?</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145</a:t>
            </a:fld>
            <a:endParaRPr lang="de-DE"/>
          </a:p>
        </p:txBody>
      </p:sp>
      <p:sp>
        <p:nvSpPr>
          <p:cNvPr id="7" name="Fußzeilenplatzhalter 6">
            <a:extLst>
              <a:ext uri="{FF2B5EF4-FFF2-40B4-BE49-F238E27FC236}">
                <a16:creationId xmlns:a16="http://schemas.microsoft.com/office/drawing/2014/main" id="{CF15CD12-5046-4B4C-823A-6693E447956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606465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Aufzählen und Co.</a:t>
            </a:r>
          </a:p>
        </p:txBody>
      </p:sp>
      <p:sp>
        <p:nvSpPr>
          <p:cNvPr id="3" name="Inhaltsplatzhalter 2"/>
          <p:cNvSpPr>
            <a:spLocks noGrp="1"/>
          </p:cNvSpPr>
          <p:nvPr>
            <p:ph idx="1"/>
          </p:nvPr>
        </p:nvSpPr>
        <p:spPr>
          <a:xfrm>
            <a:off x="838200" y="1825625"/>
            <a:ext cx="10802416" cy="4351338"/>
          </a:xfrm>
        </p:spPr>
        <p:txBody>
          <a:bodyPr/>
          <a:lstStyle/>
          <a:p>
            <a:r>
              <a:rPr lang="de-DE" dirty="0"/>
              <a:t>In der „optischen Wirkung“ gleich</a:t>
            </a:r>
          </a:p>
          <a:p>
            <a:r>
              <a:rPr lang="de-DE" dirty="0"/>
              <a:t>Bei genauer Betrachtung:</a:t>
            </a:r>
          </a:p>
          <a:p>
            <a:pPr lvl="1"/>
            <a:r>
              <a:rPr lang="de-DE" dirty="0"/>
              <a:t>Unterschiedliche Arbeitsweise (damit in der Regel auch Performance-Unterschiede)</a:t>
            </a:r>
          </a:p>
          <a:p>
            <a:pPr lvl="1"/>
            <a:r>
              <a:rPr lang="de-DE" dirty="0" err="1"/>
              <a:t>Objektypen</a:t>
            </a:r>
            <a:r>
              <a:rPr lang="de-DE" dirty="0"/>
              <a:t> sind am Ende unterschiedlich!!</a:t>
            </a:r>
          </a:p>
        </p:txBody>
      </p:sp>
      <p:sp>
        <p:nvSpPr>
          <p:cNvPr id="4" name="Foliennummernplatzhalter 3"/>
          <p:cNvSpPr>
            <a:spLocks noGrp="1"/>
          </p:cNvSpPr>
          <p:nvPr>
            <p:ph type="sldNum" sz="quarter" idx="12"/>
          </p:nvPr>
        </p:nvSpPr>
        <p:spPr/>
        <p:txBody>
          <a:bodyPr/>
          <a:lstStyle/>
          <a:p>
            <a:fld id="{D0B68A9A-8F5D-4114-819E-CD9E627B0FFB}" type="slidenum">
              <a:rPr lang="de-DE" smtClean="0"/>
              <a:t>146</a:t>
            </a:fld>
            <a:endParaRPr lang="de-DE"/>
          </a:p>
        </p:txBody>
      </p:sp>
      <p:sp>
        <p:nvSpPr>
          <p:cNvPr id="5" name="Fußzeilenplatzhalter 4">
            <a:extLst>
              <a:ext uri="{FF2B5EF4-FFF2-40B4-BE49-F238E27FC236}">
                <a16:creationId xmlns:a16="http://schemas.microsoft.com/office/drawing/2014/main" id="{98B4118E-76F7-40C5-A310-C3BA53A7F45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107230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Schleifen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147</a:t>
            </a:fld>
            <a:endParaRPr lang="de-DE"/>
          </a:p>
        </p:txBody>
      </p:sp>
      <p:sp>
        <p:nvSpPr>
          <p:cNvPr id="2" name="Fußzeilenplatzhalter 1">
            <a:extLst>
              <a:ext uri="{FF2B5EF4-FFF2-40B4-BE49-F238E27FC236}">
                <a16:creationId xmlns:a16="http://schemas.microsoft.com/office/drawing/2014/main" id="{77B46C84-2E49-4BC6-A678-DC74895229A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106882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lstStyle/>
          <a:p>
            <a:r>
              <a:rPr lang="de-DE" dirty="0"/>
              <a:t>Mehrere Arten von Schleifen</a:t>
            </a:r>
          </a:p>
          <a:p>
            <a:pPr lvl="1"/>
            <a:r>
              <a:rPr lang="de-DE" dirty="0" err="1"/>
              <a:t>For</a:t>
            </a:r>
            <a:r>
              <a:rPr lang="de-DE" dirty="0"/>
              <a:t>-Schleife</a:t>
            </a:r>
          </a:p>
          <a:p>
            <a:pPr lvl="1"/>
            <a:r>
              <a:rPr lang="de-DE" dirty="0" err="1"/>
              <a:t>ForEach</a:t>
            </a:r>
            <a:r>
              <a:rPr lang="de-DE" dirty="0"/>
              <a:t>-Schleife</a:t>
            </a:r>
          </a:p>
          <a:p>
            <a:pPr lvl="1"/>
            <a:r>
              <a:rPr lang="de-DE" dirty="0" err="1"/>
              <a:t>While</a:t>
            </a:r>
            <a:r>
              <a:rPr lang="de-DE" dirty="0"/>
              <a:t>-Schleife</a:t>
            </a:r>
          </a:p>
          <a:p>
            <a:pPr lvl="1"/>
            <a:r>
              <a:rPr lang="de-DE" dirty="0"/>
              <a:t>Do-</a:t>
            </a:r>
            <a:r>
              <a:rPr lang="de-DE" dirty="0" err="1"/>
              <a:t>While</a:t>
            </a:r>
            <a:r>
              <a:rPr lang="de-DE" dirty="0"/>
              <a:t>-Schleife</a:t>
            </a:r>
          </a:p>
          <a:p>
            <a:pPr lvl="1"/>
            <a:r>
              <a:rPr lang="de-DE" dirty="0"/>
              <a:t>Do-</a:t>
            </a:r>
            <a:r>
              <a:rPr lang="de-DE" dirty="0" err="1"/>
              <a:t>Until</a:t>
            </a:r>
            <a:r>
              <a:rPr lang="de-DE" dirty="0"/>
              <a:t>-Schleife</a:t>
            </a:r>
          </a:p>
        </p:txBody>
      </p:sp>
      <p:sp>
        <p:nvSpPr>
          <p:cNvPr id="4" name="Foliennummernplatzhalter 3"/>
          <p:cNvSpPr>
            <a:spLocks noGrp="1"/>
          </p:cNvSpPr>
          <p:nvPr>
            <p:ph type="sldNum" sz="quarter" idx="12"/>
          </p:nvPr>
        </p:nvSpPr>
        <p:spPr/>
        <p:txBody>
          <a:bodyPr/>
          <a:lstStyle/>
          <a:p>
            <a:fld id="{D0B68A9A-8F5D-4114-819E-CD9E627B0FFB}" type="slidenum">
              <a:rPr lang="de-DE" smtClean="0"/>
              <a:t>148</a:t>
            </a:fld>
            <a:endParaRPr lang="de-DE"/>
          </a:p>
        </p:txBody>
      </p:sp>
      <p:sp>
        <p:nvSpPr>
          <p:cNvPr id="5" name="Fußzeilenplatzhalter 4">
            <a:extLst>
              <a:ext uri="{FF2B5EF4-FFF2-40B4-BE49-F238E27FC236}">
                <a16:creationId xmlns:a16="http://schemas.microsoft.com/office/drawing/2014/main" id="{E9E65023-B7F2-48C4-BDA9-B301C0174AF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061877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lstStyle/>
          <a:p>
            <a:r>
              <a:rPr lang="de-DE" b="1" dirty="0" err="1"/>
              <a:t>For</a:t>
            </a:r>
            <a:r>
              <a:rPr lang="de-DE" b="1" dirty="0"/>
              <a:t>-Schleife</a:t>
            </a:r>
            <a:r>
              <a:rPr lang="de-DE" dirty="0"/>
              <a:t> läuft eine bestimmte Anzahl Iterationen:</a:t>
            </a:r>
          </a:p>
          <a:p>
            <a:r>
              <a:rPr lang="de-DE" dirty="0" err="1">
                <a:latin typeface="Courier New" panose="02070309020205020404" pitchFamily="49" charset="0"/>
                <a:cs typeface="Courier New" panose="02070309020205020404" pitchFamily="49" charset="0"/>
              </a:rPr>
              <a:t>for</a:t>
            </a:r>
            <a:r>
              <a:rPr lang="de-DE" dirty="0">
                <a:latin typeface="Courier New" panose="02070309020205020404" pitchFamily="49" charset="0"/>
                <a:cs typeface="Courier New" panose="02070309020205020404" pitchFamily="49" charset="0"/>
              </a:rPr>
              <a:t> ($i = 1; $i -le 10;  $i++) { $i }</a:t>
            </a:r>
          </a:p>
          <a:p>
            <a:r>
              <a:rPr lang="de-DE" dirty="0"/>
              <a:t>Läuft, bis Zähler i nicht mehr „le“ (</a:t>
            </a:r>
            <a:r>
              <a:rPr lang="de-DE" dirty="0" err="1"/>
              <a:t>less</a:t>
            </a:r>
            <a:r>
              <a:rPr lang="de-DE" dirty="0"/>
              <a:t> </a:t>
            </a:r>
            <a:r>
              <a:rPr lang="de-DE" dirty="0" err="1"/>
              <a:t>or</a:t>
            </a:r>
            <a:r>
              <a:rPr lang="de-DE" dirty="0"/>
              <a:t> </a:t>
            </a:r>
            <a:r>
              <a:rPr lang="de-DE" dirty="0" err="1"/>
              <a:t>equal</a:t>
            </a:r>
            <a:r>
              <a:rPr lang="de-DE" dirty="0"/>
              <a:t>) 10 ist</a:t>
            </a:r>
          </a:p>
          <a:p>
            <a:r>
              <a:rPr lang="de-DE" dirty="0"/>
              <a:t>Schleife endet also, nachdem i den Wert 10 angenommen hat und den Schleifenkörper durchlaufen hat</a:t>
            </a:r>
          </a:p>
        </p:txBody>
      </p:sp>
      <p:sp>
        <p:nvSpPr>
          <p:cNvPr id="4" name="Foliennummernplatzhalter 3"/>
          <p:cNvSpPr>
            <a:spLocks noGrp="1"/>
          </p:cNvSpPr>
          <p:nvPr>
            <p:ph type="sldNum" sz="quarter" idx="12"/>
          </p:nvPr>
        </p:nvSpPr>
        <p:spPr/>
        <p:txBody>
          <a:bodyPr/>
          <a:lstStyle/>
          <a:p>
            <a:fld id="{D0B68A9A-8F5D-4114-819E-CD9E627B0FFB}" type="slidenum">
              <a:rPr lang="de-DE" smtClean="0"/>
              <a:t>149</a:t>
            </a:fld>
            <a:endParaRPr lang="de-DE"/>
          </a:p>
        </p:txBody>
      </p:sp>
      <p:sp>
        <p:nvSpPr>
          <p:cNvPr id="5" name="Fußzeilenplatzhalter 4">
            <a:extLst>
              <a:ext uri="{FF2B5EF4-FFF2-40B4-BE49-F238E27FC236}">
                <a16:creationId xmlns:a16="http://schemas.microsoft.com/office/drawing/2014/main" id="{B88869C1-177E-48E2-B745-E41A414400A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7885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Commandlets</a:t>
            </a:r>
            <a:endParaRPr lang="de-DE" dirty="0"/>
          </a:p>
        </p:txBody>
      </p:sp>
      <p:sp>
        <p:nvSpPr>
          <p:cNvPr id="3" name="Inhaltsplatzhalter 2"/>
          <p:cNvSpPr>
            <a:spLocks noGrp="1"/>
          </p:cNvSpPr>
          <p:nvPr>
            <p:ph idx="1"/>
          </p:nvPr>
        </p:nvSpPr>
        <p:spPr/>
        <p:txBody>
          <a:bodyPr/>
          <a:lstStyle/>
          <a:p>
            <a:r>
              <a:rPr lang="de-DE" dirty="0"/>
              <a:t>Ab </a:t>
            </a:r>
            <a:r>
              <a:rPr lang="de-DE" dirty="0" err="1"/>
              <a:t>PowerShell</a:t>
            </a:r>
            <a:r>
              <a:rPr lang="de-DE" dirty="0"/>
              <a:t> 3.0: Hilfe wird nicht mehr offline mitgeliefert</a:t>
            </a:r>
          </a:p>
          <a:p>
            <a:r>
              <a:rPr lang="de-DE" dirty="0"/>
              <a:t>Muss einmalig heruntergeladen werden</a:t>
            </a:r>
          </a:p>
          <a:p>
            <a:r>
              <a:rPr lang="de-DE" b="1" dirty="0"/>
              <a:t>Update-Help </a:t>
            </a:r>
            <a:r>
              <a:rPr lang="de-DE" dirty="0"/>
              <a:t>prüft auf herunterladebare Inhalte</a:t>
            </a:r>
          </a:p>
          <a:p>
            <a:r>
              <a:rPr lang="de-DE" b="1" dirty="0"/>
              <a:t>Save-Help </a:t>
            </a:r>
            <a:r>
              <a:rPr lang="de-DE" dirty="0"/>
              <a:t>speichert Hilfe für Offline-Rechner</a:t>
            </a:r>
          </a:p>
        </p:txBody>
      </p:sp>
      <p:sp>
        <p:nvSpPr>
          <p:cNvPr id="4" name="Foliennummernplatzhalter 3"/>
          <p:cNvSpPr>
            <a:spLocks noGrp="1"/>
          </p:cNvSpPr>
          <p:nvPr>
            <p:ph type="sldNum" sz="quarter" idx="12"/>
          </p:nvPr>
        </p:nvSpPr>
        <p:spPr/>
        <p:txBody>
          <a:bodyPr/>
          <a:lstStyle/>
          <a:p>
            <a:fld id="{D0B68A9A-8F5D-4114-819E-CD9E627B0FFB}" type="slidenum">
              <a:rPr lang="de-DE" smtClean="0"/>
              <a:t>15</a:t>
            </a:fld>
            <a:endParaRPr lang="de-DE"/>
          </a:p>
        </p:txBody>
      </p:sp>
      <p:sp>
        <p:nvSpPr>
          <p:cNvPr id="5" name="Fußzeilenplatzhalter 4">
            <a:extLst>
              <a:ext uri="{FF2B5EF4-FFF2-40B4-BE49-F238E27FC236}">
                <a16:creationId xmlns:a16="http://schemas.microsoft.com/office/drawing/2014/main" id="{C517C243-7423-4AC8-8311-7616B0FE208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109058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a:xfrm>
            <a:off x="838200" y="1268762"/>
            <a:ext cx="10515600" cy="5087590"/>
          </a:xfrm>
        </p:spPr>
        <p:txBody>
          <a:bodyPr>
            <a:normAutofit/>
          </a:bodyPr>
          <a:lstStyle/>
          <a:p>
            <a:r>
              <a:rPr lang="de-DE" b="1" dirty="0" err="1"/>
              <a:t>ForEach</a:t>
            </a:r>
            <a:r>
              <a:rPr lang="de-DE" b="1" dirty="0"/>
              <a:t>-Schleife </a:t>
            </a:r>
            <a:r>
              <a:rPr lang="de-DE" dirty="0"/>
              <a:t>läuft über eine Menge von Objekten („Array“) deren Anzahl in der Regel  beim Programmieren noch nicht bekannt war</a:t>
            </a:r>
          </a:p>
          <a:p>
            <a:r>
              <a:rPr lang="de-DE" dirty="0"/>
              <a:t>Die Eigenschaften der Objekte in der Menge können auch bei der Abarbeitung geändert werden</a:t>
            </a:r>
          </a:p>
          <a:p>
            <a:r>
              <a:rPr lang="de-DE" dirty="0">
                <a:solidFill>
                  <a:schemeClr val="accent1"/>
                </a:solidFill>
                <a:latin typeface="Courier New" panose="02070309020205020404" pitchFamily="49" charset="0"/>
                <a:cs typeface="Courier New" panose="02070309020205020404" pitchFamily="49" charset="0"/>
              </a:rPr>
              <a:t>$Users </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Get-ADUser</a:t>
            </a:r>
            <a:r>
              <a:rPr lang="de-DE" dirty="0">
                <a:latin typeface="Courier New" panose="02070309020205020404" pitchFamily="49" charset="0"/>
                <a:cs typeface="Courier New" panose="02070309020205020404" pitchFamily="49" charset="0"/>
              </a:rPr>
              <a:t> –Filter *</a:t>
            </a:r>
          </a:p>
          <a:p>
            <a:r>
              <a:rPr lang="de-DE" dirty="0" err="1">
                <a:latin typeface="Courier New" panose="02070309020205020404" pitchFamily="49" charset="0"/>
                <a:cs typeface="Courier New" panose="02070309020205020404" pitchFamily="49" charset="0"/>
              </a:rPr>
              <a:t>ForEach</a:t>
            </a:r>
            <a:r>
              <a:rPr lang="de-DE" dirty="0">
                <a:latin typeface="Courier New" panose="02070309020205020404" pitchFamily="49" charset="0"/>
                <a:cs typeface="Courier New" panose="02070309020205020404" pitchFamily="49" charset="0"/>
              </a:rPr>
              <a:t>(</a:t>
            </a:r>
            <a:r>
              <a:rPr lang="de-DE" dirty="0">
                <a:solidFill>
                  <a:srgbClr val="FF0000"/>
                </a:solidFill>
                <a:latin typeface="Courier New" panose="02070309020205020404" pitchFamily="49" charset="0"/>
                <a:cs typeface="Courier New" panose="02070309020205020404" pitchFamily="49" charset="0"/>
              </a:rPr>
              <a:t>$</a:t>
            </a:r>
            <a:r>
              <a:rPr lang="de-DE" dirty="0" err="1">
                <a:solidFill>
                  <a:srgbClr val="FF0000"/>
                </a:solidFill>
                <a:latin typeface="Courier New" panose="02070309020205020404" pitchFamily="49" charset="0"/>
                <a:cs typeface="Courier New" panose="02070309020205020404" pitchFamily="49" charset="0"/>
              </a:rPr>
              <a:t>EinUser</a:t>
            </a:r>
            <a:r>
              <a:rPr lang="de-DE" dirty="0">
                <a:solidFill>
                  <a:schemeClr val="accent2"/>
                </a:solidFill>
                <a:latin typeface="Courier New" panose="02070309020205020404" pitchFamily="49" charset="0"/>
                <a:cs typeface="Courier New" panose="02070309020205020404" pitchFamily="49" charset="0"/>
              </a:rPr>
              <a:t> </a:t>
            </a:r>
            <a:r>
              <a:rPr lang="de-DE" dirty="0">
                <a:latin typeface="Courier New" panose="02070309020205020404" pitchFamily="49" charset="0"/>
                <a:cs typeface="Courier New" panose="02070309020205020404" pitchFamily="49" charset="0"/>
              </a:rPr>
              <a:t>in </a:t>
            </a:r>
            <a:r>
              <a:rPr lang="de-DE" dirty="0">
                <a:solidFill>
                  <a:schemeClr val="accent1"/>
                </a:solidFill>
                <a:latin typeface="Courier New" panose="02070309020205020404" pitchFamily="49" charset="0"/>
                <a:cs typeface="Courier New" panose="02070309020205020404" pitchFamily="49" charset="0"/>
              </a:rPr>
              <a:t>$Users</a:t>
            </a:r>
            <a:r>
              <a:rPr lang="de-DE" dirty="0">
                <a:latin typeface="Courier New" panose="02070309020205020404" pitchFamily="49" charset="0"/>
                <a:cs typeface="Courier New" panose="02070309020205020404" pitchFamily="49" charset="0"/>
              </a:rPr>
              <a:t>) { </a:t>
            </a:r>
            <a:r>
              <a:rPr lang="de-DE" dirty="0">
                <a:solidFill>
                  <a:srgbClr val="FF0000"/>
                </a:solidFill>
                <a:latin typeface="Courier New" panose="02070309020205020404" pitchFamily="49" charset="0"/>
                <a:cs typeface="Courier New" panose="02070309020205020404" pitchFamily="49" charset="0"/>
              </a:rPr>
              <a:t>$</a:t>
            </a:r>
            <a:r>
              <a:rPr lang="de-DE" dirty="0" err="1">
                <a:solidFill>
                  <a:srgbClr val="FF0000"/>
                </a:solidFill>
                <a:latin typeface="Courier New" panose="02070309020205020404" pitchFamily="49" charset="0"/>
                <a:cs typeface="Courier New" panose="02070309020205020404" pitchFamily="49" charset="0"/>
              </a:rPr>
              <a:t>EinUser</a:t>
            </a:r>
            <a:r>
              <a:rPr lang="de-DE" dirty="0" err="1">
                <a:latin typeface="Courier New" panose="02070309020205020404" pitchFamily="49" charset="0"/>
                <a:cs typeface="Courier New" panose="02070309020205020404" pitchFamily="49" charset="0"/>
              </a:rPr>
              <a:t>.Givenname</a:t>
            </a:r>
            <a:r>
              <a:rPr lang="de-DE" dirty="0">
                <a:latin typeface="Courier New" panose="02070309020205020404" pitchFamily="49" charset="0"/>
                <a:cs typeface="Courier New" panose="02070309020205020404" pitchFamily="49" charset="0"/>
              </a:rPr>
              <a:t> }</a:t>
            </a:r>
          </a:p>
          <a:p>
            <a:r>
              <a:rPr lang="de-DE" dirty="0"/>
              <a:t>Achtung: Nicht mit </a:t>
            </a:r>
            <a:r>
              <a:rPr lang="de-DE" b="1" dirty="0" err="1"/>
              <a:t>ForEach-Object</a:t>
            </a:r>
            <a:r>
              <a:rPr lang="de-DE" b="1" dirty="0"/>
              <a:t> </a:t>
            </a:r>
            <a:r>
              <a:rPr lang="de-DE" dirty="0"/>
              <a:t>verwechseln!</a:t>
            </a:r>
          </a:p>
        </p:txBody>
      </p:sp>
      <p:sp>
        <p:nvSpPr>
          <p:cNvPr id="4" name="Foliennummernplatzhalter 3"/>
          <p:cNvSpPr>
            <a:spLocks noGrp="1"/>
          </p:cNvSpPr>
          <p:nvPr>
            <p:ph type="sldNum" sz="quarter" idx="12"/>
          </p:nvPr>
        </p:nvSpPr>
        <p:spPr/>
        <p:txBody>
          <a:bodyPr/>
          <a:lstStyle/>
          <a:p>
            <a:fld id="{D0B68A9A-8F5D-4114-819E-CD9E627B0FFB}" type="slidenum">
              <a:rPr lang="de-DE" smtClean="0"/>
              <a:t>150</a:t>
            </a:fld>
            <a:endParaRPr lang="de-DE"/>
          </a:p>
        </p:txBody>
      </p:sp>
      <p:sp>
        <p:nvSpPr>
          <p:cNvPr id="5" name="Fußzeilenplatzhalter 4">
            <a:extLst>
              <a:ext uri="{FF2B5EF4-FFF2-40B4-BE49-F238E27FC236}">
                <a16:creationId xmlns:a16="http://schemas.microsoft.com/office/drawing/2014/main" id="{FCF78C19-AC86-410C-8C92-EBDBEF8DEAE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992052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normAutofit/>
          </a:bodyPr>
          <a:lstStyle/>
          <a:p>
            <a:r>
              <a:rPr lang="de-DE" b="1" dirty="0" err="1"/>
              <a:t>While</a:t>
            </a:r>
            <a:r>
              <a:rPr lang="de-DE" b="1" dirty="0"/>
              <a:t>-Schleifen </a:t>
            </a:r>
            <a:r>
              <a:rPr lang="de-DE" dirty="0"/>
              <a:t>sind „kopfgeprüft“ („abweisend“)</a:t>
            </a:r>
          </a:p>
          <a:p>
            <a:r>
              <a:rPr lang="de-DE" dirty="0"/>
              <a:t>Schleifenkörper wird nur durchlaufen, wenn </a:t>
            </a:r>
            <a:r>
              <a:rPr lang="de-DE" b="1" dirty="0"/>
              <a:t>vorher </a:t>
            </a:r>
            <a:r>
              <a:rPr lang="de-DE" dirty="0"/>
              <a:t>die Bedingung wahr ist</a:t>
            </a:r>
          </a:p>
          <a:p>
            <a:r>
              <a:rPr lang="de-DE" dirty="0"/>
              <a:t>Bedingung kann auch ein </a:t>
            </a:r>
            <a:r>
              <a:rPr lang="de-DE" dirty="0" err="1"/>
              <a:t>Commandlet</a:t>
            </a:r>
            <a:r>
              <a:rPr lang="de-DE" dirty="0"/>
              <a:t> o.ä. sein</a:t>
            </a:r>
          </a:p>
          <a:p>
            <a:r>
              <a:rPr lang="de-DE" dirty="0" err="1">
                <a:latin typeface="Courier New" panose="02070309020205020404" pitchFamily="49" charset="0"/>
                <a:cs typeface="Courier New" panose="02070309020205020404" pitchFamily="49" charset="0"/>
              </a:rPr>
              <a:t>While</a:t>
            </a:r>
            <a:r>
              <a:rPr lang="de-DE" dirty="0">
                <a:latin typeface="Courier New" panose="02070309020205020404" pitchFamily="49" charset="0"/>
                <a:cs typeface="Courier New" panose="02070309020205020404" pitchFamily="49" charset="0"/>
              </a:rPr>
              <a:t>(($Eingabe = Read-Host -Prompt „Soll ich weitermachen?“) -</a:t>
            </a:r>
            <a:r>
              <a:rPr lang="de-DE" dirty="0" err="1">
                <a:latin typeface="Courier New" panose="02070309020205020404" pitchFamily="49" charset="0"/>
                <a:cs typeface="Courier New" panose="02070309020205020404" pitchFamily="49" charset="0"/>
              </a:rPr>
              <a:t>eq</a:t>
            </a:r>
            <a:r>
              <a:rPr lang="de-DE" dirty="0">
                <a:latin typeface="Courier New" panose="02070309020205020404" pitchFamily="49" charset="0"/>
                <a:cs typeface="Courier New" panose="02070309020205020404" pitchFamily="49" charset="0"/>
              </a:rPr>
              <a:t> „Ja“)</a:t>
            </a:r>
          </a:p>
          <a:p>
            <a:r>
              <a:rPr lang="de-DE" dirty="0">
                <a:latin typeface="Courier New" panose="02070309020205020404" pitchFamily="49" charset="0"/>
                <a:cs typeface="Courier New" panose="02070309020205020404" pitchFamily="49" charset="0"/>
              </a:rPr>
              <a:t>{ #Schleifenkörper }</a:t>
            </a:r>
          </a:p>
        </p:txBody>
      </p:sp>
      <p:sp>
        <p:nvSpPr>
          <p:cNvPr id="4" name="Foliennummernplatzhalter 3"/>
          <p:cNvSpPr>
            <a:spLocks noGrp="1"/>
          </p:cNvSpPr>
          <p:nvPr>
            <p:ph type="sldNum" sz="quarter" idx="12"/>
          </p:nvPr>
        </p:nvSpPr>
        <p:spPr/>
        <p:txBody>
          <a:bodyPr/>
          <a:lstStyle/>
          <a:p>
            <a:fld id="{D0B68A9A-8F5D-4114-819E-CD9E627B0FFB}" type="slidenum">
              <a:rPr lang="de-DE" smtClean="0"/>
              <a:t>151</a:t>
            </a:fld>
            <a:endParaRPr lang="de-DE"/>
          </a:p>
        </p:txBody>
      </p:sp>
      <p:sp>
        <p:nvSpPr>
          <p:cNvPr id="5" name="Fußzeilenplatzhalter 4">
            <a:extLst>
              <a:ext uri="{FF2B5EF4-FFF2-40B4-BE49-F238E27FC236}">
                <a16:creationId xmlns:a16="http://schemas.microsoft.com/office/drawing/2014/main" id="{8C42003A-42C1-4429-B4F4-C568544CD47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762827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lstStyle/>
          <a:p>
            <a:r>
              <a:rPr lang="de-DE" b="1" dirty="0"/>
              <a:t>Do-</a:t>
            </a:r>
            <a:r>
              <a:rPr lang="de-DE" b="1" dirty="0" err="1"/>
              <a:t>While</a:t>
            </a:r>
            <a:r>
              <a:rPr lang="de-DE" b="1" dirty="0"/>
              <a:t>-Schleifen</a:t>
            </a:r>
            <a:r>
              <a:rPr lang="de-DE" dirty="0"/>
              <a:t> sind „fußgeprüft“ („nicht-abweisend“)</a:t>
            </a:r>
          </a:p>
          <a:p>
            <a:r>
              <a:rPr lang="de-DE" dirty="0"/>
              <a:t>Schleifenkörper wird in jedem Fall min. 1x durchlaufen</a:t>
            </a:r>
          </a:p>
          <a:p>
            <a:r>
              <a:rPr lang="de-DE" dirty="0"/>
              <a:t>Bedingung für weiteren Durchlauf wird am Ende geprüft</a:t>
            </a:r>
          </a:p>
          <a:p>
            <a:r>
              <a:rPr lang="de-DE" dirty="0">
                <a:latin typeface="Courier New" panose="02070309020205020404" pitchFamily="49" charset="0"/>
                <a:cs typeface="Courier New" panose="02070309020205020404" pitchFamily="49" charset="0"/>
              </a:rPr>
              <a:t>do{ #Anweisung } </a:t>
            </a:r>
            <a:r>
              <a:rPr lang="de-DE" dirty="0" err="1">
                <a:latin typeface="Courier New" panose="02070309020205020404" pitchFamily="49" charset="0"/>
                <a:cs typeface="Courier New" panose="02070309020205020404" pitchFamily="49" charset="0"/>
              </a:rPr>
              <a:t>while</a:t>
            </a:r>
            <a:r>
              <a:rPr lang="de-DE" dirty="0">
                <a:latin typeface="Courier New" panose="02070309020205020404" pitchFamily="49" charset="0"/>
                <a:cs typeface="Courier New" panose="02070309020205020404" pitchFamily="49" charset="0"/>
              </a:rPr>
              <a:t>(#Bedingung)</a:t>
            </a:r>
          </a:p>
        </p:txBody>
      </p:sp>
      <p:sp>
        <p:nvSpPr>
          <p:cNvPr id="4" name="Foliennummernplatzhalter 3"/>
          <p:cNvSpPr>
            <a:spLocks noGrp="1"/>
          </p:cNvSpPr>
          <p:nvPr>
            <p:ph type="sldNum" sz="quarter" idx="12"/>
          </p:nvPr>
        </p:nvSpPr>
        <p:spPr/>
        <p:txBody>
          <a:bodyPr/>
          <a:lstStyle/>
          <a:p>
            <a:fld id="{D0B68A9A-8F5D-4114-819E-CD9E627B0FFB}" type="slidenum">
              <a:rPr lang="de-DE" smtClean="0"/>
              <a:t>152</a:t>
            </a:fld>
            <a:endParaRPr lang="de-DE"/>
          </a:p>
        </p:txBody>
      </p:sp>
      <p:sp>
        <p:nvSpPr>
          <p:cNvPr id="5" name="Fußzeilenplatzhalter 4">
            <a:extLst>
              <a:ext uri="{FF2B5EF4-FFF2-40B4-BE49-F238E27FC236}">
                <a16:creationId xmlns:a16="http://schemas.microsoft.com/office/drawing/2014/main" id="{1A37E297-3D75-44FA-BCCF-DBF82FC5277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718061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normAutofit/>
          </a:bodyPr>
          <a:lstStyle/>
          <a:p>
            <a:r>
              <a:rPr lang="de-DE" b="1" dirty="0"/>
              <a:t>Do-</a:t>
            </a:r>
            <a:r>
              <a:rPr lang="de-DE" b="1" dirty="0" err="1"/>
              <a:t>Until</a:t>
            </a:r>
            <a:r>
              <a:rPr lang="de-DE" b="1" dirty="0"/>
              <a:t>-Schleifen</a:t>
            </a:r>
            <a:r>
              <a:rPr lang="de-DE" dirty="0"/>
              <a:t> sind „fußgeprüft“ („nicht-abweisend“)</a:t>
            </a:r>
          </a:p>
          <a:p>
            <a:r>
              <a:rPr lang="de-DE" dirty="0"/>
              <a:t>Schleifenkörper wird in jedem Fall min. 1x durchlaufen</a:t>
            </a:r>
          </a:p>
          <a:p>
            <a:r>
              <a:rPr lang="de-DE" dirty="0"/>
              <a:t>Bedingung für weiteren Durchlauf wird am Ende geprüft</a:t>
            </a:r>
          </a:p>
          <a:p>
            <a:r>
              <a:rPr lang="de-DE" dirty="0">
                <a:latin typeface="Courier New" panose="02070309020205020404" pitchFamily="49" charset="0"/>
                <a:cs typeface="Courier New" panose="02070309020205020404" pitchFamily="49" charset="0"/>
              </a:rPr>
              <a:t>do{ #Anweisung } </a:t>
            </a:r>
            <a:r>
              <a:rPr lang="de-DE" dirty="0" err="1">
                <a:latin typeface="Courier New" panose="02070309020205020404" pitchFamily="49" charset="0"/>
                <a:cs typeface="Courier New" panose="02070309020205020404" pitchFamily="49" charset="0"/>
              </a:rPr>
              <a:t>until</a:t>
            </a:r>
            <a:r>
              <a:rPr lang="de-DE" dirty="0">
                <a:latin typeface="Courier New" panose="02070309020205020404" pitchFamily="49" charset="0"/>
                <a:cs typeface="Courier New" panose="02070309020205020404" pitchFamily="49" charset="0"/>
              </a:rPr>
              <a:t>(#Bedingung)</a:t>
            </a:r>
          </a:p>
          <a:p>
            <a:r>
              <a:rPr lang="de-DE" dirty="0">
                <a:cs typeface="Courier New" panose="02070309020205020404" pitchFamily="49" charset="0"/>
              </a:rPr>
              <a:t>Quasi die „Umkehrung“ von </a:t>
            </a:r>
            <a:r>
              <a:rPr lang="de-DE" b="1" dirty="0">
                <a:cs typeface="Courier New" panose="02070309020205020404" pitchFamily="49" charset="0"/>
              </a:rPr>
              <a:t>Do-</a:t>
            </a:r>
            <a:r>
              <a:rPr lang="de-DE" b="1" dirty="0" err="1">
                <a:cs typeface="Courier New" panose="02070309020205020404" pitchFamily="49" charset="0"/>
              </a:rPr>
              <a:t>While</a:t>
            </a:r>
            <a:endParaRPr lang="de-DE" b="1" dirty="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153</a:t>
            </a:fld>
            <a:endParaRPr lang="de-DE"/>
          </a:p>
        </p:txBody>
      </p:sp>
      <p:sp>
        <p:nvSpPr>
          <p:cNvPr id="5" name="Fußzeilenplatzhalter 4">
            <a:extLst>
              <a:ext uri="{FF2B5EF4-FFF2-40B4-BE49-F238E27FC236}">
                <a16:creationId xmlns:a16="http://schemas.microsoft.com/office/drawing/2014/main" id="{8E536411-C04F-435B-AF6A-B9A77BD0D40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657171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Schleifen</a:t>
            </a:r>
          </a:p>
        </p:txBody>
      </p:sp>
      <p:sp>
        <p:nvSpPr>
          <p:cNvPr id="3" name="Inhaltsplatzhalter 2"/>
          <p:cNvSpPr>
            <a:spLocks noGrp="1"/>
          </p:cNvSpPr>
          <p:nvPr>
            <p:ph idx="1"/>
          </p:nvPr>
        </p:nvSpPr>
        <p:spPr/>
        <p:txBody>
          <a:bodyPr/>
          <a:lstStyle/>
          <a:p>
            <a:r>
              <a:rPr lang="de-DE" dirty="0"/>
              <a:t>Bei den meisten Schleifen: Abbruch innerhalb des Schleifenkörpers möglich</a:t>
            </a:r>
          </a:p>
          <a:p>
            <a:r>
              <a:rPr lang="de-DE" dirty="0"/>
              <a:t>Dazu: </a:t>
            </a:r>
            <a:r>
              <a:rPr lang="de-DE" b="1" dirty="0"/>
              <a:t>break</a:t>
            </a:r>
          </a:p>
          <a:p>
            <a:pPr marL="0" indent="0">
              <a:buNone/>
            </a:pPr>
            <a:endParaRPr lang="de-DE" b="1" dirty="0"/>
          </a:p>
          <a:p>
            <a:pPr marL="0" indent="0">
              <a:buNone/>
            </a:pPr>
            <a:r>
              <a:rPr lang="nn-NO" dirty="0"/>
              <a:t> </a:t>
            </a:r>
            <a:r>
              <a:rPr lang="nn-NO" dirty="0">
                <a:latin typeface="Courier New" panose="02070309020205020404" pitchFamily="49" charset="0"/>
                <a:cs typeface="Courier New" panose="02070309020205020404" pitchFamily="49" charset="0"/>
              </a:rPr>
              <a:t>for ($i = 1; $i -le 10; $i++) {</a:t>
            </a:r>
          </a:p>
          <a:p>
            <a:pPr marL="0" indent="0">
              <a:buNone/>
            </a:pPr>
            <a:r>
              <a:rPr lang="de-DE" dirty="0">
                <a:latin typeface="Courier New" panose="02070309020205020404" pitchFamily="49" charset="0"/>
                <a:cs typeface="Courier New" panose="02070309020205020404" pitchFamily="49" charset="0"/>
              </a:rPr>
              <a:t>    $i</a:t>
            </a:r>
          </a:p>
          <a:p>
            <a:pPr marL="0" indent="0">
              <a:buNone/>
            </a:pPr>
            <a:r>
              <a:rPr lang="en-US" dirty="0">
                <a:latin typeface="Courier New" panose="02070309020205020404" pitchFamily="49" charset="0"/>
                <a:cs typeface="Courier New" panose="02070309020205020404" pitchFamily="49" charset="0"/>
              </a:rPr>
              <a:t>    If($i -</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 5){ break } </a:t>
            </a:r>
          </a:p>
          <a:p>
            <a:pPr marL="0" indent="0">
              <a:buNone/>
            </a:pPr>
            <a:r>
              <a:rPr lang="de-DE" dirty="0">
                <a:latin typeface="Courier New" panose="02070309020205020404" pitchFamily="49" charset="0"/>
                <a:cs typeface="Courier New" panose="02070309020205020404" pitchFamily="49" charset="0"/>
              </a:rPr>
              <a:t>} </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154</a:t>
            </a:fld>
            <a:endParaRPr lang="de-DE"/>
          </a:p>
        </p:txBody>
      </p:sp>
      <p:sp>
        <p:nvSpPr>
          <p:cNvPr id="5" name="Fußzeilenplatzhalter 4">
            <a:extLst>
              <a:ext uri="{FF2B5EF4-FFF2-40B4-BE49-F238E27FC236}">
                <a16:creationId xmlns:a16="http://schemas.microsoft.com/office/drawing/2014/main" id="{6814237B-DDFF-437A-A91D-AAA058523CE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9393122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Schleifen</a:t>
            </a:r>
          </a:p>
        </p:txBody>
      </p:sp>
      <p:sp>
        <p:nvSpPr>
          <p:cNvPr id="3" name="Inhaltsplatzhalter 2"/>
          <p:cNvSpPr>
            <a:spLocks noGrp="1"/>
          </p:cNvSpPr>
          <p:nvPr>
            <p:ph idx="1"/>
          </p:nvPr>
        </p:nvSpPr>
        <p:spPr/>
        <p:txBody>
          <a:bodyPr/>
          <a:lstStyle/>
          <a:p>
            <a:r>
              <a:rPr lang="de-DE" dirty="0"/>
              <a:t>Erzeugen Sie eine Schleife, die alle geraden Zahlen von 2 bis 10 ausgibt!</a:t>
            </a:r>
          </a:p>
        </p:txBody>
      </p:sp>
      <p:sp>
        <p:nvSpPr>
          <p:cNvPr id="4" name="Foliennummernplatzhalter 3"/>
          <p:cNvSpPr>
            <a:spLocks noGrp="1"/>
          </p:cNvSpPr>
          <p:nvPr>
            <p:ph type="sldNum" sz="quarter" idx="12"/>
          </p:nvPr>
        </p:nvSpPr>
        <p:spPr/>
        <p:txBody>
          <a:bodyPr/>
          <a:lstStyle/>
          <a:p>
            <a:fld id="{D0B68A9A-8F5D-4114-819E-CD9E627B0FFB}" type="slidenum">
              <a:rPr lang="de-DE" smtClean="0"/>
              <a:t>155</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4010841031"/>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A72D52EA-92B4-4798-B7D2-946D46FF64C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9845502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normAutofit lnSpcReduction="10000"/>
          </a:bodyPr>
          <a:lstStyle/>
          <a:p>
            <a:pPr marL="0" indent="0">
              <a:buNone/>
            </a:pPr>
            <a:r>
              <a:rPr lang="nn-NO" dirty="0">
                <a:latin typeface="Courier New" panose="02070309020205020404" pitchFamily="49" charset="0"/>
                <a:cs typeface="Courier New" panose="02070309020205020404" pitchFamily="49" charset="0"/>
              </a:rPr>
              <a:t>for($i=1;$i -le 5;$i++)</a:t>
            </a:r>
          </a:p>
          <a:p>
            <a:pPr marL="0" indent="0">
              <a:buNone/>
            </a:pPr>
            <a:r>
              <a:rPr lang="de-DE" dirty="0">
                <a:latin typeface="Courier New" panose="02070309020205020404" pitchFamily="49" charset="0"/>
                <a:cs typeface="Courier New" panose="02070309020205020404" pitchFamily="49" charset="0"/>
              </a:rPr>
              <a:t>{ Write-Host „$($i*2)“ } </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$i = 1</a:t>
            </a:r>
          </a:p>
          <a:p>
            <a:pPr marL="0" indent="0">
              <a:buNone/>
            </a:pPr>
            <a:r>
              <a:rPr lang="de-DE" dirty="0" err="1">
                <a:latin typeface="Courier New" panose="02070309020205020404" pitchFamily="49" charset="0"/>
                <a:cs typeface="Courier New" panose="02070309020205020404" pitchFamily="49" charset="0"/>
              </a:rPr>
              <a:t>while</a:t>
            </a:r>
            <a:r>
              <a:rPr lang="de-DE" dirty="0">
                <a:latin typeface="Courier New" panose="02070309020205020404" pitchFamily="49" charset="0"/>
                <a:cs typeface="Courier New" panose="02070309020205020404" pitchFamily="49" charset="0"/>
              </a:rPr>
              <a:t>($i -</a:t>
            </a:r>
            <a:r>
              <a:rPr lang="de-DE" dirty="0" err="1">
                <a:latin typeface="Courier New" panose="02070309020205020404" pitchFamily="49" charset="0"/>
                <a:cs typeface="Courier New" panose="02070309020205020404" pitchFamily="49" charset="0"/>
              </a:rPr>
              <a:t>lt</a:t>
            </a:r>
            <a:r>
              <a:rPr lang="de-DE" dirty="0">
                <a:latin typeface="Courier New" panose="02070309020205020404" pitchFamily="49" charset="0"/>
                <a:cs typeface="Courier New" panose="02070309020205020404" pitchFamily="49" charset="0"/>
              </a:rPr>
              <a:t> 6) {</a:t>
            </a:r>
          </a:p>
          <a:p>
            <a:pPr marL="0" indent="0">
              <a:buNone/>
            </a:pPr>
            <a:r>
              <a:rPr lang="de-DE" dirty="0">
                <a:latin typeface="Courier New" panose="02070309020205020404" pitchFamily="49" charset="0"/>
                <a:cs typeface="Courier New" panose="02070309020205020404" pitchFamily="49" charset="0"/>
              </a:rPr>
              <a:t>Write-Host "$($i*2)"; $i++ } </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nn-NO" dirty="0">
                <a:latin typeface="Courier New" panose="02070309020205020404" pitchFamily="49" charset="0"/>
                <a:cs typeface="Courier New" panose="02070309020205020404" pitchFamily="49" charset="0"/>
              </a:rPr>
              <a:t>for($i=2;$i -le 10;$i=$i+2)</a:t>
            </a:r>
          </a:p>
          <a:p>
            <a:pPr marL="0" indent="0">
              <a:buNone/>
            </a:pPr>
            <a:r>
              <a:rPr lang="de-DE" dirty="0">
                <a:latin typeface="Courier New" panose="02070309020205020404" pitchFamily="49" charset="0"/>
                <a:cs typeface="Courier New" panose="02070309020205020404" pitchFamily="49" charset="0"/>
              </a:rPr>
              <a:t>{	Write-Host „$i“ } </a:t>
            </a:r>
          </a:p>
          <a:p>
            <a:pPr marL="0" indent="0">
              <a:buNone/>
            </a:pPr>
            <a:endParaRPr lang="de-DE" dirty="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156</a:t>
            </a:fld>
            <a:endParaRPr lang="de-DE"/>
          </a:p>
        </p:txBody>
      </p:sp>
      <p:sp>
        <p:nvSpPr>
          <p:cNvPr id="5" name="Fußzeilenplatzhalter 4">
            <a:extLst>
              <a:ext uri="{FF2B5EF4-FFF2-40B4-BE49-F238E27FC236}">
                <a16:creationId xmlns:a16="http://schemas.microsoft.com/office/drawing/2014/main" id="{DCA1BDA6-5328-4CBB-BAD2-D2A3B5E99ED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961169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normAutofit/>
          </a:bodyPr>
          <a:lstStyle/>
          <a:p>
            <a:pPr marL="0" indent="0">
              <a:buNone/>
            </a:pPr>
            <a:r>
              <a:rPr lang="nn-NO" dirty="0">
                <a:latin typeface="Courier New" panose="02070309020205020404" pitchFamily="49" charset="0"/>
                <a:cs typeface="Courier New" panose="02070309020205020404" pitchFamily="49" charset="0"/>
              </a:rPr>
              <a:t>for($i=1;$i -le 10;$i++)</a:t>
            </a:r>
          </a:p>
          <a:p>
            <a:pPr marL="0" indent="0">
              <a:buNone/>
            </a:pPr>
            <a:r>
              <a:rPr lang="de-DE" dirty="0">
                <a:latin typeface="Courier New" panose="02070309020205020404" pitchFamily="49" charset="0"/>
                <a:cs typeface="Courier New" panose="02070309020205020404" pitchFamily="49" charset="0"/>
              </a:rPr>
              <a:t>{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if</a:t>
            </a:r>
            <a:r>
              <a:rPr lang="de-DE" dirty="0">
                <a:latin typeface="Courier New" panose="02070309020205020404" pitchFamily="49" charset="0"/>
                <a:cs typeface="Courier New" panose="02070309020205020404" pitchFamily="49" charset="0"/>
              </a:rPr>
              <a:t>($i%2 –</a:t>
            </a:r>
            <a:r>
              <a:rPr lang="de-DE" dirty="0" err="1">
                <a:latin typeface="Courier New" panose="02070309020205020404" pitchFamily="49" charset="0"/>
                <a:cs typeface="Courier New" panose="02070309020205020404" pitchFamily="49" charset="0"/>
              </a:rPr>
              <a:t>eq</a:t>
            </a:r>
            <a:r>
              <a:rPr lang="de-DE" dirty="0">
                <a:latin typeface="Courier New" panose="02070309020205020404" pitchFamily="49" charset="0"/>
                <a:cs typeface="Courier New" panose="02070309020205020404" pitchFamily="49" charset="0"/>
              </a:rPr>
              <a:t> 0)</a:t>
            </a:r>
          </a:p>
          <a:p>
            <a:pPr marL="0" indent="0">
              <a:buNone/>
            </a:pPr>
            <a:r>
              <a:rPr lang="de-DE" dirty="0">
                <a:latin typeface="Courier New" panose="02070309020205020404" pitchFamily="49" charset="0"/>
                <a:cs typeface="Courier New" panose="02070309020205020404" pitchFamily="49" charset="0"/>
              </a:rPr>
              <a:t>   {</a:t>
            </a:r>
          </a:p>
          <a:p>
            <a:pPr marL="0" indent="0">
              <a:buNone/>
            </a:pPr>
            <a:r>
              <a:rPr lang="de-DE" dirty="0">
                <a:latin typeface="Courier New" panose="02070309020205020404" pitchFamily="49" charset="0"/>
                <a:cs typeface="Courier New" panose="02070309020205020404" pitchFamily="49" charset="0"/>
              </a:rPr>
              <a:t>		$i</a:t>
            </a:r>
          </a:p>
          <a:p>
            <a:pPr marL="0" indent="0">
              <a:buNone/>
            </a:pPr>
            <a:r>
              <a:rPr lang="de-DE" dirty="0">
                <a:latin typeface="Courier New" panose="02070309020205020404" pitchFamily="49" charset="0"/>
                <a:cs typeface="Courier New" panose="02070309020205020404" pitchFamily="49" charset="0"/>
              </a:rPr>
              <a:t>	}</a:t>
            </a:r>
          </a:p>
          <a:p>
            <a:pPr marL="0" indent="0">
              <a:buNone/>
            </a:pPr>
            <a:r>
              <a:rPr lang="de-DE" dirty="0">
                <a:latin typeface="Courier New" panose="02070309020205020404" pitchFamily="49" charset="0"/>
                <a:cs typeface="Courier New" panose="02070309020205020404" pitchFamily="49" charset="0"/>
              </a:rPr>
              <a:t>} </a:t>
            </a:r>
          </a:p>
          <a:p>
            <a:pPr marL="0" indent="0">
              <a:buNone/>
            </a:pPr>
            <a:endParaRPr lang="de-DE" dirty="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a:p>
            <a:pPr marL="0" indent="0">
              <a:buNone/>
            </a:pP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157</a:t>
            </a:fld>
            <a:endParaRPr lang="de-DE"/>
          </a:p>
        </p:txBody>
      </p:sp>
      <p:sp>
        <p:nvSpPr>
          <p:cNvPr id="5" name="Fußzeilenplatzhalter 4">
            <a:extLst>
              <a:ext uri="{FF2B5EF4-FFF2-40B4-BE49-F238E27FC236}">
                <a16:creationId xmlns:a16="http://schemas.microsoft.com/office/drawing/2014/main" id="{1D06AE35-CC3D-416F-A762-F22FA50D923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641832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Wiederholung 1. Tag</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158</a:t>
            </a:fld>
            <a:endParaRPr lang="de-DE"/>
          </a:p>
        </p:txBody>
      </p:sp>
      <p:sp>
        <p:nvSpPr>
          <p:cNvPr id="2" name="Fußzeilenplatzhalter 1">
            <a:extLst>
              <a:ext uri="{FF2B5EF4-FFF2-40B4-BE49-F238E27FC236}">
                <a16:creationId xmlns:a16="http://schemas.microsoft.com/office/drawing/2014/main" id="{03AAA48D-F586-440D-96D8-216401DFE94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520019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Wiederholung</a:t>
            </a:r>
          </a:p>
        </p:txBody>
      </p:sp>
      <p:sp>
        <p:nvSpPr>
          <p:cNvPr id="6" name="Inhaltsplatzhalter 5"/>
          <p:cNvSpPr>
            <a:spLocks noGrp="1"/>
          </p:cNvSpPr>
          <p:nvPr>
            <p:ph idx="1"/>
          </p:nvPr>
        </p:nvSpPr>
        <p:spPr/>
        <p:txBody>
          <a:bodyPr>
            <a:normAutofit/>
          </a:bodyPr>
          <a:lstStyle/>
          <a:p>
            <a:r>
              <a:rPr lang="de-DE" dirty="0"/>
              <a:t>Mit welchen Kommandos kann man neue/unbekannte </a:t>
            </a:r>
            <a:r>
              <a:rPr lang="de-DE" dirty="0" err="1"/>
              <a:t>Commandlets</a:t>
            </a:r>
            <a:r>
              <a:rPr lang="de-DE" dirty="0"/>
              <a:t> und deren Funktionsweise finden?</a:t>
            </a:r>
          </a:p>
          <a:p>
            <a:r>
              <a:rPr lang="de-DE" dirty="0"/>
              <a:t>Was sind Module? Wie sollte man damit verfahren?</a:t>
            </a:r>
          </a:p>
          <a:p>
            <a:r>
              <a:rPr lang="de-DE" dirty="0"/>
              <a:t>Was genau ist die „Pipeline“ und was geschieht in ihr?</a:t>
            </a:r>
          </a:p>
          <a:p>
            <a:r>
              <a:rPr lang="de-DE" dirty="0"/>
              <a:t>Wie werden Variablen definiert?</a:t>
            </a:r>
          </a:p>
          <a:p>
            <a:r>
              <a:rPr lang="de-DE" dirty="0"/>
              <a:t>Welche Vergleichsoperatoren gibt es in </a:t>
            </a:r>
            <a:r>
              <a:rPr lang="de-DE" dirty="0" err="1"/>
              <a:t>PowerShell</a:t>
            </a:r>
            <a:r>
              <a:rPr lang="de-DE" dirty="0"/>
              <a: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159</a:t>
            </a:fld>
            <a:endParaRPr lang="de-DE"/>
          </a:p>
        </p:txBody>
      </p:sp>
      <p:sp>
        <p:nvSpPr>
          <p:cNvPr id="2" name="Fußzeilenplatzhalter 1">
            <a:extLst>
              <a:ext uri="{FF2B5EF4-FFF2-40B4-BE49-F238E27FC236}">
                <a16:creationId xmlns:a16="http://schemas.microsoft.com/office/drawing/2014/main" id="{C459F1E6-B1C6-4DFC-9C0C-9C1C42871D8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9298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a:t>
            </a:r>
            <a:r>
              <a:rPr lang="de-DE" dirty="0" err="1"/>
              <a:t>Commandlets</a:t>
            </a:r>
            <a:r>
              <a:rPr lang="de-DE" dirty="0"/>
              <a:t> und Hilfe</a:t>
            </a:r>
          </a:p>
        </p:txBody>
      </p:sp>
      <p:sp>
        <p:nvSpPr>
          <p:cNvPr id="3" name="Inhaltsplatzhalter 2"/>
          <p:cNvSpPr>
            <a:spLocks noGrp="1"/>
          </p:cNvSpPr>
          <p:nvPr>
            <p:ph idx="1"/>
          </p:nvPr>
        </p:nvSpPr>
        <p:spPr/>
        <p:txBody>
          <a:bodyPr/>
          <a:lstStyle/>
          <a:p>
            <a:r>
              <a:rPr lang="de-DE" dirty="0"/>
              <a:t>Anzeige der verfügbaren </a:t>
            </a:r>
            <a:r>
              <a:rPr lang="de-DE" dirty="0" err="1"/>
              <a:t>Commandlets</a:t>
            </a:r>
            <a:endParaRPr lang="de-DE" dirty="0"/>
          </a:p>
          <a:p>
            <a:r>
              <a:rPr lang="de-DE" dirty="0"/>
              <a:t>Arbeiten mit der Hilfe</a:t>
            </a:r>
          </a:p>
        </p:txBody>
      </p:sp>
      <p:sp>
        <p:nvSpPr>
          <p:cNvPr id="4" name="Foliennummernplatzhalter 3"/>
          <p:cNvSpPr>
            <a:spLocks noGrp="1"/>
          </p:cNvSpPr>
          <p:nvPr>
            <p:ph type="sldNum" sz="quarter" idx="12"/>
          </p:nvPr>
        </p:nvSpPr>
        <p:spPr/>
        <p:txBody>
          <a:bodyPr/>
          <a:lstStyle/>
          <a:p>
            <a:fld id="{D0B68A9A-8F5D-4114-819E-CD9E627B0FFB}" type="slidenum">
              <a:rPr lang="de-DE" smtClean="0"/>
              <a:t>16</a:t>
            </a:fld>
            <a:endParaRPr lang="de-DE"/>
          </a:p>
        </p:txBody>
      </p:sp>
      <p:pic>
        <p:nvPicPr>
          <p:cNvPr id="5"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45041" y="4358929"/>
            <a:ext cx="2692921" cy="1979050"/>
          </a:xfrm>
          <a:prstGeom prst="rect">
            <a:avLst/>
          </a:prstGeom>
        </p:spPr>
      </p:pic>
      <p:sp>
        <p:nvSpPr>
          <p:cNvPr id="6" name="Fußzeilenplatzhalter 5">
            <a:extLst>
              <a:ext uri="{FF2B5EF4-FFF2-40B4-BE49-F238E27FC236}">
                <a16:creationId xmlns:a16="http://schemas.microsoft.com/office/drawing/2014/main" id="{67B0E5A4-6EAE-4A54-8249-A62C0D267C7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1016408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Wiederholung</a:t>
            </a:r>
          </a:p>
        </p:txBody>
      </p:sp>
      <p:sp>
        <p:nvSpPr>
          <p:cNvPr id="3" name="Inhaltsplatzhalter 2"/>
          <p:cNvSpPr>
            <a:spLocks noGrp="1"/>
          </p:cNvSpPr>
          <p:nvPr>
            <p:ph idx="1"/>
          </p:nvPr>
        </p:nvSpPr>
        <p:spPr/>
        <p:txBody>
          <a:bodyPr/>
          <a:lstStyle/>
          <a:p>
            <a:r>
              <a:rPr lang="de-DE" dirty="0"/>
              <a:t>Womit kann man die Ausgabe formatieren? Was ist dabei zu beachten?</a:t>
            </a:r>
          </a:p>
          <a:p>
            <a:r>
              <a:rPr lang="de-DE" dirty="0"/>
              <a:t>Wie kann man die ausgegebenen Objekte sortieren und/oder selektieren?</a:t>
            </a:r>
          </a:p>
          <a:p>
            <a:r>
              <a:rPr lang="de-DE" dirty="0"/>
              <a:t>Welche Möglichkeiten gibt es bzgl. Import und Export von Daten?</a:t>
            </a:r>
          </a:p>
          <a:p>
            <a:r>
              <a:rPr lang="de-DE" dirty="0"/>
              <a:t>Was ist „Aufzählen“? Wozu benötigt man das?</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160</a:t>
            </a:fld>
            <a:endParaRPr lang="de-DE"/>
          </a:p>
        </p:txBody>
      </p:sp>
      <p:sp>
        <p:nvSpPr>
          <p:cNvPr id="5" name="Fußzeilenplatzhalter 4">
            <a:extLst>
              <a:ext uri="{FF2B5EF4-FFF2-40B4-BE49-F238E27FC236}">
                <a16:creationId xmlns:a16="http://schemas.microsoft.com/office/drawing/2014/main" id="{107E6F00-75D4-4884-9365-8D961562294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3108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Verzweigungen u. Ä.</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161</a:t>
            </a:fld>
            <a:endParaRPr lang="de-DE"/>
          </a:p>
        </p:txBody>
      </p:sp>
      <p:sp>
        <p:nvSpPr>
          <p:cNvPr id="2" name="Fußzeilenplatzhalter 1">
            <a:extLst>
              <a:ext uri="{FF2B5EF4-FFF2-40B4-BE49-F238E27FC236}">
                <a16:creationId xmlns:a16="http://schemas.microsoft.com/office/drawing/2014/main" id="{913E2896-737B-402A-855F-749FD19B51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3008895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Verzweigungen</a:t>
            </a:r>
          </a:p>
        </p:txBody>
      </p:sp>
      <p:sp>
        <p:nvSpPr>
          <p:cNvPr id="3" name="Inhaltsplatzhalter 2"/>
          <p:cNvSpPr>
            <a:spLocks noGrp="1"/>
          </p:cNvSpPr>
          <p:nvPr>
            <p:ph idx="1"/>
          </p:nvPr>
        </p:nvSpPr>
        <p:spPr/>
        <p:txBody>
          <a:bodyPr>
            <a:normAutofit fontScale="92500" lnSpcReduction="20000"/>
          </a:bodyPr>
          <a:lstStyle/>
          <a:p>
            <a:r>
              <a:rPr lang="de-DE" dirty="0" err="1"/>
              <a:t>If</a:t>
            </a:r>
            <a:r>
              <a:rPr lang="de-DE" dirty="0"/>
              <a:t>-</a:t>
            </a:r>
            <a:r>
              <a:rPr lang="de-DE" dirty="0" err="1"/>
              <a:t>Then</a:t>
            </a:r>
            <a:r>
              <a:rPr lang="de-DE" dirty="0"/>
              <a:t>-Else Konstruktion ähnlich anderer Programmiersprachen:</a:t>
            </a:r>
          </a:p>
          <a:p>
            <a:endParaRPr lang="de-DE" dirty="0"/>
          </a:p>
          <a:p>
            <a:pPr marL="0" indent="0">
              <a:buNone/>
            </a:pPr>
            <a:r>
              <a:rPr lang="en-US" kern="0" dirty="0">
                <a:solidFill>
                  <a:srgbClr val="000000"/>
                </a:solidFill>
                <a:latin typeface="Courier New" panose="02070309020205020404" pitchFamily="49" charset="0"/>
                <a:cs typeface="Courier New" panose="02070309020205020404" pitchFamily="49" charset="0"/>
              </a:rPr>
              <a:t>If ($this –</a:t>
            </a:r>
            <a:r>
              <a:rPr lang="en-US" kern="0" dirty="0" err="1">
                <a:solidFill>
                  <a:srgbClr val="000000"/>
                </a:solidFill>
                <a:latin typeface="Courier New" panose="02070309020205020404" pitchFamily="49" charset="0"/>
                <a:cs typeface="Courier New" panose="02070309020205020404" pitchFamily="49" charset="0"/>
              </a:rPr>
              <a:t>eq</a:t>
            </a:r>
            <a:r>
              <a:rPr lang="en-US" kern="0" dirty="0">
                <a:solidFill>
                  <a:srgbClr val="000000"/>
                </a:solidFill>
                <a:latin typeface="Courier New" panose="02070309020205020404" pitchFamily="49" charset="0"/>
                <a:cs typeface="Courier New" panose="02070309020205020404" pitchFamily="49" charset="0"/>
              </a:rPr>
              <a:t> $that) {</a:t>
            </a:r>
          </a:p>
          <a:p>
            <a:pPr marL="0" indent="0">
              <a:buNone/>
            </a:pPr>
            <a:r>
              <a:rPr lang="en-US" kern="0" dirty="0">
                <a:solidFill>
                  <a:srgbClr val="000000"/>
                </a:solidFill>
                <a:latin typeface="Courier New" panose="02070309020205020404" pitchFamily="49" charset="0"/>
                <a:cs typeface="Courier New" panose="02070309020205020404" pitchFamily="49" charset="0"/>
              </a:rPr>
              <a:t>  # Condition 1</a:t>
            </a:r>
          </a:p>
          <a:p>
            <a:pPr marL="0" indent="0">
              <a:buNone/>
            </a:pP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ElseIf</a:t>
            </a:r>
            <a:r>
              <a:rPr lang="en-US" kern="0" dirty="0">
                <a:solidFill>
                  <a:srgbClr val="000000"/>
                </a:solidFill>
                <a:latin typeface="Courier New" panose="02070309020205020404" pitchFamily="49" charset="0"/>
                <a:cs typeface="Courier New" panose="02070309020205020404" pitchFamily="49" charset="0"/>
              </a:rPr>
              <a:t> ($those –</a:t>
            </a:r>
            <a:r>
              <a:rPr lang="en-US" kern="0" dirty="0" err="1">
                <a:solidFill>
                  <a:srgbClr val="000000"/>
                </a:solidFill>
                <a:latin typeface="Courier New" panose="02070309020205020404" pitchFamily="49" charset="0"/>
                <a:cs typeface="Courier New" panose="02070309020205020404" pitchFamily="49" charset="0"/>
              </a:rPr>
              <a:t>gt</a:t>
            </a:r>
            <a:r>
              <a:rPr lang="en-US" kern="0" dirty="0">
                <a:solidFill>
                  <a:srgbClr val="000000"/>
                </a:solidFill>
                <a:latin typeface="Courier New" panose="02070309020205020404" pitchFamily="49" charset="0"/>
                <a:cs typeface="Courier New" panose="02070309020205020404" pitchFamily="49" charset="0"/>
              </a:rPr>
              <a:t> $these) {</a:t>
            </a:r>
          </a:p>
          <a:p>
            <a:pPr marL="0" indent="0">
              <a:buNone/>
            </a:pPr>
            <a:r>
              <a:rPr lang="en-US" kern="0" dirty="0">
                <a:solidFill>
                  <a:srgbClr val="000000"/>
                </a:solidFill>
                <a:latin typeface="Courier New" panose="02070309020205020404" pitchFamily="49" charset="0"/>
                <a:cs typeface="Courier New" panose="02070309020205020404" pitchFamily="49" charset="0"/>
              </a:rPr>
              <a:t>  # Condition 2</a:t>
            </a:r>
          </a:p>
          <a:p>
            <a:pPr marL="0" indent="0">
              <a:buNone/>
            </a:pP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ElseIf</a:t>
            </a:r>
            <a:r>
              <a:rPr lang="en-US" kern="0" dirty="0">
                <a:solidFill>
                  <a:srgbClr val="000000"/>
                </a:solidFill>
                <a:latin typeface="Courier New" panose="02070309020205020404" pitchFamily="49" charset="0"/>
                <a:cs typeface="Courier New" panose="02070309020205020404" pitchFamily="49" charset="0"/>
              </a:rPr>
              <a:t> ($this –</a:t>
            </a:r>
            <a:r>
              <a:rPr lang="en-US" kern="0" dirty="0" err="1">
                <a:solidFill>
                  <a:srgbClr val="000000"/>
                </a:solidFill>
                <a:latin typeface="Courier New" panose="02070309020205020404" pitchFamily="49" charset="0"/>
                <a:cs typeface="Courier New" panose="02070309020205020404" pitchFamily="49" charset="0"/>
              </a:rPr>
              <a:t>lt</a:t>
            </a:r>
            <a:r>
              <a:rPr lang="en-US" kern="0" dirty="0">
                <a:solidFill>
                  <a:srgbClr val="000000"/>
                </a:solidFill>
                <a:latin typeface="Courier New" panose="02070309020205020404" pitchFamily="49" charset="0"/>
                <a:cs typeface="Courier New" panose="02070309020205020404" pitchFamily="49" charset="0"/>
              </a:rPr>
              <a:t> $that) {</a:t>
            </a:r>
          </a:p>
          <a:p>
            <a:pPr marL="0" indent="0">
              <a:buNone/>
            </a:pPr>
            <a:r>
              <a:rPr lang="en-US" kern="0" dirty="0">
                <a:solidFill>
                  <a:srgbClr val="000000"/>
                </a:solidFill>
                <a:latin typeface="Courier New" panose="02070309020205020404" pitchFamily="49" charset="0"/>
                <a:cs typeface="Courier New" panose="02070309020205020404" pitchFamily="49" charset="0"/>
              </a:rPr>
              <a:t>  # Condition 3</a:t>
            </a:r>
          </a:p>
          <a:p>
            <a:pPr marL="0" indent="0">
              <a:buNone/>
            </a:pPr>
            <a:r>
              <a:rPr lang="en-US" kern="0" dirty="0">
                <a:solidFill>
                  <a:srgbClr val="000000"/>
                </a:solidFill>
                <a:latin typeface="Courier New" panose="02070309020205020404" pitchFamily="49" charset="0"/>
                <a:cs typeface="Courier New" panose="02070309020205020404" pitchFamily="49" charset="0"/>
              </a:rPr>
              <a:t>} Else {</a:t>
            </a:r>
          </a:p>
          <a:p>
            <a:pPr marL="0" indent="0">
              <a:buNone/>
            </a:pPr>
            <a:r>
              <a:rPr lang="en-US" kern="0" dirty="0">
                <a:solidFill>
                  <a:srgbClr val="000000"/>
                </a:solidFill>
                <a:latin typeface="Courier New" panose="02070309020205020404" pitchFamily="49" charset="0"/>
                <a:cs typeface="Courier New" panose="02070309020205020404" pitchFamily="49" charset="0"/>
              </a:rPr>
              <a:t>  # Condition 4</a:t>
            </a:r>
          </a:p>
          <a:p>
            <a:pPr marL="0" indent="0">
              <a:buNone/>
            </a:pPr>
            <a:r>
              <a:rPr lang="en-US" kern="0" dirty="0">
                <a:solidFill>
                  <a:srgbClr val="000000"/>
                </a:solidFill>
                <a:latin typeface="Courier New" panose="02070309020205020404" pitchFamily="49" charset="0"/>
                <a:cs typeface="Courier New" panose="02070309020205020404" pitchFamily="49" charset="0"/>
              </a:rPr>
              <a:t>}</a:t>
            </a:r>
          </a:p>
        </p:txBody>
      </p:sp>
      <p:sp>
        <p:nvSpPr>
          <p:cNvPr id="4" name="Foliennummernplatzhalter 3"/>
          <p:cNvSpPr>
            <a:spLocks noGrp="1"/>
          </p:cNvSpPr>
          <p:nvPr>
            <p:ph type="sldNum" sz="quarter" idx="12"/>
          </p:nvPr>
        </p:nvSpPr>
        <p:spPr/>
        <p:txBody>
          <a:bodyPr/>
          <a:lstStyle/>
          <a:p>
            <a:fld id="{D0B68A9A-8F5D-4114-819E-CD9E627B0FFB}" type="slidenum">
              <a:rPr lang="de-DE" smtClean="0"/>
              <a:t>162</a:t>
            </a:fld>
            <a:endParaRPr lang="de-DE"/>
          </a:p>
        </p:txBody>
      </p:sp>
      <p:sp>
        <p:nvSpPr>
          <p:cNvPr id="5" name="Fußzeilenplatzhalter 4">
            <a:extLst>
              <a:ext uri="{FF2B5EF4-FFF2-40B4-BE49-F238E27FC236}">
                <a16:creationId xmlns:a16="http://schemas.microsoft.com/office/drawing/2014/main" id="{49598A75-3CF3-44BF-8EF2-F1C08F90D62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25261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Verzweigungen</a:t>
            </a:r>
          </a:p>
        </p:txBody>
      </p:sp>
      <p:sp>
        <p:nvSpPr>
          <p:cNvPr id="3" name="Inhaltsplatzhalter 2"/>
          <p:cNvSpPr>
            <a:spLocks noGrp="1"/>
          </p:cNvSpPr>
          <p:nvPr>
            <p:ph idx="1"/>
          </p:nvPr>
        </p:nvSpPr>
        <p:spPr/>
        <p:txBody>
          <a:bodyPr/>
          <a:lstStyle/>
          <a:p>
            <a:r>
              <a:rPr lang="de-DE" dirty="0"/>
              <a:t>Demo: </a:t>
            </a:r>
            <a:r>
              <a:rPr lang="de-DE" dirty="0" err="1"/>
              <a:t>If</a:t>
            </a:r>
            <a:r>
              <a:rPr lang="de-DE" dirty="0"/>
              <a:t>-</a:t>
            </a:r>
            <a:r>
              <a:rPr lang="de-DE" dirty="0" err="1"/>
              <a:t>Then</a:t>
            </a:r>
            <a:r>
              <a:rPr lang="de-DE" dirty="0"/>
              <a:t>-Else</a:t>
            </a:r>
          </a:p>
        </p:txBody>
      </p:sp>
      <p:sp>
        <p:nvSpPr>
          <p:cNvPr id="4" name="Foliennummernplatzhalter 3"/>
          <p:cNvSpPr>
            <a:spLocks noGrp="1"/>
          </p:cNvSpPr>
          <p:nvPr>
            <p:ph type="sldNum" sz="quarter" idx="12"/>
          </p:nvPr>
        </p:nvSpPr>
        <p:spPr/>
        <p:txBody>
          <a:bodyPr/>
          <a:lstStyle/>
          <a:p>
            <a:fld id="{D0B68A9A-8F5D-4114-819E-CD9E627B0FFB}" type="slidenum">
              <a:rPr lang="de-DE" smtClean="0"/>
              <a:t>163</a:t>
            </a:fld>
            <a:endParaRPr lang="de-DE"/>
          </a:p>
        </p:txBody>
      </p:sp>
      <p:pic>
        <p:nvPicPr>
          <p:cNvPr id="5" name="Grafik 4"/>
          <p:cNvPicPr>
            <a:picLocks noChangeAspect="1"/>
          </p:cNvPicPr>
          <p:nvPr/>
        </p:nvPicPr>
        <p:blipFill>
          <a:blip r:embed="rId2"/>
          <a:stretch>
            <a:fillRect/>
          </a:stretch>
        </p:blipFill>
        <p:spPr>
          <a:xfrm>
            <a:off x="3286125" y="2204864"/>
            <a:ext cx="5619750" cy="3619500"/>
          </a:xfrm>
          <a:prstGeom prst="rect">
            <a:avLst/>
          </a:prstGeom>
        </p:spPr>
      </p:pic>
      <p:sp>
        <p:nvSpPr>
          <p:cNvPr id="6" name="Fußzeilenplatzhalter 5">
            <a:extLst>
              <a:ext uri="{FF2B5EF4-FFF2-40B4-BE49-F238E27FC236}">
                <a16:creationId xmlns:a16="http://schemas.microsoft.com/office/drawing/2014/main" id="{B58DCA2E-508A-4C3D-AFCA-114F7EEDA09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8684448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Verzweigungen</a:t>
            </a:r>
          </a:p>
        </p:txBody>
      </p:sp>
      <p:sp>
        <p:nvSpPr>
          <p:cNvPr id="3" name="Inhaltsplatzhalter 2"/>
          <p:cNvSpPr>
            <a:spLocks noGrp="1"/>
          </p:cNvSpPr>
          <p:nvPr>
            <p:ph idx="1"/>
          </p:nvPr>
        </p:nvSpPr>
        <p:spPr>
          <a:xfrm>
            <a:off x="838200" y="1268760"/>
            <a:ext cx="8686800" cy="4857403"/>
          </a:xfrm>
        </p:spPr>
        <p:txBody>
          <a:bodyPr>
            <a:normAutofit fontScale="70000" lnSpcReduction="20000"/>
          </a:bodyPr>
          <a:lstStyle/>
          <a:p>
            <a:r>
              <a:rPr lang="de-DE" dirty="0"/>
              <a:t>Switch:</a:t>
            </a:r>
          </a:p>
          <a:p>
            <a:endParaRPr lang="de-DE" dirty="0"/>
          </a:p>
          <a:p>
            <a:pPr marL="0" indent="0">
              <a:buNone/>
            </a:pPr>
            <a:r>
              <a:rPr lang="en-US" dirty="0">
                <a:latin typeface="Courier New" panose="02070309020205020404" pitchFamily="49" charset="0"/>
                <a:cs typeface="Courier New" panose="02070309020205020404" pitchFamily="49" charset="0"/>
              </a:rPr>
              <a:t>$a = 5</a:t>
            </a:r>
          </a:p>
          <a:p>
            <a:pPr marL="0" indent="0">
              <a:buNone/>
            </a:pPr>
            <a:r>
              <a:rPr lang="en-US" dirty="0">
                <a:latin typeface="Courier New" panose="02070309020205020404" pitchFamily="49" charset="0"/>
                <a:cs typeface="Courier New" panose="02070309020205020404" pitchFamily="49" charset="0"/>
              </a:rPr>
              <a:t>switch ($a) </a:t>
            </a:r>
          </a:p>
          <a:p>
            <a:pPr marL="0" indent="0">
              <a:buNone/>
            </a:pPr>
            <a:r>
              <a:rPr lang="en-US" dirty="0">
                <a:latin typeface="Courier New" panose="02070309020205020404" pitchFamily="49" charset="0"/>
                <a:cs typeface="Courier New" panose="02070309020205020404" pitchFamily="49" charset="0"/>
              </a:rPr>
              <a:t>    { </a:t>
            </a:r>
          </a:p>
          <a:p>
            <a:pPr marL="0" indent="0">
              <a:buNone/>
            </a:pPr>
            <a:r>
              <a:rPr lang="en-US" dirty="0">
                <a:latin typeface="Courier New" panose="02070309020205020404" pitchFamily="49" charset="0"/>
                <a:cs typeface="Courier New" panose="02070309020205020404" pitchFamily="49" charset="0"/>
              </a:rPr>
              <a:t>        1 {"The color is red."} </a:t>
            </a:r>
          </a:p>
          <a:p>
            <a:pPr marL="0" indent="0">
              <a:buNone/>
            </a:pPr>
            <a:r>
              <a:rPr lang="en-US" dirty="0">
                <a:latin typeface="Courier New" panose="02070309020205020404" pitchFamily="49" charset="0"/>
                <a:cs typeface="Courier New" panose="02070309020205020404" pitchFamily="49" charset="0"/>
              </a:rPr>
              <a:t>        2 {"The color is blue."} </a:t>
            </a:r>
          </a:p>
          <a:p>
            <a:pPr marL="0" indent="0">
              <a:buNone/>
            </a:pPr>
            <a:r>
              <a:rPr lang="en-US" dirty="0">
                <a:latin typeface="Courier New" panose="02070309020205020404" pitchFamily="49" charset="0"/>
                <a:cs typeface="Courier New" panose="02070309020205020404" pitchFamily="49" charset="0"/>
              </a:rPr>
              <a:t>        3 {"The color is green."} </a:t>
            </a:r>
          </a:p>
          <a:p>
            <a:pPr marL="0" indent="0">
              <a:buNone/>
            </a:pPr>
            <a:r>
              <a:rPr lang="en-US" dirty="0">
                <a:latin typeface="Courier New" panose="02070309020205020404" pitchFamily="49" charset="0"/>
                <a:cs typeface="Courier New" panose="02070309020205020404" pitchFamily="49" charset="0"/>
              </a:rPr>
              <a:t>        4 {"The color is yellow."} </a:t>
            </a:r>
          </a:p>
          <a:p>
            <a:pPr marL="0" indent="0">
              <a:buNone/>
            </a:pPr>
            <a:r>
              <a:rPr lang="en-US" dirty="0">
                <a:latin typeface="Courier New" panose="02070309020205020404" pitchFamily="49" charset="0"/>
                <a:cs typeface="Courier New" panose="02070309020205020404" pitchFamily="49" charset="0"/>
              </a:rPr>
              <a:t>        5 {"The color is orange."} </a:t>
            </a:r>
          </a:p>
          <a:p>
            <a:pPr marL="0" indent="0">
              <a:buNone/>
            </a:pPr>
            <a:r>
              <a:rPr lang="en-US" dirty="0">
                <a:latin typeface="Courier New" panose="02070309020205020404" pitchFamily="49" charset="0"/>
                <a:cs typeface="Courier New" panose="02070309020205020404" pitchFamily="49" charset="0"/>
              </a:rPr>
              <a:t>        6 {"The color is purple."} </a:t>
            </a:r>
          </a:p>
          <a:p>
            <a:pPr marL="0" indent="0">
              <a:buNone/>
            </a:pPr>
            <a:r>
              <a:rPr lang="en-US" dirty="0">
                <a:latin typeface="Courier New" panose="02070309020205020404" pitchFamily="49" charset="0"/>
                <a:cs typeface="Courier New" panose="02070309020205020404" pitchFamily="49" charset="0"/>
              </a:rPr>
              <a:t>        7 {"The color is pink."}</a:t>
            </a:r>
          </a:p>
          <a:p>
            <a:pPr marL="0" indent="0">
              <a:buNone/>
            </a:pPr>
            <a:r>
              <a:rPr lang="en-US" dirty="0">
                <a:latin typeface="Courier New" panose="02070309020205020404" pitchFamily="49" charset="0"/>
                <a:cs typeface="Courier New" panose="02070309020205020404" pitchFamily="49" charset="0"/>
              </a:rPr>
              <a:t>        8 {"The color is brown."} </a:t>
            </a:r>
          </a:p>
          <a:p>
            <a:pPr marL="0" indent="0">
              <a:buNone/>
            </a:pPr>
            <a:r>
              <a:rPr lang="en-US" dirty="0">
                <a:latin typeface="Courier New" panose="02070309020205020404" pitchFamily="49" charset="0"/>
                <a:cs typeface="Courier New" panose="02070309020205020404" pitchFamily="49" charset="0"/>
              </a:rPr>
              <a:t>        default {"The color could not be determined."}</a:t>
            </a:r>
          </a:p>
          <a:p>
            <a:pPr marL="0" indent="0">
              <a:buNone/>
            </a:pPr>
            <a:r>
              <a:rPr lang="en-US" dirty="0">
                <a:latin typeface="Courier New" panose="02070309020205020404" pitchFamily="49" charset="0"/>
                <a:cs typeface="Courier New" panose="02070309020205020404" pitchFamily="49" charset="0"/>
              </a:rPr>
              <a:t>    }</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164</a:t>
            </a:fld>
            <a:endParaRPr lang="de-DE"/>
          </a:p>
        </p:txBody>
      </p:sp>
      <p:sp>
        <p:nvSpPr>
          <p:cNvPr id="5" name="Fußzeilenplatzhalter 4">
            <a:extLst>
              <a:ext uri="{FF2B5EF4-FFF2-40B4-BE49-F238E27FC236}">
                <a16:creationId xmlns:a16="http://schemas.microsoft.com/office/drawing/2014/main" id="{71DBD2A9-AFFA-4AEF-AC88-51AF2101BC4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397135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Die Pipeline II</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165</a:t>
            </a:fld>
            <a:endParaRPr lang="de-DE"/>
          </a:p>
        </p:txBody>
      </p:sp>
      <p:sp>
        <p:nvSpPr>
          <p:cNvPr id="2" name="Fußzeilenplatzhalter 1">
            <a:extLst>
              <a:ext uri="{FF2B5EF4-FFF2-40B4-BE49-F238E27FC236}">
                <a16:creationId xmlns:a16="http://schemas.microsoft.com/office/drawing/2014/main" id="{6BBA888E-2119-44C1-AC32-241516AA268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397136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Übergabe zwischen 2 </a:t>
            </a:r>
            <a:r>
              <a:rPr lang="de-DE" dirty="0" err="1"/>
              <a:t>Commandlets</a:t>
            </a:r>
            <a:r>
              <a:rPr lang="de-DE" dirty="0"/>
              <a:t> ist im Hintergrund etwas komplexer</a:t>
            </a:r>
          </a:p>
          <a:p>
            <a:r>
              <a:rPr lang="de-DE" dirty="0"/>
              <a:t>Verständnis dafür oft nötig</a:t>
            </a:r>
          </a:p>
          <a:p>
            <a:r>
              <a:rPr lang="de-DE" dirty="0" err="1"/>
              <a:t>Commandlets</a:t>
            </a:r>
            <a:r>
              <a:rPr lang="de-DE" dirty="0"/>
              <a:t> akzeptieren nur Eingaben durch ihre eigenen Parameter, nicht „von außen“</a:t>
            </a:r>
          </a:p>
          <a:p>
            <a:r>
              <a:rPr lang="de-DE" dirty="0"/>
              <a:t>Bei Übergabe durch Pipeline ist ein „Mapping“ der Attribute des Eingangs-Objekts auf die erwarteten Attribute des Ausgangs-Objektes nötig</a:t>
            </a:r>
          </a:p>
        </p:txBody>
      </p:sp>
      <p:sp>
        <p:nvSpPr>
          <p:cNvPr id="4" name="Foliennummernplatzhalter 3"/>
          <p:cNvSpPr>
            <a:spLocks noGrp="1"/>
          </p:cNvSpPr>
          <p:nvPr>
            <p:ph type="sldNum" sz="quarter" idx="12"/>
          </p:nvPr>
        </p:nvSpPr>
        <p:spPr/>
        <p:txBody>
          <a:bodyPr/>
          <a:lstStyle/>
          <a:p>
            <a:fld id="{D0B68A9A-8F5D-4114-819E-CD9E627B0FFB}" type="slidenum">
              <a:rPr lang="de-DE" smtClean="0"/>
              <a:t>166</a:t>
            </a:fld>
            <a:endParaRPr lang="de-DE"/>
          </a:p>
        </p:txBody>
      </p:sp>
      <p:sp>
        <p:nvSpPr>
          <p:cNvPr id="5" name="Fußzeilenplatzhalter 4">
            <a:extLst>
              <a:ext uri="{FF2B5EF4-FFF2-40B4-BE49-F238E27FC236}">
                <a16:creationId xmlns:a16="http://schemas.microsoft.com/office/drawing/2014/main" id="{818ECEB6-8D25-4282-BB11-B63A5687B0A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672865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Ein kleines Beispiel:</a:t>
            </a:r>
          </a:p>
          <a:p>
            <a:pPr lvl="1"/>
            <a:r>
              <a:rPr lang="de-DE" dirty="0" err="1"/>
              <a:t>Get-MailBox</a:t>
            </a:r>
            <a:r>
              <a:rPr lang="de-DE" dirty="0"/>
              <a:t> | Export-</a:t>
            </a:r>
            <a:r>
              <a:rPr lang="de-DE" dirty="0" err="1"/>
              <a:t>MailBox</a:t>
            </a:r>
            <a:r>
              <a:rPr lang="de-DE" dirty="0"/>
              <a:t> –</a:t>
            </a:r>
            <a:r>
              <a:rPr lang="de-DE" dirty="0" err="1"/>
              <a:t>PstFolderPath</a:t>
            </a:r>
            <a:r>
              <a:rPr lang="de-DE" dirty="0"/>
              <a:t> D:\</a:t>
            </a:r>
          </a:p>
          <a:p>
            <a:pPr lvl="1"/>
            <a:endParaRPr lang="de-DE" dirty="0"/>
          </a:p>
          <a:p>
            <a:pPr lvl="1"/>
            <a:r>
              <a:rPr lang="de-DE" dirty="0"/>
              <a:t>Export-</a:t>
            </a:r>
            <a:r>
              <a:rPr lang="de-DE" dirty="0" err="1"/>
              <a:t>MailBox</a:t>
            </a:r>
            <a:r>
              <a:rPr lang="de-DE" dirty="0"/>
              <a:t> erwartet einen Parameter „Identity“ zur Identifizierung, wessen Postfach exportiert werden soll</a:t>
            </a:r>
          </a:p>
          <a:p>
            <a:pPr lvl="1"/>
            <a:r>
              <a:rPr lang="de-DE" dirty="0" err="1"/>
              <a:t>Get-MailBox</a:t>
            </a:r>
            <a:r>
              <a:rPr lang="de-DE" dirty="0"/>
              <a:t> liefert sehr viele Parameter</a:t>
            </a:r>
          </a:p>
          <a:p>
            <a:pPr lvl="1"/>
            <a:r>
              <a:rPr lang="de-DE" dirty="0"/>
              <a:t>Zuordnung nötig</a:t>
            </a:r>
          </a:p>
        </p:txBody>
      </p:sp>
      <p:sp>
        <p:nvSpPr>
          <p:cNvPr id="4" name="Foliennummernplatzhalter 3"/>
          <p:cNvSpPr>
            <a:spLocks noGrp="1"/>
          </p:cNvSpPr>
          <p:nvPr>
            <p:ph type="sldNum" sz="quarter" idx="12"/>
          </p:nvPr>
        </p:nvSpPr>
        <p:spPr/>
        <p:txBody>
          <a:bodyPr/>
          <a:lstStyle/>
          <a:p>
            <a:fld id="{D0B68A9A-8F5D-4114-819E-CD9E627B0FFB}" type="slidenum">
              <a:rPr lang="de-DE" smtClean="0"/>
              <a:t>167</a:t>
            </a:fld>
            <a:endParaRPr lang="de-DE"/>
          </a:p>
        </p:txBody>
      </p:sp>
      <p:sp>
        <p:nvSpPr>
          <p:cNvPr id="5" name="Fußzeilenplatzhalter 4">
            <a:extLst>
              <a:ext uri="{FF2B5EF4-FFF2-40B4-BE49-F238E27FC236}">
                <a16:creationId xmlns:a16="http://schemas.microsoft.com/office/drawing/2014/main" id="{9878EB61-125C-4F0F-97BA-F3F2EE99CBC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065772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Es gibt 2 Techniken, wie Parameter in der Pipeline gebunden werden können:</a:t>
            </a:r>
          </a:p>
          <a:p>
            <a:pPr lvl="1"/>
            <a:r>
              <a:rPr lang="de-DE" b="1" dirty="0" err="1"/>
              <a:t>ByValue</a:t>
            </a:r>
            <a:r>
              <a:rPr lang="de-DE" b="1" dirty="0"/>
              <a:t> </a:t>
            </a:r>
            <a:r>
              <a:rPr lang="de-DE" dirty="0"/>
              <a:t>– Standard, wird immer zuerst versucht</a:t>
            </a:r>
          </a:p>
          <a:p>
            <a:pPr lvl="1"/>
            <a:r>
              <a:rPr lang="de-DE" b="1" dirty="0" err="1"/>
              <a:t>ByPropertyName</a:t>
            </a:r>
            <a:r>
              <a:rPr lang="de-DE" dirty="0"/>
              <a:t> – wenn </a:t>
            </a:r>
            <a:r>
              <a:rPr lang="de-DE" b="1" dirty="0" err="1"/>
              <a:t>ByValue</a:t>
            </a:r>
            <a:r>
              <a:rPr lang="de-DE" dirty="0"/>
              <a:t> fehlschlägt</a:t>
            </a:r>
          </a:p>
          <a:p>
            <a:r>
              <a:rPr lang="de-DE" b="1" dirty="0" err="1"/>
              <a:t>Get</a:t>
            </a:r>
            <a:r>
              <a:rPr lang="de-DE" b="1" dirty="0"/>
              <a:t>-Help -</a:t>
            </a:r>
            <a:r>
              <a:rPr lang="de-DE" b="1" dirty="0" err="1"/>
              <a:t>Full</a:t>
            </a:r>
            <a:r>
              <a:rPr lang="de-DE" dirty="0"/>
              <a:t> listet auf, welche Parameter eine Pipelineeingabe akzeptieren und mit welcher Technik</a:t>
            </a:r>
          </a:p>
        </p:txBody>
      </p:sp>
      <p:sp>
        <p:nvSpPr>
          <p:cNvPr id="4" name="Foliennummernplatzhalter 3"/>
          <p:cNvSpPr>
            <a:spLocks noGrp="1"/>
          </p:cNvSpPr>
          <p:nvPr>
            <p:ph type="sldNum" sz="quarter" idx="12"/>
          </p:nvPr>
        </p:nvSpPr>
        <p:spPr/>
        <p:txBody>
          <a:bodyPr/>
          <a:lstStyle/>
          <a:p>
            <a:fld id="{D0B68A9A-8F5D-4114-819E-CD9E627B0FFB}" type="slidenum">
              <a:rPr lang="de-DE" smtClean="0"/>
              <a:t>168</a:t>
            </a:fld>
            <a:endParaRPr lang="de-DE"/>
          </a:p>
        </p:txBody>
      </p:sp>
      <p:sp>
        <p:nvSpPr>
          <p:cNvPr id="5" name="Fußzeilenplatzhalter 4">
            <a:extLst>
              <a:ext uri="{FF2B5EF4-FFF2-40B4-BE49-F238E27FC236}">
                <a16:creationId xmlns:a16="http://schemas.microsoft.com/office/drawing/2014/main" id="{036CCD47-A853-419A-A727-C821981B6D5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898906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a:xfrm>
            <a:off x="1981200" y="1412777"/>
            <a:ext cx="8229600" cy="4857403"/>
          </a:xfrm>
        </p:spPr>
        <p:txBody>
          <a:bodyPr/>
          <a:lstStyle/>
          <a:p>
            <a:endParaRPr lang="de-DE" dirty="0"/>
          </a:p>
        </p:txBody>
      </p:sp>
      <p:sp>
        <p:nvSpPr>
          <p:cNvPr id="4" name="Foliennummernplatzhalter 3"/>
          <p:cNvSpPr>
            <a:spLocks noGrp="1"/>
          </p:cNvSpPr>
          <p:nvPr>
            <p:ph type="sldNum" sz="quarter" idx="12"/>
          </p:nvPr>
        </p:nvSpPr>
        <p:spPr>
          <a:xfrm>
            <a:off x="8077200" y="6500367"/>
            <a:ext cx="2133600" cy="365125"/>
          </a:xfrm>
        </p:spPr>
        <p:txBody>
          <a:bodyPr/>
          <a:lstStyle/>
          <a:p>
            <a:fld id="{D0B68A9A-8F5D-4114-819E-CD9E627B0FFB}" type="slidenum">
              <a:rPr lang="de-DE" smtClean="0"/>
              <a:t>169</a:t>
            </a:fld>
            <a:endParaRPr lang="de-DE"/>
          </a:p>
        </p:txBody>
      </p:sp>
      <p:pic>
        <p:nvPicPr>
          <p:cNvPr id="5" name="Grafik 4"/>
          <p:cNvPicPr>
            <a:picLocks noChangeAspect="1"/>
          </p:cNvPicPr>
          <p:nvPr/>
        </p:nvPicPr>
        <p:blipFill rotWithShape="1">
          <a:blip r:embed="rId2"/>
          <a:srcRect t="10367" b="10835"/>
          <a:stretch/>
        </p:blipFill>
        <p:spPr>
          <a:xfrm>
            <a:off x="3451003" y="494032"/>
            <a:ext cx="8740593" cy="1642021"/>
          </a:xfrm>
          <a:prstGeom prst="rect">
            <a:avLst/>
          </a:prstGeom>
        </p:spPr>
      </p:pic>
      <p:pic>
        <p:nvPicPr>
          <p:cNvPr id="6" name="Grafik 5"/>
          <p:cNvPicPr>
            <a:picLocks noChangeAspect="1"/>
          </p:cNvPicPr>
          <p:nvPr/>
        </p:nvPicPr>
        <p:blipFill rotWithShape="1">
          <a:blip r:embed="rId3"/>
          <a:srcRect t="12770" b="11216"/>
          <a:stretch/>
        </p:blipFill>
        <p:spPr>
          <a:xfrm>
            <a:off x="3451003" y="2148817"/>
            <a:ext cx="8731961" cy="2084800"/>
          </a:xfrm>
          <a:prstGeom prst="rect">
            <a:avLst/>
          </a:prstGeom>
        </p:spPr>
      </p:pic>
      <p:pic>
        <p:nvPicPr>
          <p:cNvPr id="7" name="Grafik 6"/>
          <p:cNvPicPr>
            <a:picLocks noChangeAspect="1"/>
          </p:cNvPicPr>
          <p:nvPr/>
        </p:nvPicPr>
        <p:blipFill rotWithShape="1">
          <a:blip r:embed="rId4"/>
          <a:srcRect t="18757"/>
          <a:stretch/>
        </p:blipFill>
        <p:spPr>
          <a:xfrm>
            <a:off x="3462578" y="4222042"/>
            <a:ext cx="8724023" cy="2226195"/>
          </a:xfrm>
          <a:prstGeom prst="rect">
            <a:avLst/>
          </a:prstGeom>
        </p:spPr>
      </p:pic>
      <p:sp>
        <p:nvSpPr>
          <p:cNvPr id="8" name="Abgerundetes Rechteck 7"/>
          <p:cNvSpPr/>
          <p:nvPr/>
        </p:nvSpPr>
        <p:spPr>
          <a:xfrm>
            <a:off x="4295800" y="3876203"/>
            <a:ext cx="5112568" cy="21602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Abgerundetes Rechteck 8"/>
          <p:cNvSpPr/>
          <p:nvPr/>
        </p:nvSpPr>
        <p:spPr>
          <a:xfrm>
            <a:off x="4220899" y="5264102"/>
            <a:ext cx="5976664" cy="21602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ußzeilenplatzhalter 9">
            <a:extLst>
              <a:ext uri="{FF2B5EF4-FFF2-40B4-BE49-F238E27FC236}">
                <a16:creationId xmlns:a16="http://schemas.microsoft.com/office/drawing/2014/main" id="{7AB6C5C5-E550-4449-94B0-95D802A72D9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9575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a:t>
            </a:r>
            <a:r>
              <a:rPr lang="de-DE" dirty="0" err="1"/>
              <a:t>Commandlets</a:t>
            </a:r>
            <a:r>
              <a:rPr lang="de-DE" dirty="0"/>
              <a:t> finden</a:t>
            </a:r>
          </a:p>
        </p:txBody>
      </p:sp>
      <p:sp>
        <p:nvSpPr>
          <p:cNvPr id="3" name="Inhaltsplatzhalter 2"/>
          <p:cNvSpPr>
            <a:spLocks noGrp="1"/>
          </p:cNvSpPr>
          <p:nvPr>
            <p:ph idx="1"/>
          </p:nvPr>
        </p:nvSpPr>
        <p:spPr/>
        <p:txBody>
          <a:bodyPr/>
          <a:lstStyle/>
          <a:p>
            <a:r>
              <a:rPr lang="de-DE" dirty="0"/>
              <a:t>Aus bereits bekannten </a:t>
            </a:r>
            <a:r>
              <a:rPr lang="de-DE" dirty="0" err="1"/>
              <a:t>Commandlets</a:t>
            </a:r>
            <a:r>
              <a:rPr lang="de-DE" dirty="0"/>
              <a:t> lassen sich oft verwandte Befehle ableiten:</a:t>
            </a:r>
          </a:p>
          <a:p>
            <a:pPr lvl="1"/>
            <a:r>
              <a:rPr lang="de-DE" b="1" dirty="0" err="1"/>
              <a:t>Get</a:t>
            </a:r>
            <a:r>
              <a:rPr lang="de-DE" b="1" dirty="0"/>
              <a:t>-Command –</a:t>
            </a:r>
            <a:r>
              <a:rPr lang="de-DE" b="1" dirty="0" err="1"/>
              <a:t>Noun</a:t>
            </a:r>
            <a:endParaRPr lang="de-DE" b="1" dirty="0"/>
          </a:p>
          <a:p>
            <a:pPr lvl="1"/>
            <a:r>
              <a:rPr lang="de-DE" b="1" dirty="0" err="1"/>
              <a:t>Get</a:t>
            </a:r>
            <a:r>
              <a:rPr lang="de-DE" b="1" dirty="0"/>
              <a:t>-Command –Verb</a:t>
            </a:r>
          </a:p>
          <a:p>
            <a:pPr lvl="1"/>
            <a:r>
              <a:rPr lang="de-DE" b="1" dirty="0" err="1"/>
              <a:t>Get</a:t>
            </a:r>
            <a:r>
              <a:rPr lang="de-DE" b="1" dirty="0"/>
              <a:t>-Command *</a:t>
            </a:r>
            <a:r>
              <a:rPr lang="de-DE" b="1" dirty="0" err="1"/>
              <a:t>wort</a:t>
            </a:r>
            <a:r>
              <a:rPr lang="de-DE" b="1" dirty="0"/>
              <a:t>*</a:t>
            </a:r>
          </a:p>
          <a:p>
            <a:r>
              <a:rPr lang="de-DE" dirty="0"/>
              <a:t>Alternativ kann man sich alle </a:t>
            </a:r>
            <a:r>
              <a:rPr lang="de-DE" dirty="0" err="1"/>
              <a:t>Commandlets</a:t>
            </a:r>
            <a:r>
              <a:rPr lang="de-DE" dirty="0"/>
              <a:t> eines Modules auflisten lassen</a:t>
            </a:r>
          </a:p>
        </p:txBody>
      </p:sp>
      <p:sp>
        <p:nvSpPr>
          <p:cNvPr id="4" name="Foliennummernplatzhalter 3"/>
          <p:cNvSpPr>
            <a:spLocks noGrp="1"/>
          </p:cNvSpPr>
          <p:nvPr>
            <p:ph type="sldNum" sz="quarter" idx="12"/>
          </p:nvPr>
        </p:nvSpPr>
        <p:spPr/>
        <p:txBody>
          <a:bodyPr/>
          <a:lstStyle/>
          <a:p>
            <a:fld id="{D0B68A9A-8F5D-4114-819E-CD9E627B0FFB}" type="slidenum">
              <a:rPr lang="de-DE" smtClean="0"/>
              <a:t>17</a:t>
            </a:fld>
            <a:endParaRPr lang="de-DE"/>
          </a:p>
        </p:txBody>
      </p:sp>
      <p:pic>
        <p:nvPicPr>
          <p:cNvPr id="5"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5041" y="4358929"/>
            <a:ext cx="2692921" cy="1979050"/>
          </a:xfrm>
          <a:prstGeom prst="rect">
            <a:avLst/>
          </a:prstGeom>
        </p:spPr>
      </p:pic>
      <p:sp>
        <p:nvSpPr>
          <p:cNvPr id="6" name="Fußzeilenplatzhalter 5">
            <a:extLst>
              <a:ext uri="{FF2B5EF4-FFF2-40B4-BE49-F238E27FC236}">
                <a16:creationId xmlns:a16="http://schemas.microsoft.com/office/drawing/2014/main" id="{20EBB922-0C1E-4401-9571-7679041CA17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113320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4" name="Foliennummernplatzhalter 3"/>
          <p:cNvSpPr>
            <a:spLocks noGrp="1"/>
          </p:cNvSpPr>
          <p:nvPr>
            <p:ph type="sldNum" sz="quarter" idx="12"/>
          </p:nvPr>
        </p:nvSpPr>
        <p:spPr/>
        <p:txBody>
          <a:bodyPr/>
          <a:lstStyle/>
          <a:p>
            <a:fld id="{D0B68A9A-8F5D-4114-819E-CD9E627B0FFB}" type="slidenum">
              <a:rPr lang="de-DE" smtClean="0"/>
              <a:t>170</a:t>
            </a:fld>
            <a:endParaRPr lang="de-DE"/>
          </a:p>
        </p:txBody>
      </p:sp>
      <p:sp>
        <p:nvSpPr>
          <p:cNvPr id="5" name="Content Placeholder 2"/>
          <p:cNvSpPr txBox="1">
            <a:spLocks/>
          </p:cNvSpPr>
          <p:nvPr/>
        </p:nvSpPr>
        <p:spPr>
          <a:xfrm>
            <a:off x="2232526" y="1709321"/>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endParaRPr lang="en-US" sz="3200" kern="0" dirty="0">
              <a:solidFill>
                <a:srgbClr val="000000"/>
              </a:solidFill>
              <a:latin typeface="Consolas" pitchFamily="49" charset="0"/>
              <a:cs typeface="Consolas" pitchFamily="49" charset="0"/>
            </a:endParaRPr>
          </a:p>
          <a:p>
            <a:pPr marL="0" indent="0">
              <a:buNone/>
            </a:pPr>
            <a:endParaRPr lang="en-US" sz="3200" kern="0" dirty="0">
              <a:solidFill>
                <a:srgbClr val="000000"/>
              </a:solidFill>
              <a:latin typeface="Consolas" pitchFamily="49" charset="0"/>
              <a:cs typeface="Consolas" pitchFamily="49" charset="0"/>
            </a:endParaRPr>
          </a:p>
          <a:p>
            <a:pPr marL="0" indent="0">
              <a:buNone/>
            </a:pPr>
            <a:r>
              <a:rPr lang="en-US" sz="3200" kern="0" dirty="0">
                <a:solidFill>
                  <a:srgbClr val="000000"/>
                </a:solidFill>
                <a:latin typeface="Consolas" pitchFamily="49" charset="0"/>
                <a:cs typeface="Consolas" pitchFamily="49" charset="0"/>
              </a:rPr>
              <a:t>"BITS","</a:t>
            </a:r>
            <a:r>
              <a:rPr lang="en-US" sz="3200" kern="0" dirty="0" err="1">
                <a:solidFill>
                  <a:srgbClr val="000000"/>
                </a:solidFill>
                <a:latin typeface="Consolas" pitchFamily="49" charset="0"/>
                <a:cs typeface="Consolas" pitchFamily="49" charset="0"/>
              </a:rPr>
              <a:t>WinRM</a:t>
            </a:r>
            <a:r>
              <a:rPr lang="en-US" sz="3200" kern="0" dirty="0">
                <a:solidFill>
                  <a:srgbClr val="000000"/>
                </a:solidFill>
                <a:latin typeface="Consolas" pitchFamily="49" charset="0"/>
                <a:cs typeface="Consolas" pitchFamily="49" charset="0"/>
              </a:rPr>
              <a:t>" | Get-Service </a:t>
            </a:r>
            <a:r>
              <a:rPr lang="en-US" sz="3200" kern="0" dirty="0">
                <a:solidFill>
                  <a:srgbClr val="FFFFFF">
                    <a:lumMod val="65000"/>
                  </a:srgbClr>
                </a:solidFill>
                <a:latin typeface="Consolas" pitchFamily="49" charset="0"/>
                <a:cs typeface="Consolas" pitchFamily="49" charset="0"/>
              </a:rPr>
              <a:t>-Name</a:t>
            </a:r>
          </a:p>
        </p:txBody>
      </p:sp>
      <p:sp>
        <p:nvSpPr>
          <p:cNvPr id="6" name="TextBox 4"/>
          <p:cNvSpPr txBox="1"/>
          <p:nvPr/>
        </p:nvSpPr>
        <p:spPr>
          <a:xfrm>
            <a:off x="2279577" y="1797059"/>
            <a:ext cx="4377447" cy="369332"/>
          </a:xfrm>
          <a:prstGeom prst="rect">
            <a:avLst/>
          </a:prstGeom>
          <a:noFill/>
        </p:spPr>
        <p:txBody>
          <a:bodyPr wrap="square" rtlCol="0">
            <a:spAutoFit/>
          </a:bodyPr>
          <a:lstStyle/>
          <a:p>
            <a:pPr lvl="0" fontAlgn="base">
              <a:spcBef>
                <a:spcPct val="0"/>
              </a:spcBef>
              <a:spcAft>
                <a:spcPct val="0"/>
              </a:spcAft>
            </a:pPr>
            <a:r>
              <a:rPr lang="en-US" b="1" dirty="0">
                <a:solidFill>
                  <a:srgbClr val="FF0000"/>
                </a:solidFill>
                <a:latin typeface="Verdana" pitchFamily="34" charset="0"/>
                <a:cs typeface="Arial" charset="0"/>
              </a:rPr>
              <a:t>String-</a:t>
            </a:r>
            <a:r>
              <a:rPr lang="en-US" b="1" dirty="0" err="1">
                <a:solidFill>
                  <a:srgbClr val="FF0000"/>
                </a:solidFill>
                <a:latin typeface="Verdana" pitchFamily="34" charset="0"/>
                <a:cs typeface="Arial" charset="0"/>
              </a:rPr>
              <a:t>Objekte</a:t>
            </a:r>
            <a:r>
              <a:rPr lang="en-US" b="1" dirty="0">
                <a:solidFill>
                  <a:srgbClr val="FF0000"/>
                </a:solidFill>
                <a:latin typeface="Verdana" pitchFamily="34" charset="0"/>
                <a:cs typeface="Arial" charset="0"/>
              </a:rPr>
              <a:t> in der </a:t>
            </a:r>
            <a:r>
              <a:rPr lang="en-US" b="1" dirty="0" err="1">
                <a:solidFill>
                  <a:srgbClr val="FF0000"/>
                </a:solidFill>
                <a:latin typeface="Verdana" pitchFamily="34" charset="0"/>
                <a:cs typeface="Arial" charset="0"/>
              </a:rPr>
              <a:t>Pipelne</a:t>
            </a:r>
            <a:endParaRPr lang="en-US" b="1" dirty="0">
              <a:solidFill>
                <a:srgbClr val="FF0000"/>
              </a:solidFill>
              <a:latin typeface="Verdana" pitchFamily="34" charset="0"/>
              <a:cs typeface="Arial" charset="0"/>
            </a:endParaRPr>
          </a:p>
        </p:txBody>
      </p:sp>
      <p:cxnSp>
        <p:nvCxnSpPr>
          <p:cNvPr id="7" name="Straight Arrow Connector 5"/>
          <p:cNvCxnSpPr/>
          <p:nvPr/>
        </p:nvCxnSpPr>
        <p:spPr bwMode="auto">
          <a:xfrm flipH="1">
            <a:off x="4983867" y="2166392"/>
            <a:ext cx="350195" cy="700711"/>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8" name="TextBox 6"/>
          <p:cNvSpPr txBox="1"/>
          <p:nvPr/>
        </p:nvSpPr>
        <p:spPr>
          <a:xfrm>
            <a:off x="5505917" y="4050634"/>
            <a:ext cx="4377447" cy="1200329"/>
          </a:xfrm>
          <a:prstGeom prst="rect">
            <a:avLst/>
          </a:prstGeom>
          <a:noFill/>
        </p:spPr>
        <p:txBody>
          <a:bodyPr wrap="square" rtlCol="0">
            <a:spAutoFit/>
          </a:bodyPr>
          <a:lstStyle/>
          <a:p>
            <a:pPr lvl="0" algn="r" fontAlgn="base">
              <a:spcBef>
                <a:spcPct val="0"/>
              </a:spcBef>
              <a:spcAft>
                <a:spcPct val="0"/>
              </a:spcAft>
            </a:pPr>
            <a:r>
              <a:rPr lang="en-US" b="1" dirty="0" err="1">
                <a:solidFill>
                  <a:srgbClr val="FF0000"/>
                </a:solidFill>
                <a:latin typeface="Verdana" pitchFamily="34" charset="0"/>
                <a:cs typeface="Arial" charset="0"/>
              </a:rPr>
              <a:t>Werden</a:t>
            </a:r>
            <a:r>
              <a:rPr lang="en-US" b="1" dirty="0">
                <a:solidFill>
                  <a:srgbClr val="FF0000"/>
                </a:solidFill>
                <a:latin typeface="Verdana" pitchFamily="34" charset="0"/>
                <a:cs typeface="Arial" charset="0"/>
              </a:rPr>
              <a:t> </a:t>
            </a:r>
            <a:r>
              <a:rPr lang="en-US" b="1" dirty="0" err="1">
                <a:solidFill>
                  <a:srgbClr val="FF0000"/>
                </a:solidFill>
                <a:latin typeface="Verdana" pitchFamily="34" charset="0"/>
                <a:cs typeface="Arial" charset="0"/>
              </a:rPr>
              <a:t>unsichtbar</a:t>
            </a:r>
            <a:r>
              <a:rPr lang="en-US" b="1" dirty="0">
                <a:solidFill>
                  <a:srgbClr val="FF0000"/>
                </a:solidFill>
                <a:latin typeface="Verdana" pitchFamily="34" charset="0"/>
                <a:cs typeface="Arial" charset="0"/>
              </a:rPr>
              <a:t> an </a:t>
            </a:r>
            <a:r>
              <a:rPr lang="en-US" b="1" dirty="0" err="1">
                <a:solidFill>
                  <a:srgbClr val="FF0000"/>
                </a:solidFill>
                <a:latin typeface="Verdana" pitchFamily="34" charset="0"/>
                <a:cs typeface="Arial" charset="0"/>
              </a:rPr>
              <a:t>einen</a:t>
            </a:r>
            <a:r>
              <a:rPr lang="en-US" b="1" dirty="0">
                <a:solidFill>
                  <a:srgbClr val="FF0000"/>
                </a:solidFill>
                <a:latin typeface="Verdana" pitchFamily="34" charset="0"/>
                <a:cs typeface="Arial" charset="0"/>
              </a:rPr>
              <a:t> Parameter </a:t>
            </a:r>
            <a:r>
              <a:rPr lang="en-US" b="1" dirty="0" err="1">
                <a:solidFill>
                  <a:srgbClr val="FF0000"/>
                </a:solidFill>
                <a:latin typeface="Verdana" pitchFamily="34" charset="0"/>
                <a:cs typeface="Arial" charset="0"/>
              </a:rPr>
              <a:t>übergeben</a:t>
            </a:r>
            <a:r>
              <a:rPr lang="en-US" b="1" dirty="0">
                <a:solidFill>
                  <a:srgbClr val="FF0000"/>
                </a:solidFill>
                <a:latin typeface="Verdana" pitchFamily="34" charset="0"/>
                <a:cs typeface="Arial" charset="0"/>
              </a:rPr>
              <a:t>, der Strings </a:t>
            </a:r>
            <a:r>
              <a:rPr lang="en-US" b="1" dirty="0" err="1">
                <a:solidFill>
                  <a:srgbClr val="FF0000"/>
                </a:solidFill>
                <a:latin typeface="Verdana" pitchFamily="34" charset="0"/>
                <a:cs typeface="Arial" charset="0"/>
              </a:rPr>
              <a:t>aus</a:t>
            </a:r>
            <a:r>
              <a:rPr lang="en-US" b="1" dirty="0">
                <a:solidFill>
                  <a:srgbClr val="FF0000"/>
                </a:solidFill>
                <a:latin typeface="Verdana" pitchFamily="34" charset="0"/>
                <a:cs typeface="Arial" charset="0"/>
              </a:rPr>
              <a:t> der Pipeline “</a:t>
            </a:r>
            <a:r>
              <a:rPr lang="en-US" b="1" dirty="0" err="1">
                <a:solidFill>
                  <a:srgbClr val="FF0000"/>
                </a:solidFill>
                <a:latin typeface="Verdana" pitchFamily="34" charset="0"/>
                <a:cs typeface="Arial" charset="0"/>
              </a:rPr>
              <a:t>byValue</a:t>
            </a:r>
            <a:r>
              <a:rPr lang="en-US" b="1" dirty="0">
                <a:solidFill>
                  <a:srgbClr val="FF0000"/>
                </a:solidFill>
                <a:latin typeface="Verdana" pitchFamily="34" charset="0"/>
                <a:cs typeface="Arial" charset="0"/>
              </a:rPr>
              <a:t>” </a:t>
            </a:r>
            <a:r>
              <a:rPr lang="en-US" b="1" dirty="0" err="1">
                <a:solidFill>
                  <a:srgbClr val="FF0000"/>
                </a:solidFill>
                <a:latin typeface="Verdana" pitchFamily="34" charset="0"/>
                <a:cs typeface="Arial" charset="0"/>
              </a:rPr>
              <a:t>akzeptiert</a:t>
            </a:r>
            <a:endParaRPr lang="en-US" b="1" dirty="0">
              <a:solidFill>
                <a:srgbClr val="FF0000"/>
              </a:solidFill>
              <a:latin typeface="Verdana" pitchFamily="34" charset="0"/>
              <a:cs typeface="Arial" charset="0"/>
            </a:endParaRPr>
          </a:p>
        </p:txBody>
      </p:sp>
      <p:cxnSp>
        <p:nvCxnSpPr>
          <p:cNvPr id="9" name="Straight Arrow Connector 7"/>
          <p:cNvCxnSpPr/>
          <p:nvPr/>
        </p:nvCxnSpPr>
        <p:spPr bwMode="auto">
          <a:xfrm flipV="1">
            <a:off x="8466370" y="3353486"/>
            <a:ext cx="797667" cy="697149"/>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3" name="Fußzeilenplatzhalter 2">
            <a:extLst>
              <a:ext uri="{FF2B5EF4-FFF2-40B4-BE49-F238E27FC236}">
                <a16:creationId xmlns:a16="http://schemas.microsoft.com/office/drawing/2014/main" id="{412923D8-C593-4CA6-BEA1-867312FC1CF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949607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b="1" dirty="0" err="1"/>
              <a:t>Object</a:t>
            </a:r>
            <a:r>
              <a:rPr lang="de-DE" dirty="0"/>
              <a:t> und </a:t>
            </a:r>
            <a:r>
              <a:rPr lang="de-DE" b="1" dirty="0" err="1"/>
              <a:t>PSObject</a:t>
            </a:r>
            <a:r>
              <a:rPr lang="de-DE" dirty="0"/>
              <a:t> sind generische Objekt-Typen</a:t>
            </a:r>
          </a:p>
          <a:p>
            <a:r>
              <a:rPr lang="de-DE" dirty="0"/>
              <a:t>Wenn ein Parameter einen dieser Objekt-Typen akzeptiert, akzeptiert er jedes Objekt</a:t>
            </a:r>
          </a:p>
          <a:p>
            <a:r>
              <a:rPr lang="de-DE" dirty="0"/>
              <a:t>Wenn ein Parameter Pipeline-Input </a:t>
            </a:r>
            <a:r>
              <a:rPr lang="de-DE" b="1" dirty="0" err="1"/>
              <a:t>ByValue</a:t>
            </a:r>
            <a:r>
              <a:rPr lang="de-DE" dirty="0"/>
              <a:t> akzeptiert, dann kann er jedes Objekt von der Pipeline annehmen</a:t>
            </a:r>
          </a:p>
        </p:txBody>
      </p:sp>
      <p:sp>
        <p:nvSpPr>
          <p:cNvPr id="4" name="Foliennummernplatzhalter 3"/>
          <p:cNvSpPr>
            <a:spLocks noGrp="1"/>
          </p:cNvSpPr>
          <p:nvPr>
            <p:ph type="sldNum" sz="quarter" idx="12"/>
          </p:nvPr>
        </p:nvSpPr>
        <p:spPr/>
        <p:txBody>
          <a:bodyPr/>
          <a:lstStyle/>
          <a:p>
            <a:fld id="{D0B68A9A-8F5D-4114-819E-CD9E627B0FFB}" type="slidenum">
              <a:rPr lang="de-DE" smtClean="0"/>
              <a:t>171</a:t>
            </a:fld>
            <a:endParaRPr lang="de-DE"/>
          </a:p>
        </p:txBody>
      </p:sp>
      <p:sp>
        <p:nvSpPr>
          <p:cNvPr id="5" name="Fußzeilenplatzhalter 4">
            <a:extLst>
              <a:ext uri="{FF2B5EF4-FFF2-40B4-BE49-F238E27FC236}">
                <a16:creationId xmlns:a16="http://schemas.microsoft.com/office/drawing/2014/main" id="{68571C9F-F0C0-4FA4-964F-638AEAC66C9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787598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a:xfrm>
            <a:off x="1981200" y="1268761"/>
            <a:ext cx="8291264" cy="4857403"/>
          </a:xfrm>
        </p:spPr>
        <p:txBody>
          <a:bodyPr/>
          <a:lstStyle/>
          <a:p>
            <a:r>
              <a:rPr lang="de-DE" dirty="0"/>
              <a:t>An Stelle von „echten“ Werten für die Parameter können auch </a:t>
            </a:r>
            <a:r>
              <a:rPr lang="de-DE" dirty="0" err="1"/>
              <a:t>PowerShell</a:t>
            </a:r>
            <a:r>
              <a:rPr lang="de-DE" dirty="0"/>
              <a:t>-Aufrufe stehen, die entsprechende Werte liefern:</a:t>
            </a:r>
          </a:p>
          <a:p>
            <a:pPr lvl="0"/>
            <a:r>
              <a:rPr lang="en-US" kern="0" dirty="0">
                <a:solidFill>
                  <a:srgbClr val="000000"/>
                </a:solidFill>
                <a:latin typeface="Courier New" panose="02070309020205020404" pitchFamily="49" charset="0"/>
                <a:cs typeface="Courier New" panose="02070309020205020404" pitchFamily="49" charset="0"/>
              </a:rPr>
              <a:t>Get-Process –Name (Get-Content Names.txt)</a:t>
            </a:r>
          </a:p>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–Name (Read-Host „Dienstname“)</a:t>
            </a:r>
          </a:p>
        </p:txBody>
      </p:sp>
      <p:sp>
        <p:nvSpPr>
          <p:cNvPr id="4" name="Foliennummernplatzhalter 3"/>
          <p:cNvSpPr>
            <a:spLocks noGrp="1"/>
          </p:cNvSpPr>
          <p:nvPr>
            <p:ph type="sldNum" sz="quarter" idx="12"/>
          </p:nvPr>
        </p:nvSpPr>
        <p:spPr/>
        <p:txBody>
          <a:bodyPr/>
          <a:lstStyle/>
          <a:p>
            <a:fld id="{D0B68A9A-8F5D-4114-819E-CD9E627B0FFB}" type="slidenum">
              <a:rPr lang="de-DE" smtClean="0"/>
              <a:t>172</a:t>
            </a:fld>
            <a:endParaRPr lang="de-DE"/>
          </a:p>
        </p:txBody>
      </p:sp>
      <p:pic>
        <p:nvPicPr>
          <p:cNvPr id="6" name="Grafik 5"/>
          <p:cNvPicPr>
            <a:picLocks noChangeAspect="1"/>
          </p:cNvPicPr>
          <p:nvPr/>
        </p:nvPicPr>
        <p:blipFill>
          <a:blip r:embed="rId2"/>
          <a:stretch>
            <a:fillRect/>
          </a:stretch>
        </p:blipFill>
        <p:spPr>
          <a:xfrm>
            <a:off x="2927648" y="4906384"/>
            <a:ext cx="7190050" cy="1828683"/>
          </a:xfrm>
          <a:prstGeom prst="rect">
            <a:avLst/>
          </a:prstGeom>
        </p:spPr>
      </p:pic>
      <p:sp>
        <p:nvSpPr>
          <p:cNvPr id="5" name="Fußzeilenplatzhalter 4">
            <a:extLst>
              <a:ext uri="{FF2B5EF4-FFF2-40B4-BE49-F238E27FC236}">
                <a16:creationId xmlns:a16="http://schemas.microsoft.com/office/drawing/2014/main" id="{048D697B-699A-428E-86DD-3496647B574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6270646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pPr lvl="0"/>
            <a:r>
              <a:rPr lang="en-US" dirty="0">
                <a:latin typeface="Courier New" panose="02070309020205020404" pitchFamily="49" charset="0"/>
                <a:ea typeface="Times New Roman" panose="02020603050405020304" pitchFamily="18" charset="0"/>
                <a:cs typeface="Courier New" panose="02070309020205020404" pitchFamily="49" charset="0"/>
              </a:rPr>
              <a:t>Get-Service –</a:t>
            </a:r>
            <a:r>
              <a:rPr lang="en-US" dirty="0" err="1">
                <a:latin typeface="Courier New" panose="02070309020205020404" pitchFamily="49" charset="0"/>
                <a:ea typeface="Times New Roman" panose="02020603050405020304" pitchFamily="18" charset="0"/>
                <a:cs typeface="Courier New" panose="02070309020205020404" pitchFamily="49" charset="0"/>
              </a:rPr>
              <a:t>ComputerName</a:t>
            </a:r>
            <a:r>
              <a:rPr lang="en-US" dirty="0">
                <a:latin typeface="Courier New" panose="02070309020205020404" pitchFamily="49" charset="0"/>
                <a:ea typeface="Times New Roman" panose="02020603050405020304" pitchFamily="18" charset="0"/>
                <a:cs typeface="Courier New" panose="02070309020205020404" pitchFamily="49" charset="0"/>
              </a:rPr>
              <a:t>      (Get-Content c:\Computers.txt)</a:t>
            </a:r>
          </a:p>
          <a:p>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173</a:t>
            </a:fld>
            <a:endParaRPr lang="de-DE"/>
          </a:p>
        </p:txBody>
      </p:sp>
      <p:sp>
        <p:nvSpPr>
          <p:cNvPr id="5" name="Fußzeilenplatzhalter 4">
            <a:extLst>
              <a:ext uri="{FF2B5EF4-FFF2-40B4-BE49-F238E27FC236}">
                <a16:creationId xmlns:a16="http://schemas.microsoft.com/office/drawing/2014/main" id="{031BA843-1A0C-4BCA-91A2-8DD2C209525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620084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Wechsel zu </a:t>
            </a:r>
            <a:r>
              <a:rPr lang="de-DE" dirty="0" err="1"/>
              <a:t>ByPropertyName</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174</a:t>
            </a:fld>
            <a:endParaRPr lang="de-DE"/>
          </a:p>
        </p:txBody>
      </p:sp>
      <p:sp>
        <p:nvSpPr>
          <p:cNvPr id="5" name="Content Placeholder 2"/>
          <p:cNvSpPr txBox="1">
            <a:spLocks/>
          </p:cNvSpPr>
          <p:nvPr/>
        </p:nvSpPr>
        <p:spPr>
          <a:xfrm>
            <a:off x="2063552" y="2298503"/>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sz="3600" kern="0" dirty="0">
                <a:solidFill>
                  <a:srgbClr val="000000"/>
                </a:solidFill>
                <a:latin typeface="Consolas" pitchFamily="49" charset="0"/>
                <a:cs typeface="Consolas" pitchFamily="49" charset="0"/>
              </a:rPr>
              <a:t>Get-Service | Stop-Process</a:t>
            </a:r>
          </a:p>
          <a:p>
            <a:pPr marL="0" indent="0">
              <a:buNone/>
            </a:pPr>
            <a:endParaRPr lang="en-US" kern="0" dirty="0">
              <a:solidFill>
                <a:srgbClr val="000000"/>
              </a:solidFill>
            </a:endParaRPr>
          </a:p>
          <a:p>
            <a:pPr lvl="0"/>
            <a:endParaRPr lang="en-US" kern="0" dirty="0">
              <a:solidFill>
                <a:srgbClr val="000000"/>
              </a:solidFill>
            </a:endParaRPr>
          </a:p>
        </p:txBody>
      </p:sp>
      <p:sp>
        <p:nvSpPr>
          <p:cNvPr id="6" name="TextBox 4"/>
          <p:cNvSpPr txBox="1"/>
          <p:nvPr/>
        </p:nvSpPr>
        <p:spPr>
          <a:xfrm>
            <a:off x="2207879" y="3573016"/>
            <a:ext cx="3599234" cy="2308324"/>
          </a:xfrm>
          <a:prstGeom prst="rect">
            <a:avLst/>
          </a:prstGeom>
          <a:noFill/>
        </p:spPr>
        <p:txBody>
          <a:bodyPr wrap="square" rtlCol="0">
            <a:spAutoFit/>
          </a:bodyPr>
          <a:lstStyle/>
          <a:p>
            <a:pPr lvl="0" algn="ctr" fontAlgn="base">
              <a:spcBef>
                <a:spcPct val="0"/>
              </a:spcBef>
              <a:spcAft>
                <a:spcPct val="0"/>
              </a:spcAft>
            </a:pPr>
            <a:r>
              <a:rPr lang="en-US" sz="2400" b="1" u="sng" dirty="0">
                <a:solidFill>
                  <a:srgbClr val="0070C0"/>
                </a:solidFill>
                <a:latin typeface="Verdana" pitchFamily="34" charset="0"/>
                <a:cs typeface="Arial" charset="0"/>
              </a:rPr>
              <a:t>Object Properties</a:t>
            </a:r>
          </a:p>
          <a:p>
            <a:pPr lvl="0" algn="ctr" fontAlgn="base">
              <a:spcBef>
                <a:spcPct val="0"/>
              </a:spcBef>
              <a:spcAft>
                <a:spcPct val="0"/>
              </a:spcAft>
            </a:pPr>
            <a:endParaRPr lang="en-US" sz="2400" b="1" dirty="0">
              <a:solidFill>
                <a:srgbClr val="0070C0"/>
              </a:solidFill>
              <a:latin typeface="Verdana" pitchFamily="34" charset="0"/>
              <a:cs typeface="Arial" charset="0"/>
            </a:endParaRPr>
          </a:p>
          <a:p>
            <a:pPr lvl="0" algn="ctr" fontAlgn="base">
              <a:spcBef>
                <a:spcPct val="0"/>
              </a:spcBef>
              <a:spcAft>
                <a:spcPct val="0"/>
              </a:spcAft>
            </a:pPr>
            <a:r>
              <a:rPr lang="en-US" sz="2400" b="1" dirty="0">
                <a:solidFill>
                  <a:srgbClr val="0070C0"/>
                </a:solidFill>
                <a:latin typeface="Verdana" pitchFamily="34" charset="0"/>
                <a:cs typeface="Arial" charset="0"/>
              </a:rPr>
              <a:t>Name</a:t>
            </a:r>
          </a:p>
          <a:p>
            <a:pPr lvl="0" algn="ctr" fontAlgn="base">
              <a:spcBef>
                <a:spcPct val="0"/>
              </a:spcBef>
              <a:spcAft>
                <a:spcPct val="0"/>
              </a:spcAft>
            </a:pPr>
            <a:r>
              <a:rPr lang="en-US" sz="2400" b="1" dirty="0" err="1">
                <a:solidFill>
                  <a:srgbClr val="0070C0"/>
                </a:solidFill>
                <a:latin typeface="Verdana" pitchFamily="34" charset="0"/>
                <a:cs typeface="Arial" charset="0"/>
              </a:rPr>
              <a:t>DisplayName</a:t>
            </a:r>
            <a:endParaRPr lang="en-US" sz="2400" b="1" dirty="0">
              <a:solidFill>
                <a:srgbClr val="0070C0"/>
              </a:solidFill>
              <a:latin typeface="Verdana" pitchFamily="34" charset="0"/>
              <a:cs typeface="Arial" charset="0"/>
            </a:endParaRPr>
          </a:p>
          <a:p>
            <a:pPr lvl="0" algn="ctr" fontAlgn="base">
              <a:spcBef>
                <a:spcPct val="0"/>
              </a:spcBef>
              <a:spcAft>
                <a:spcPct val="0"/>
              </a:spcAft>
            </a:pPr>
            <a:r>
              <a:rPr lang="en-US" sz="2400" b="1" dirty="0">
                <a:solidFill>
                  <a:srgbClr val="0070C0"/>
                </a:solidFill>
                <a:latin typeface="Verdana" pitchFamily="34" charset="0"/>
                <a:cs typeface="Arial" charset="0"/>
              </a:rPr>
              <a:t>Status</a:t>
            </a:r>
          </a:p>
          <a:p>
            <a:pPr lvl="0" algn="ctr" fontAlgn="base">
              <a:spcBef>
                <a:spcPct val="0"/>
              </a:spcBef>
              <a:spcAft>
                <a:spcPct val="0"/>
              </a:spcAft>
            </a:pPr>
            <a:r>
              <a:rPr lang="en-US" sz="2400" b="1" dirty="0">
                <a:solidFill>
                  <a:srgbClr val="0070C0"/>
                </a:solidFill>
                <a:latin typeface="Verdana" pitchFamily="34" charset="0"/>
                <a:cs typeface="Arial" charset="0"/>
              </a:rPr>
              <a:t>Description</a:t>
            </a:r>
          </a:p>
        </p:txBody>
      </p:sp>
      <p:sp>
        <p:nvSpPr>
          <p:cNvPr id="7" name="TextBox 5"/>
          <p:cNvSpPr txBox="1"/>
          <p:nvPr/>
        </p:nvSpPr>
        <p:spPr>
          <a:xfrm>
            <a:off x="5807114" y="3573016"/>
            <a:ext cx="4319080" cy="1569660"/>
          </a:xfrm>
          <a:prstGeom prst="rect">
            <a:avLst/>
          </a:prstGeom>
          <a:noFill/>
        </p:spPr>
        <p:txBody>
          <a:bodyPr wrap="square" rtlCol="0">
            <a:spAutoFit/>
          </a:bodyPr>
          <a:lstStyle/>
          <a:p>
            <a:pPr lvl="0" algn="ctr" fontAlgn="base">
              <a:spcBef>
                <a:spcPct val="0"/>
              </a:spcBef>
              <a:spcAft>
                <a:spcPct val="0"/>
              </a:spcAft>
            </a:pPr>
            <a:r>
              <a:rPr lang="en-US" sz="2400" b="1" u="sng" dirty="0">
                <a:solidFill>
                  <a:srgbClr val="0070C0"/>
                </a:solidFill>
                <a:latin typeface="Verdana" pitchFamily="34" charset="0"/>
                <a:cs typeface="Arial" charset="0"/>
              </a:rPr>
              <a:t>Command Parameters</a:t>
            </a:r>
          </a:p>
          <a:p>
            <a:pPr lvl="0" algn="ctr" fontAlgn="base">
              <a:spcBef>
                <a:spcPct val="0"/>
              </a:spcBef>
              <a:spcAft>
                <a:spcPct val="0"/>
              </a:spcAft>
            </a:pPr>
            <a:endParaRPr lang="en-US" sz="2400" b="1" dirty="0">
              <a:solidFill>
                <a:srgbClr val="0070C0"/>
              </a:solidFill>
              <a:latin typeface="Verdana" pitchFamily="34" charset="0"/>
              <a:cs typeface="Arial" charset="0"/>
            </a:endParaRPr>
          </a:p>
          <a:p>
            <a:pPr lvl="0" algn="ctr" fontAlgn="base">
              <a:spcBef>
                <a:spcPct val="0"/>
              </a:spcBef>
              <a:spcAft>
                <a:spcPct val="0"/>
              </a:spcAft>
            </a:pPr>
            <a:r>
              <a:rPr lang="en-US" sz="2400" b="1" dirty="0">
                <a:solidFill>
                  <a:srgbClr val="0070C0"/>
                </a:solidFill>
                <a:latin typeface="Verdana" pitchFamily="34" charset="0"/>
                <a:cs typeface="Arial" charset="0"/>
              </a:rPr>
              <a:t>–Id</a:t>
            </a:r>
          </a:p>
          <a:p>
            <a:pPr lvl="0" algn="ctr" fontAlgn="base">
              <a:spcBef>
                <a:spcPct val="0"/>
              </a:spcBef>
              <a:spcAft>
                <a:spcPct val="0"/>
              </a:spcAft>
            </a:pPr>
            <a:r>
              <a:rPr lang="en-US" sz="2400" b="1" dirty="0">
                <a:solidFill>
                  <a:srgbClr val="0070C0"/>
                </a:solidFill>
                <a:latin typeface="Verdana" pitchFamily="34" charset="0"/>
                <a:cs typeface="Arial" charset="0"/>
              </a:rPr>
              <a:t>–Name</a:t>
            </a:r>
          </a:p>
        </p:txBody>
      </p:sp>
      <p:cxnSp>
        <p:nvCxnSpPr>
          <p:cNvPr id="8" name="Straight Arrow Connector 6"/>
          <p:cNvCxnSpPr/>
          <p:nvPr/>
        </p:nvCxnSpPr>
        <p:spPr bwMode="auto">
          <a:xfrm>
            <a:off x="7966654" y="2872624"/>
            <a:ext cx="0" cy="700392"/>
          </a:xfrm>
          <a:prstGeom prst="straightConnector1">
            <a:avLst/>
          </a:prstGeom>
          <a:gradFill rotWithShape="1">
            <a:gsLst>
              <a:gs pos="0">
                <a:srgbClr val="E4CD9A"/>
              </a:gs>
              <a:gs pos="100000">
                <a:srgbClr val="EEEFD7"/>
              </a:gs>
            </a:gsLst>
            <a:lin ang="2700000" scaled="1"/>
          </a:gradFill>
          <a:ln w="57150" cap="flat" cmpd="sng" algn="ctr">
            <a:solidFill>
              <a:srgbClr val="0070C0"/>
            </a:solidFill>
            <a:prstDash val="solid"/>
            <a:round/>
            <a:headEnd type="none" w="med" len="med"/>
            <a:tailEnd type="arrow"/>
          </a:ln>
          <a:effectLst/>
        </p:spPr>
      </p:cxnSp>
      <p:cxnSp>
        <p:nvCxnSpPr>
          <p:cNvPr id="9" name="Straight Arrow Connector 7"/>
          <p:cNvCxnSpPr/>
          <p:nvPr/>
        </p:nvCxnSpPr>
        <p:spPr bwMode="auto">
          <a:xfrm>
            <a:off x="4007496" y="2872624"/>
            <a:ext cx="0" cy="700392"/>
          </a:xfrm>
          <a:prstGeom prst="straightConnector1">
            <a:avLst/>
          </a:prstGeom>
          <a:gradFill rotWithShape="1">
            <a:gsLst>
              <a:gs pos="0">
                <a:srgbClr val="E4CD9A"/>
              </a:gs>
              <a:gs pos="100000">
                <a:srgbClr val="EEEFD7"/>
              </a:gs>
            </a:gsLst>
            <a:lin ang="2700000" scaled="1"/>
          </a:gradFill>
          <a:ln w="57150" cap="flat" cmpd="sng" algn="ctr">
            <a:solidFill>
              <a:srgbClr val="0070C0"/>
            </a:solidFill>
            <a:prstDash val="solid"/>
            <a:round/>
            <a:headEnd type="none" w="med" len="med"/>
            <a:tailEnd type="arrow"/>
          </a:ln>
          <a:effectLst/>
        </p:spPr>
      </p:cxnSp>
      <p:cxnSp>
        <p:nvCxnSpPr>
          <p:cNvPr id="10" name="Straight Arrow Connector 8"/>
          <p:cNvCxnSpPr/>
          <p:nvPr/>
        </p:nvCxnSpPr>
        <p:spPr bwMode="auto">
          <a:xfrm>
            <a:off x="4581429" y="4545782"/>
            <a:ext cx="2762655" cy="389106"/>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11" name="Fußzeilenplatzhalter 10">
            <a:extLst>
              <a:ext uri="{FF2B5EF4-FFF2-40B4-BE49-F238E27FC236}">
                <a16:creationId xmlns:a16="http://schemas.microsoft.com/office/drawing/2014/main" id="{6D2184DF-3F20-4401-8C76-8A09CE10AFD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2396520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-Service | </a:t>
            </a:r>
            <a:r>
              <a:rPr lang="de-DE" dirty="0" err="1">
                <a:latin typeface="Courier New" panose="02070309020205020404" pitchFamily="49" charset="0"/>
                <a:cs typeface="Courier New" panose="02070309020205020404" pitchFamily="49" charset="0"/>
              </a:rPr>
              <a:t>Stop-Process</a:t>
            </a:r>
            <a:r>
              <a:rPr lang="de-DE" dirty="0">
                <a:latin typeface="Courier New" panose="02070309020205020404" pitchFamily="49" charset="0"/>
                <a:cs typeface="Courier New" panose="02070309020205020404" pitchFamily="49" charset="0"/>
              </a:rPr>
              <a:t> </a:t>
            </a:r>
            <a:r>
              <a:rPr lang="de-DE" dirty="0"/>
              <a:t>scheint wenig sinnvoll</a:t>
            </a:r>
          </a:p>
          <a:p>
            <a:r>
              <a:rPr lang="de-DE" dirty="0"/>
              <a:t>In der Tat wirft es viele Fehler, aber:</a:t>
            </a:r>
          </a:p>
        </p:txBody>
      </p:sp>
      <p:sp>
        <p:nvSpPr>
          <p:cNvPr id="4" name="Foliennummernplatzhalter 3"/>
          <p:cNvSpPr>
            <a:spLocks noGrp="1"/>
          </p:cNvSpPr>
          <p:nvPr>
            <p:ph type="sldNum" sz="quarter" idx="12"/>
          </p:nvPr>
        </p:nvSpPr>
        <p:spPr/>
        <p:txBody>
          <a:bodyPr/>
          <a:lstStyle/>
          <a:p>
            <a:fld id="{D0B68A9A-8F5D-4114-819E-CD9E627B0FFB}" type="slidenum">
              <a:rPr lang="de-DE" smtClean="0"/>
              <a:t>175</a:t>
            </a:fld>
            <a:endParaRPr lang="de-DE"/>
          </a:p>
        </p:txBody>
      </p:sp>
      <p:pic>
        <p:nvPicPr>
          <p:cNvPr id="5" name="Grafik 4"/>
          <p:cNvPicPr>
            <a:picLocks noChangeAspect="1"/>
          </p:cNvPicPr>
          <p:nvPr/>
        </p:nvPicPr>
        <p:blipFill>
          <a:blip r:embed="rId2"/>
          <a:stretch>
            <a:fillRect/>
          </a:stretch>
        </p:blipFill>
        <p:spPr>
          <a:xfrm>
            <a:off x="1597488" y="3140969"/>
            <a:ext cx="8997024" cy="1831031"/>
          </a:xfrm>
          <a:prstGeom prst="rect">
            <a:avLst/>
          </a:prstGeom>
        </p:spPr>
      </p:pic>
      <p:sp>
        <p:nvSpPr>
          <p:cNvPr id="6" name="Fußzeilenplatzhalter 5">
            <a:extLst>
              <a:ext uri="{FF2B5EF4-FFF2-40B4-BE49-F238E27FC236}">
                <a16:creationId xmlns:a16="http://schemas.microsoft.com/office/drawing/2014/main" id="{42F55333-1A36-4BF6-8D8C-E9F659103BE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0302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Die </a:t>
            </a:r>
            <a:r>
              <a:rPr lang="de-DE" b="1" dirty="0"/>
              <a:t>-</a:t>
            </a:r>
            <a:r>
              <a:rPr lang="de-DE" b="1" dirty="0" err="1"/>
              <a:t>Full</a:t>
            </a:r>
            <a:r>
              <a:rPr lang="de-DE" b="1" dirty="0"/>
              <a:t> </a:t>
            </a:r>
            <a:r>
              <a:rPr lang="de-DE" dirty="0"/>
              <a:t>Hilfe eines </a:t>
            </a:r>
            <a:r>
              <a:rPr lang="de-DE" dirty="0" err="1"/>
              <a:t>Commandlets</a:t>
            </a:r>
            <a:r>
              <a:rPr lang="de-DE" dirty="0"/>
              <a:t> listet auf, welche Parameter eine Eingabe durch </a:t>
            </a:r>
            <a:r>
              <a:rPr lang="de-DE" b="1" dirty="0" err="1"/>
              <a:t>ByPropertyName</a:t>
            </a:r>
            <a:r>
              <a:rPr lang="de-DE" dirty="0"/>
              <a:t> zulassen:</a:t>
            </a:r>
          </a:p>
        </p:txBody>
      </p:sp>
      <p:sp>
        <p:nvSpPr>
          <p:cNvPr id="4" name="Foliennummernplatzhalter 3"/>
          <p:cNvSpPr>
            <a:spLocks noGrp="1"/>
          </p:cNvSpPr>
          <p:nvPr>
            <p:ph type="sldNum" sz="quarter" idx="12"/>
          </p:nvPr>
        </p:nvSpPr>
        <p:spPr/>
        <p:txBody>
          <a:bodyPr/>
          <a:lstStyle/>
          <a:p>
            <a:fld id="{D0B68A9A-8F5D-4114-819E-CD9E627B0FFB}" type="slidenum">
              <a:rPr lang="de-DE" smtClean="0"/>
              <a:t>176</a:t>
            </a:fld>
            <a:endParaRPr lang="de-DE"/>
          </a:p>
        </p:txBody>
      </p:sp>
      <p:pic>
        <p:nvPicPr>
          <p:cNvPr id="5" name="Grafik 4"/>
          <p:cNvPicPr>
            <a:picLocks noChangeAspect="1"/>
          </p:cNvPicPr>
          <p:nvPr/>
        </p:nvPicPr>
        <p:blipFill rotWithShape="1">
          <a:blip r:embed="rId2"/>
          <a:srcRect t="12770" b="11216"/>
          <a:stretch/>
        </p:blipFill>
        <p:spPr>
          <a:xfrm>
            <a:off x="1775521" y="3116491"/>
            <a:ext cx="8731961" cy="2084800"/>
          </a:xfrm>
          <a:prstGeom prst="rect">
            <a:avLst/>
          </a:prstGeom>
        </p:spPr>
      </p:pic>
      <p:sp>
        <p:nvSpPr>
          <p:cNvPr id="6" name="Abgerundetes Rechteck 5"/>
          <p:cNvSpPr/>
          <p:nvPr/>
        </p:nvSpPr>
        <p:spPr>
          <a:xfrm>
            <a:off x="2545417" y="4841250"/>
            <a:ext cx="5112568" cy="21602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5DAFDB88-1B0B-4F23-9603-69203BA1F48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0591887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Die Pipeline II</a:t>
            </a:r>
          </a:p>
        </p:txBody>
      </p:sp>
      <p:pic>
        <p:nvPicPr>
          <p:cNvPr id="6" name="Inhaltsplatzhalter 5"/>
          <p:cNvPicPr>
            <a:picLocks noGrp="1" noChangeAspect="1"/>
          </p:cNvPicPr>
          <p:nvPr>
            <p:ph idx="1"/>
          </p:nvPr>
        </p:nvPicPr>
        <p:blipFill>
          <a:blip r:embed="rId2"/>
          <a:stretch>
            <a:fillRect/>
          </a:stretch>
        </p:blipFill>
        <p:spPr>
          <a:xfrm>
            <a:off x="2486024" y="1279401"/>
            <a:ext cx="7219950" cy="1933575"/>
          </a:xfrm>
          <a:prstGeom prst="rect">
            <a:avLst/>
          </a:prstGeom>
        </p:spPr>
      </p:pic>
      <p:sp>
        <p:nvSpPr>
          <p:cNvPr id="4" name="Foliennummernplatzhalter 3"/>
          <p:cNvSpPr>
            <a:spLocks noGrp="1"/>
          </p:cNvSpPr>
          <p:nvPr>
            <p:ph type="sldNum" sz="quarter" idx="12"/>
          </p:nvPr>
        </p:nvSpPr>
        <p:spPr/>
        <p:txBody>
          <a:bodyPr/>
          <a:lstStyle/>
          <a:p>
            <a:fld id="{D0B68A9A-8F5D-4114-819E-CD9E627B0FFB}" type="slidenum">
              <a:rPr lang="de-DE" smtClean="0"/>
              <a:t>177</a:t>
            </a:fld>
            <a:endParaRPr lang="de-DE"/>
          </a:p>
        </p:txBody>
      </p:sp>
      <p:pic>
        <p:nvPicPr>
          <p:cNvPr id="5" name="Grafik 4"/>
          <p:cNvPicPr>
            <a:picLocks noChangeAspect="1"/>
          </p:cNvPicPr>
          <p:nvPr/>
        </p:nvPicPr>
        <p:blipFill>
          <a:blip r:embed="rId3"/>
          <a:stretch>
            <a:fillRect/>
          </a:stretch>
        </p:blipFill>
        <p:spPr>
          <a:xfrm>
            <a:off x="3119437" y="4005064"/>
            <a:ext cx="5953125" cy="1485900"/>
          </a:xfrm>
          <a:prstGeom prst="rect">
            <a:avLst/>
          </a:prstGeom>
        </p:spPr>
      </p:pic>
      <p:sp>
        <p:nvSpPr>
          <p:cNvPr id="8" name="Textfeld 7"/>
          <p:cNvSpPr txBox="1"/>
          <p:nvPr/>
        </p:nvSpPr>
        <p:spPr>
          <a:xfrm>
            <a:off x="1991544" y="3112512"/>
            <a:ext cx="8219256" cy="892552"/>
          </a:xfrm>
          <a:prstGeom prst="rect">
            <a:avLst/>
          </a:prstGeom>
          <a:noFill/>
        </p:spPr>
        <p:txBody>
          <a:bodyPr wrap="square" rtlCol="0">
            <a:spAutoFit/>
          </a:bodyPr>
          <a:lstStyle/>
          <a:p>
            <a:pPr algn="ctr"/>
            <a:r>
              <a:rPr lang="en-US" sz="2600" dirty="0">
                <a:latin typeface="Courier New" panose="02070309020205020404" pitchFamily="49" charset="0"/>
                <a:cs typeface="Courier New" panose="02070309020205020404" pitchFamily="49" charset="0"/>
              </a:rPr>
              <a:t>Import-CSV -Path "C:\NewADUsers.csv" | New-</a:t>
            </a:r>
            <a:r>
              <a:rPr lang="en-US" sz="2600" dirty="0" err="1">
                <a:latin typeface="Courier New" panose="02070309020205020404" pitchFamily="49" charset="0"/>
                <a:cs typeface="Courier New" panose="02070309020205020404" pitchFamily="49" charset="0"/>
              </a:rPr>
              <a:t>ADUser</a:t>
            </a:r>
            <a:endParaRPr lang="de-DE" sz="2600" dirty="0">
              <a:latin typeface="Courier New" panose="02070309020205020404" pitchFamily="49" charset="0"/>
              <a:cs typeface="Courier New" panose="02070309020205020404" pitchFamily="49" charset="0"/>
            </a:endParaRPr>
          </a:p>
        </p:txBody>
      </p:sp>
      <p:sp>
        <p:nvSpPr>
          <p:cNvPr id="9" name="Textfeld 8"/>
          <p:cNvSpPr txBox="1"/>
          <p:nvPr/>
        </p:nvSpPr>
        <p:spPr>
          <a:xfrm>
            <a:off x="1919536" y="5589240"/>
            <a:ext cx="8219256" cy="892552"/>
          </a:xfrm>
          <a:prstGeom prst="rect">
            <a:avLst/>
          </a:prstGeom>
          <a:noFill/>
        </p:spPr>
        <p:txBody>
          <a:bodyPr wrap="square" rtlCol="0">
            <a:spAutoFit/>
          </a:bodyPr>
          <a:lstStyle/>
          <a:p>
            <a:pPr algn="ctr"/>
            <a:r>
              <a:rPr lang="en-US" sz="2600" dirty="0" err="1">
                <a:cs typeface="Courier New" panose="02070309020205020404" pitchFamily="49" charset="0"/>
              </a:rPr>
              <a:t>Zuordnung</a:t>
            </a:r>
            <a:r>
              <a:rPr lang="en-US" sz="2600" dirty="0">
                <a:cs typeface="Courier New" panose="02070309020205020404" pitchFamily="49" charset="0"/>
              </a:rPr>
              <a:t> </a:t>
            </a:r>
            <a:r>
              <a:rPr lang="en-US" sz="2600" dirty="0" err="1">
                <a:cs typeface="Courier New" panose="02070309020205020404" pitchFamily="49" charset="0"/>
              </a:rPr>
              <a:t>zwischen</a:t>
            </a:r>
            <a:r>
              <a:rPr lang="en-US" sz="2600" dirty="0">
                <a:cs typeface="Courier New" panose="02070309020205020404" pitchFamily="49" charset="0"/>
              </a:rPr>
              <a:t> CSV-”</a:t>
            </a:r>
            <a:r>
              <a:rPr lang="en-US" sz="2600" dirty="0" err="1">
                <a:cs typeface="Courier New" panose="02070309020205020404" pitchFamily="49" charset="0"/>
              </a:rPr>
              <a:t>Spalten</a:t>
            </a:r>
            <a:r>
              <a:rPr lang="en-US" sz="2600" dirty="0">
                <a:cs typeface="Courier New" panose="02070309020205020404" pitchFamily="49" charset="0"/>
              </a:rPr>
              <a:t>” und PS-</a:t>
            </a:r>
            <a:r>
              <a:rPr lang="en-US" sz="2600" dirty="0" err="1">
                <a:cs typeface="Courier New" panose="02070309020205020404" pitchFamily="49" charset="0"/>
              </a:rPr>
              <a:t>Attributen</a:t>
            </a:r>
            <a:r>
              <a:rPr lang="en-US" sz="2600" dirty="0">
                <a:cs typeface="Courier New" panose="02070309020205020404" pitchFamily="49" charset="0"/>
              </a:rPr>
              <a:t> </a:t>
            </a:r>
            <a:r>
              <a:rPr lang="en-US" sz="2600" dirty="0" err="1">
                <a:cs typeface="Courier New" panose="02070309020205020404" pitchFamily="49" charset="0"/>
              </a:rPr>
              <a:t>geschieht</a:t>
            </a:r>
            <a:r>
              <a:rPr lang="en-US" sz="2600" dirty="0">
                <a:cs typeface="Courier New" panose="02070309020205020404" pitchFamily="49" charset="0"/>
              </a:rPr>
              <a:t> </a:t>
            </a:r>
            <a:r>
              <a:rPr lang="en-US" sz="2600" b="1" dirty="0" err="1">
                <a:cs typeface="Courier New" panose="02070309020205020404" pitchFamily="49" charset="0"/>
              </a:rPr>
              <a:t>ByPropertyName</a:t>
            </a:r>
            <a:endParaRPr lang="de-DE" sz="2600" b="1" dirty="0">
              <a:cs typeface="Courier New" panose="02070309020205020404" pitchFamily="49" charset="0"/>
            </a:endParaRPr>
          </a:p>
        </p:txBody>
      </p:sp>
      <p:sp>
        <p:nvSpPr>
          <p:cNvPr id="10" name="Abgerundetes Rechteck 9"/>
          <p:cNvSpPr/>
          <p:nvPr/>
        </p:nvSpPr>
        <p:spPr>
          <a:xfrm>
            <a:off x="2486024" y="1756396"/>
            <a:ext cx="6922344"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3CEAD9D3-E58C-41D3-9DF2-1DBFC81FD91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4035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Expandieren von Attributen durch                      </a:t>
            </a:r>
            <a:r>
              <a:rPr lang="de-DE" b="1" dirty="0"/>
              <a:t>-</a:t>
            </a:r>
            <a:r>
              <a:rPr lang="de-DE" b="1" dirty="0" err="1"/>
              <a:t>ExpandProperty</a:t>
            </a:r>
            <a:endParaRPr lang="de-DE" b="1"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178</a:t>
            </a:fld>
            <a:endParaRPr lang="de-DE"/>
          </a:p>
        </p:txBody>
      </p:sp>
      <p:pic>
        <p:nvPicPr>
          <p:cNvPr id="5" name="Grafik 4"/>
          <p:cNvPicPr>
            <a:picLocks noChangeAspect="1"/>
          </p:cNvPicPr>
          <p:nvPr/>
        </p:nvPicPr>
        <p:blipFill>
          <a:blip r:embed="rId2"/>
          <a:stretch>
            <a:fillRect/>
          </a:stretch>
        </p:blipFill>
        <p:spPr>
          <a:xfrm>
            <a:off x="1775521" y="2818828"/>
            <a:ext cx="8712968" cy="1834309"/>
          </a:xfrm>
          <a:prstGeom prst="rect">
            <a:avLst/>
          </a:prstGeom>
        </p:spPr>
      </p:pic>
      <p:sp>
        <p:nvSpPr>
          <p:cNvPr id="6" name="Fußzeilenplatzhalter 5">
            <a:extLst>
              <a:ext uri="{FF2B5EF4-FFF2-40B4-BE49-F238E27FC236}">
                <a16:creationId xmlns:a16="http://schemas.microsoft.com/office/drawing/2014/main" id="{A052F847-6F02-48DE-9665-CB28A909650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2330930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a:xfrm>
            <a:off x="983432" y="1196752"/>
            <a:ext cx="8229600" cy="4857403"/>
          </a:xfrm>
        </p:spPr>
        <p:txBody>
          <a:bodyPr/>
          <a:lstStyle/>
          <a:p>
            <a:r>
              <a:rPr lang="de-DE" dirty="0"/>
              <a:t>Fehler, weil </a:t>
            </a:r>
            <a:r>
              <a:rPr lang="de-DE" b="1" dirty="0" err="1"/>
              <a:t>Get</a:t>
            </a:r>
            <a:r>
              <a:rPr lang="de-DE" b="1" dirty="0"/>
              <a:t>-Service</a:t>
            </a:r>
            <a:r>
              <a:rPr lang="de-DE" dirty="0"/>
              <a:t> für </a:t>
            </a:r>
            <a:r>
              <a:rPr lang="de-DE" b="1" dirty="0"/>
              <a:t>-</a:t>
            </a:r>
            <a:r>
              <a:rPr lang="de-DE" b="1" dirty="0" err="1"/>
              <a:t>ComputerName</a:t>
            </a:r>
            <a:r>
              <a:rPr lang="de-DE" b="1" dirty="0"/>
              <a:t> </a:t>
            </a:r>
            <a:r>
              <a:rPr lang="de-DE" dirty="0"/>
              <a:t>einen String erwartet…</a:t>
            </a:r>
          </a:p>
          <a:p>
            <a:endParaRPr lang="de-DE" dirty="0"/>
          </a:p>
          <a:p>
            <a:endParaRPr lang="de-DE" dirty="0"/>
          </a:p>
          <a:p>
            <a:endParaRPr lang="de-DE" sz="3600" dirty="0"/>
          </a:p>
          <a:p>
            <a:pPr marL="0" indent="0">
              <a:buNone/>
            </a:pPr>
            <a:r>
              <a:rPr lang="de-DE" dirty="0"/>
              <a:t>… </a:t>
            </a:r>
            <a:r>
              <a:rPr lang="de-DE" dirty="0" err="1"/>
              <a:t>Get-ADComputer</a:t>
            </a:r>
            <a:r>
              <a:rPr lang="de-DE" dirty="0"/>
              <a:t> aber ein Objekt </a:t>
            </a:r>
            <a:r>
              <a:rPr lang="de-DE" dirty="0" err="1"/>
              <a:t>ADComputer</a:t>
            </a:r>
            <a:r>
              <a:rPr lang="de-DE" dirty="0"/>
              <a:t> liefert:</a:t>
            </a:r>
          </a:p>
        </p:txBody>
      </p:sp>
      <p:sp>
        <p:nvSpPr>
          <p:cNvPr id="4" name="Foliennummernplatzhalter 3"/>
          <p:cNvSpPr>
            <a:spLocks noGrp="1"/>
          </p:cNvSpPr>
          <p:nvPr>
            <p:ph type="sldNum" sz="quarter" idx="12"/>
          </p:nvPr>
        </p:nvSpPr>
        <p:spPr/>
        <p:txBody>
          <a:bodyPr/>
          <a:lstStyle/>
          <a:p>
            <a:fld id="{D0B68A9A-8F5D-4114-819E-CD9E627B0FFB}" type="slidenum">
              <a:rPr lang="de-DE" smtClean="0"/>
              <a:t>179</a:t>
            </a:fld>
            <a:endParaRPr lang="de-DE"/>
          </a:p>
        </p:txBody>
      </p:sp>
      <p:pic>
        <p:nvPicPr>
          <p:cNvPr id="5" name="Grafik 4"/>
          <p:cNvPicPr>
            <a:picLocks noChangeAspect="1"/>
          </p:cNvPicPr>
          <p:nvPr/>
        </p:nvPicPr>
        <p:blipFill rotWithShape="1">
          <a:blip r:embed="rId2"/>
          <a:srcRect b="23017"/>
          <a:stretch/>
        </p:blipFill>
        <p:spPr>
          <a:xfrm>
            <a:off x="1600881" y="4584113"/>
            <a:ext cx="8350984" cy="1353438"/>
          </a:xfrm>
          <a:prstGeom prst="rect">
            <a:avLst/>
          </a:prstGeom>
        </p:spPr>
      </p:pic>
      <p:pic>
        <p:nvPicPr>
          <p:cNvPr id="6" name="Grafik 5"/>
          <p:cNvPicPr>
            <a:picLocks noChangeAspect="1"/>
          </p:cNvPicPr>
          <p:nvPr/>
        </p:nvPicPr>
        <p:blipFill>
          <a:blip r:embed="rId3"/>
          <a:stretch>
            <a:fillRect/>
          </a:stretch>
        </p:blipFill>
        <p:spPr>
          <a:xfrm>
            <a:off x="2579786" y="1962070"/>
            <a:ext cx="5036891" cy="1662174"/>
          </a:xfrm>
          <a:prstGeom prst="rect">
            <a:avLst/>
          </a:prstGeom>
        </p:spPr>
      </p:pic>
      <p:sp>
        <p:nvSpPr>
          <p:cNvPr id="7" name="Abgerundetes Rechteck 6"/>
          <p:cNvSpPr/>
          <p:nvPr/>
        </p:nvSpPr>
        <p:spPr>
          <a:xfrm>
            <a:off x="6400543" y="5120494"/>
            <a:ext cx="1080120" cy="28067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5337617" y="2793157"/>
            <a:ext cx="2054527" cy="2063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ußzeilenplatzhalter 8">
            <a:extLst>
              <a:ext uri="{FF2B5EF4-FFF2-40B4-BE49-F238E27FC236}">
                <a16:creationId xmlns:a16="http://schemas.microsoft.com/office/drawing/2014/main" id="{47A8E3CC-891F-4254-8803-DDCE8D65DF8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5910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Kurzformen vs. Volle Syntax</a:t>
            </a:r>
          </a:p>
          <a:p>
            <a:pPr lvl="1"/>
            <a:r>
              <a:rPr lang="de-DE" dirty="0"/>
              <a:t>Aliase</a:t>
            </a:r>
          </a:p>
          <a:p>
            <a:pPr lvl="1"/>
            <a:r>
              <a:rPr lang="de-DE" dirty="0"/>
              <a:t>Parameter ohne Namen</a:t>
            </a:r>
          </a:p>
        </p:txBody>
      </p:sp>
      <p:sp>
        <p:nvSpPr>
          <p:cNvPr id="4" name="Foliennummernplatzhalter 3"/>
          <p:cNvSpPr>
            <a:spLocks noGrp="1"/>
          </p:cNvSpPr>
          <p:nvPr>
            <p:ph type="sldNum" sz="quarter" idx="12"/>
          </p:nvPr>
        </p:nvSpPr>
        <p:spPr/>
        <p:txBody>
          <a:bodyPr/>
          <a:lstStyle/>
          <a:p>
            <a:fld id="{D0B68A9A-8F5D-4114-819E-CD9E627B0FFB}" type="slidenum">
              <a:rPr lang="de-DE" smtClean="0"/>
              <a:t>18</a:t>
            </a:fld>
            <a:endParaRPr lang="de-DE"/>
          </a:p>
        </p:txBody>
      </p:sp>
      <p:pic>
        <p:nvPicPr>
          <p:cNvPr id="5" name="Grafik 4"/>
          <p:cNvPicPr>
            <a:picLocks noChangeAspect="1"/>
          </p:cNvPicPr>
          <p:nvPr/>
        </p:nvPicPr>
        <p:blipFill>
          <a:blip r:embed="rId2"/>
          <a:stretch>
            <a:fillRect/>
          </a:stretch>
        </p:blipFill>
        <p:spPr>
          <a:xfrm>
            <a:off x="3060658" y="2997833"/>
            <a:ext cx="6066491" cy="1223255"/>
          </a:xfrm>
          <a:prstGeom prst="rect">
            <a:avLst/>
          </a:prstGeom>
        </p:spPr>
      </p:pic>
      <p:pic>
        <p:nvPicPr>
          <p:cNvPr id="6" name="Grafik 5"/>
          <p:cNvPicPr>
            <a:picLocks noChangeAspect="1"/>
          </p:cNvPicPr>
          <p:nvPr/>
        </p:nvPicPr>
        <p:blipFill>
          <a:blip r:embed="rId3"/>
          <a:stretch>
            <a:fillRect/>
          </a:stretch>
        </p:blipFill>
        <p:spPr>
          <a:xfrm>
            <a:off x="3060659" y="4221088"/>
            <a:ext cx="6066491" cy="3157704"/>
          </a:xfrm>
          <a:prstGeom prst="rect">
            <a:avLst/>
          </a:prstGeom>
        </p:spPr>
      </p:pic>
      <p:sp>
        <p:nvSpPr>
          <p:cNvPr id="7" name="Fußzeilenplatzhalter 6">
            <a:extLst>
              <a:ext uri="{FF2B5EF4-FFF2-40B4-BE49-F238E27FC236}">
                <a16:creationId xmlns:a16="http://schemas.microsoft.com/office/drawing/2014/main" id="{033E5105-C8DC-45F9-8CA4-C38F135DDD3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8893080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a:xfrm>
            <a:off x="838200" y="1484784"/>
            <a:ext cx="10515600" cy="4692179"/>
          </a:xfrm>
        </p:spPr>
        <p:txBody>
          <a:bodyPr/>
          <a:lstStyle/>
          <a:p>
            <a:r>
              <a:rPr lang="de-DE" dirty="0"/>
              <a:t>Select-</a:t>
            </a:r>
            <a:r>
              <a:rPr lang="de-DE" dirty="0" err="1"/>
              <a:t>Object</a:t>
            </a:r>
            <a:r>
              <a:rPr lang="de-DE" dirty="0"/>
              <a:t> schafft Abhilfe…</a:t>
            </a:r>
          </a:p>
          <a:p>
            <a:endParaRPr lang="de-DE" dirty="0"/>
          </a:p>
          <a:p>
            <a:endParaRPr lang="de-DE" dirty="0"/>
          </a:p>
          <a:p>
            <a:endParaRPr lang="de-DE" sz="4000" dirty="0"/>
          </a:p>
          <a:p>
            <a:pPr marL="0" indent="0">
              <a:buNone/>
            </a:pPr>
            <a:r>
              <a:rPr lang="de-DE" dirty="0"/>
              <a:t>… aber nicht so ↑ , sondern so ↓:</a:t>
            </a:r>
          </a:p>
        </p:txBody>
      </p:sp>
      <p:sp>
        <p:nvSpPr>
          <p:cNvPr id="4" name="Foliennummernplatzhalter 3"/>
          <p:cNvSpPr>
            <a:spLocks noGrp="1"/>
          </p:cNvSpPr>
          <p:nvPr>
            <p:ph type="sldNum" sz="quarter" idx="12"/>
          </p:nvPr>
        </p:nvSpPr>
        <p:spPr/>
        <p:txBody>
          <a:bodyPr/>
          <a:lstStyle/>
          <a:p>
            <a:fld id="{D0B68A9A-8F5D-4114-819E-CD9E627B0FFB}" type="slidenum">
              <a:rPr lang="de-DE" smtClean="0"/>
              <a:t>180</a:t>
            </a:fld>
            <a:endParaRPr lang="de-DE"/>
          </a:p>
        </p:txBody>
      </p:sp>
      <p:pic>
        <p:nvPicPr>
          <p:cNvPr id="5" name="Grafik 4"/>
          <p:cNvPicPr>
            <a:picLocks noChangeAspect="1"/>
          </p:cNvPicPr>
          <p:nvPr/>
        </p:nvPicPr>
        <p:blipFill>
          <a:blip r:embed="rId2"/>
          <a:stretch>
            <a:fillRect/>
          </a:stretch>
        </p:blipFill>
        <p:spPr>
          <a:xfrm>
            <a:off x="838200" y="1870077"/>
            <a:ext cx="8928992" cy="1721629"/>
          </a:xfrm>
          <a:prstGeom prst="rect">
            <a:avLst/>
          </a:prstGeom>
        </p:spPr>
      </p:pic>
      <p:pic>
        <p:nvPicPr>
          <p:cNvPr id="6" name="Grafik 5"/>
          <p:cNvPicPr>
            <a:picLocks noChangeAspect="1"/>
          </p:cNvPicPr>
          <p:nvPr/>
        </p:nvPicPr>
        <p:blipFill>
          <a:blip r:embed="rId3"/>
          <a:stretch>
            <a:fillRect/>
          </a:stretch>
        </p:blipFill>
        <p:spPr>
          <a:xfrm>
            <a:off x="838200" y="4221088"/>
            <a:ext cx="8917226" cy="1719360"/>
          </a:xfrm>
          <a:prstGeom prst="rect">
            <a:avLst/>
          </a:prstGeom>
        </p:spPr>
      </p:pic>
      <p:sp>
        <p:nvSpPr>
          <p:cNvPr id="7" name="Abgerundetes Rechteck 6"/>
          <p:cNvSpPr/>
          <p:nvPr/>
        </p:nvSpPr>
        <p:spPr>
          <a:xfrm>
            <a:off x="5951984" y="2140050"/>
            <a:ext cx="2736304" cy="36004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5951984" y="4524294"/>
            <a:ext cx="3312368" cy="36004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ußzeilenplatzhalter 8">
            <a:extLst>
              <a:ext uri="{FF2B5EF4-FFF2-40B4-BE49-F238E27FC236}">
                <a16:creationId xmlns:a16="http://schemas.microsoft.com/office/drawing/2014/main" id="{E1F746AE-3DEF-4DB8-A26B-F65C945770A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64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a:xfrm>
            <a:off x="838200" y="1268761"/>
            <a:ext cx="9722296" cy="4857403"/>
          </a:xfrm>
        </p:spPr>
        <p:txBody>
          <a:bodyPr>
            <a:normAutofit/>
          </a:bodyPr>
          <a:lstStyle/>
          <a:p>
            <a:endParaRPr lang="de-DE" sz="2400" dirty="0">
              <a:latin typeface="Courier New" panose="02070309020205020404" pitchFamily="49" charset="0"/>
              <a:cs typeface="Courier New" panose="02070309020205020404" pitchFamily="49" charset="0"/>
            </a:endParaRPr>
          </a:p>
          <a:p>
            <a:endParaRPr lang="de-DE" sz="2400" dirty="0">
              <a:latin typeface="Courier New" panose="02070309020205020404" pitchFamily="49" charset="0"/>
              <a:cs typeface="Courier New" panose="02070309020205020404" pitchFamily="49" charset="0"/>
            </a:endParaRPr>
          </a:p>
          <a:p>
            <a:endParaRPr lang="de-DE" sz="2400" dirty="0">
              <a:latin typeface="Courier New" panose="02070309020205020404" pitchFamily="49" charset="0"/>
              <a:cs typeface="Courier New" panose="02070309020205020404" pitchFamily="49" charset="0"/>
            </a:endParaRPr>
          </a:p>
          <a:p>
            <a:endParaRPr lang="de-DE" sz="2400" dirty="0">
              <a:latin typeface="Courier New" panose="02070309020205020404" pitchFamily="49" charset="0"/>
              <a:cs typeface="Courier New" panose="02070309020205020404" pitchFamily="49" charset="0"/>
            </a:endParaRPr>
          </a:p>
          <a:p>
            <a:pPr marL="0" indent="0">
              <a:buNone/>
            </a:pPr>
            <a:r>
              <a:rPr lang="de-DE" sz="2400" dirty="0" err="1">
                <a:latin typeface="Courier New" panose="02070309020205020404" pitchFamily="49" charset="0"/>
                <a:cs typeface="Courier New" panose="02070309020205020404" pitchFamily="49" charset="0"/>
              </a:rPr>
              <a:t>Get</a:t>
            </a:r>
            <a:r>
              <a:rPr lang="de-DE" sz="2400" dirty="0">
                <a:latin typeface="Courier New" panose="02070309020205020404" pitchFamily="49" charset="0"/>
                <a:cs typeface="Courier New" panose="02070309020205020404" pitchFamily="49" charset="0"/>
              </a:rPr>
              <a:t>-Service -</a:t>
            </a:r>
            <a:r>
              <a:rPr lang="de-DE" sz="2400" dirty="0" err="1">
                <a:latin typeface="Courier New" panose="02070309020205020404" pitchFamily="49" charset="0"/>
                <a:cs typeface="Courier New" panose="02070309020205020404" pitchFamily="49" charset="0"/>
              </a:rPr>
              <a:t>ComputerName</a:t>
            </a:r>
            <a:r>
              <a:rPr lang="de-DE" sz="2400" dirty="0">
                <a:latin typeface="Courier New" panose="02070309020205020404" pitchFamily="49" charset="0"/>
                <a:cs typeface="Courier New" panose="02070309020205020404" pitchFamily="49" charset="0"/>
              </a:rPr>
              <a:t> (</a:t>
            </a:r>
            <a:r>
              <a:rPr lang="de-DE" sz="2400" dirty="0" err="1">
                <a:latin typeface="Courier New" panose="02070309020205020404" pitchFamily="49" charset="0"/>
                <a:cs typeface="Courier New" panose="02070309020205020404" pitchFamily="49" charset="0"/>
              </a:rPr>
              <a:t>Get-ADComputer</a:t>
            </a:r>
            <a:r>
              <a:rPr lang="de-DE" sz="2400" dirty="0">
                <a:latin typeface="Courier New" panose="02070309020205020404" pitchFamily="49" charset="0"/>
                <a:cs typeface="Courier New" panose="02070309020205020404" pitchFamily="49" charset="0"/>
              </a:rPr>
              <a:t>      -Filter * | Select-</a:t>
            </a:r>
            <a:r>
              <a:rPr lang="de-DE" sz="2400" dirty="0" err="1">
                <a:latin typeface="Courier New" panose="02070309020205020404" pitchFamily="49" charset="0"/>
                <a:cs typeface="Courier New" panose="02070309020205020404" pitchFamily="49" charset="0"/>
              </a:rPr>
              <a:t>Object</a:t>
            </a:r>
            <a:r>
              <a:rPr lang="de-DE" sz="2400" dirty="0">
                <a:latin typeface="Courier New" panose="02070309020205020404" pitchFamily="49" charset="0"/>
                <a:cs typeface="Courier New" panose="02070309020205020404" pitchFamily="49" charset="0"/>
              </a:rPr>
              <a:t> -</a:t>
            </a:r>
            <a:r>
              <a:rPr lang="de-DE" sz="2400" dirty="0" err="1">
                <a:latin typeface="Courier New" panose="02070309020205020404" pitchFamily="49" charset="0"/>
                <a:cs typeface="Courier New" panose="02070309020205020404" pitchFamily="49" charset="0"/>
              </a:rPr>
              <a:t>ExpandProperty</a:t>
            </a:r>
            <a:r>
              <a:rPr lang="de-DE" sz="2400" dirty="0">
                <a:latin typeface="Courier New" panose="02070309020205020404" pitchFamily="49" charset="0"/>
                <a:cs typeface="Courier New" panose="02070309020205020404" pitchFamily="49" charset="0"/>
              </a:rPr>
              <a:t> Name)</a:t>
            </a:r>
          </a:p>
          <a:p>
            <a:pPr marL="0" indent="0">
              <a:buNone/>
            </a:pPr>
            <a:r>
              <a:rPr lang="de-DE" sz="2400" dirty="0">
                <a:cs typeface="Courier New" panose="02070309020205020404" pitchFamily="49" charset="0"/>
              </a:rPr>
              <a:t>Oder kürzer:</a:t>
            </a:r>
          </a:p>
          <a:p>
            <a:pPr marL="0" indent="0">
              <a:buNone/>
            </a:pPr>
            <a:r>
              <a:rPr lang="en-US" sz="2400" dirty="0">
                <a:latin typeface="Courier New" panose="02070309020205020404" pitchFamily="49" charset="0"/>
                <a:cs typeface="Courier New" panose="02070309020205020404" pitchFamily="49" charset="0"/>
              </a:rPr>
              <a:t>Get-Service -</a:t>
            </a:r>
            <a:r>
              <a:rPr lang="en-US" sz="2400" dirty="0" err="1">
                <a:latin typeface="Courier New" panose="02070309020205020404" pitchFamily="49" charset="0"/>
                <a:cs typeface="Courier New" panose="02070309020205020404" pitchFamily="49" charset="0"/>
              </a:rPr>
              <a:t>ComputerName</a:t>
            </a:r>
            <a:r>
              <a:rPr lang="en-US" sz="2400" dirty="0">
                <a:latin typeface="Courier New" panose="02070309020205020404" pitchFamily="49" charset="0"/>
                <a:cs typeface="Courier New" panose="02070309020205020404" pitchFamily="49" charset="0"/>
              </a:rPr>
              <a:t> (Get-</a:t>
            </a:r>
            <a:r>
              <a:rPr lang="en-US" sz="2400" dirty="0" err="1">
                <a:latin typeface="Courier New" panose="02070309020205020404" pitchFamily="49" charset="0"/>
                <a:cs typeface="Courier New" panose="02070309020205020404" pitchFamily="49" charset="0"/>
              </a:rPr>
              <a:t>ADComputer</a:t>
            </a:r>
            <a:r>
              <a:rPr lang="en-US" sz="2400" dirty="0">
                <a:latin typeface="Courier New" panose="02070309020205020404" pitchFamily="49" charset="0"/>
                <a:cs typeface="Courier New" panose="02070309020205020404" pitchFamily="49" charset="0"/>
              </a:rPr>
              <a:t> -Filter *).Name</a:t>
            </a:r>
            <a:endParaRPr lang="de-DE" sz="24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181</a:t>
            </a:fld>
            <a:endParaRPr lang="de-DE"/>
          </a:p>
        </p:txBody>
      </p:sp>
      <p:pic>
        <p:nvPicPr>
          <p:cNvPr id="5" name="Grafik 4"/>
          <p:cNvPicPr>
            <a:picLocks noChangeAspect="1"/>
          </p:cNvPicPr>
          <p:nvPr/>
        </p:nvPicPr>
        <p:blipFill>
          <a:blip r:embed="rId2"/>
          <a:stretch>
            <a:fillRect/>
          </a:stretch>
        </p:blipFill>
        <p:spPr>
          <a:xfrm>
            <a:off x="838199" y="1268761"/>
            <a:ext cx="8892279" cy="1714550"/>
          </a:xfrm>
          <a:prstGeom prst="rect">
            <a:avLst/>
          </a:prstGeom>
        </p:spPr>
      </p:pic>
      <p:pic>
        <p:nvPicPr>
          <p:cNvPr id="6" name="Grafik 5"/>
          <p:cNvPicPr>
            <a:picLocks noChangeAspect="1"/>
          </p:cNvPicPr>
          <p:nvPr/>
        </p:nvPicPr>
        <p:blipFill>
          <a:blip r:embed="rId3"/>
          <a:stretch>
            <a:fillRect/>
          </a:stretch>
        </p:blipFill>
        <p:spPr>
          <a:xfrm>
            <a:off x="838200" y="4851812"/>
            <a:ext cx="8892279" cy="1508328"/>
          </a:xfrm>
          <a:prstGeom prst="rect">
            <a:avLst/>
          </a:prstGeom>
        </p:spPr>
      </p:pic>
      <p:sp>
        <p:nvSpPr>
          <p:cNvPr id="7" name="Fußzeilenplatzhalter 6">
            <a:extLst>
              <a:ext uri="{FF2B5EF4-FFF2-40B4-BE49-F238E27FC236}">
                <a16:creationId xmlns:a16="http://schemas.microsoft.com/office/drawing/2014/main" id="{BF2758E7-B1DA-4FC8-80FE-783A38D22E4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712824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Pipeline II</a:t>
            </a:r>
          </a:p>
        </p:txBody>
      </p:sp>
      <p:sp>
        <p:nvSpPr>
          <p:cNvPr id="3" name="Inhaltsplatzhalter 2"/>
          <p:cNvSpPr>
            <a:spLocks noGrp="1"/>
          </p:cNvSpPr>
          <p:nvPr>
            <p:ph idx="1"/>
          </p:nvPr>
        </p:nvSpPr>
        <p:spPr>
          <a:xfrm>
            <a:off x="838200" y="1301024"/>
            <a:ext cx="8229600" cy="5256584"/>
          </a:xfrm>
        </p:spPr>
        <p:txBody>
          <a:bodyPr>
            <a:normAutofit/>
          </a:bodyPr>
          <a:lstStyle/>
          <a:p>
            <a:r>
              <a:rPr lang="de-DE" dirty="0"/>
              <a:t>Erzeugen Sie mehrere AD-Benutzer in einem Rutsch mit Hilfe eines CSV-Files!</a:t>
            </a:r>
          </a:p>
          <a:p>
            <a:r>
              <a:rPr lang="de-DE" dirty="0"/>
              <a:t>Hinweis: Folgende Attribute sollte Ihr CSV mindestens enthalten (mehr sind auch gut):</a:t>
            </a:r>
          </a:p>
          <a:p>
            <a:pPr lvl="1"/>
            <a:r>
              <a:rPr lang="de-DE" dirty="0" err="1"/>
              <a:t>GivenName</a:t>
            </a:r>
            <a:endParaRPr lang="de-DE" dirty="0"/>
          </a:p>
          <a:p>
            <a:pPr lvl="1"/>
            <a:r>
              <a:rPr lang="de-DE" dirty="0" err="1"/>
              <a:t>Surname</a:t>
            </a:r>
            <a:endParaRPr lang="de-DE" dirty="0"/>
          </a:p>
          <a:p>
            <a:pPr lvl="1"/>
            <a:r>
              <a:rPr lang="de-DE" dirty="0"/>
              <a:t>Name</a:t>
            </a:r>
          </a:p>
          <a:p>
            <a:pPr lvl="1"/>
            <a:r>
              <a:rPr lang="de-DE" dirty="0" err="1"/>
              <a:t>SamAccountName</a:t>
            </a:r>
            <a:endParaRPr lang="de-DE" dirty="0"/>
          </a:p>
          <a:p>
            <a:pPr lvl="1"/>
            <a:r>
              <a:rPr lang="de-DE" dirty="0"/>
              <a:t>Enabled</a:t>
            </a:r>
          </a:p>
          <a:p>
            <a:pPr lvl="1"/>
            <a:r>
              <a:rPr lang="de-DE" dirty="0"/>
              <a:t>Password</a:t>
            </a: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182</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643384133"/>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5EB2B789-CFC4-4461-826B-6720D7B5119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954738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de-DE" dirty="0">
                <a:latin typeface="Courier New" panose="02070309020205020404" pitchFamily="49" charset="0"/>
                <a:cs typeface="Courier New" panose="02070309020205020404" pitchFamily="49" charset="0"/>
              </a:rPr>
              <a:t>Import-</a:t>
            </a:r>
            <a:r>
              <a:rPr lang="de-DE" dirty="0" err="1">
                <a:latin typeface="Courier New" panose="02070309020205020404" pitchFamily="49" charset="0"/>
                <a:cs typeface="Courier New" panose="02070309020205020404" pitchFamily="49" charset="0"/>
              </a:rPr>
              <a:t>Csv</a:t>
            </a:r>
            <a:r>
              <a:rPr lang="de-DE" dirty="0">
                <a:latin typeface="Courier New" panose="02070309020205020404" pitchFamily="49" charset="0"/>
                <a:cs typeface="Courier New" panose="02070309020205020404" pitchFamily="49" charset="0"/>
              </a:rPr>
              <a:t> C:\Testfiles\MyNewADUsers.txt | New-</a:t>
            </a:r>
            <a:r>
              <a:rPr lang="de-DE" dirty="0" err="1">
                <a:latin typeface="Courier New" panose="02070309020205020404" pitchFamily="49" charset="0"/>
                <a:cs typeface="Courier New" panose="02070309020205020404" pitchFamily="49" charset="0"/>
              </a:rPr>
              <a:t>ADUser</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183</a:t>
            </a:fld>
            <a:endParaRPr lang="de-DE"/>
          </a:p>
        </p:txBody>
      </p:sp>
      <p:pic>
        <p:nvPicPr>
          <p:cNvPr id="5" name="Grafik 4"/>
          <p:cNvPicPr>
            <a:picLocks noChangeAspect="1"/>
          </p:cNvPicPr>
          <p:nvPr/>
        </p:nvPicPr>
        <p:blipFill>
          <a:blip r:embed="rId2"/>
          <a:stretch>
            <a:fillRect/>
          </a:stretch>
        </p:blipFill>
        <p:spPr>
          <a:xfrm>
            <a:off x="838200" y="2754987"/>
            <a:ext cx="9006907" cy="1617739"/>
          </a:xfrm>
          <a:prstGeom prst="rect">
            <a:avLst/>
          </a:prstGeom>
        </p:spPr>
      </p:pic>
      <p:sp>
        <p:nvSpPr>
          <p:cNvPr id="6" name="Textfeld 5"/>
          <p:cNvSpPr txBox="1"/>
          <p:nvPr/>
        </p:nvSpPr>
        <p:spPr>
          <a:xfrm>
            <a:off x="842463" y="4725144"/>
            <a:ext cx="9036496" cy="715581"/>
          </a:xfrm>
          <a:prstGeom prst="rect">
            <a:avLst/>
          </a:prstGeom>
          <a:noFill/>
        </p:spPr>
        <p:txBody>
          <a:bodyPr wrap="square" rtlCol="0">
            <a:spAutoFit/>
          </a:bodyPr>
          <a:lstStyle/>
          <a:p>
            <a:r>
              <a:rPr lang="de-DE" sz="1350" dirty="0">
                <a:latin typeface="Arial Narrow" panose="020B0606020202030204" pitchFamily="34" charset="0"/>
              </a:rPr>
              <a:t>GivenNAme,Surname,Name,SamAccountNAme,Description,Department,EmployeeID,Path,Enabled,Password,PasswordNeverExpires</a:t>
            </a:r>
          </a:p>
          <a:p>
            <a:r>
              <a:rPr lang="de-DE" sz="1350" dirty="0" err="1">
                <a:latin typeface="Arial Narrow" panose="020B0606020202030204" pitchFamily="34" charset="0"/>
              </a:rPr>
              <a:t>Hans,Dampf,Hans</a:t>
            </a:r>
            <a:r>
              <a:rPr lang="de-DE" sz="1350" dirty="0">
                <a:latin typeface="Arial Narrow" panose="020B0606020202030204" pitchFamily="34" charset="0"/>
              </a:rPr>
              <a:t> </a:t>
            </a:r>
            <a:r>
              <a:rPr lang="de-DE" sz="1350" dirty="0" err="1">
                <a:latin typeface="Arial Narrow" panose="020B0606020202030204" pitchFamily="34" charset="0"/>
              </a:rPr>
              <a:t>Dampf,hans.dampf,Hans</a:t>
            </a:r>
            <a:r>
              <a:rPr lang="de-DE" sz="1350" dirty="0">
                <a:latin typeface="Arial Narrow" panose="020B0606020202030204" pitchFamily="34" charset="0"/>
              </a:rPr>
              <a:t> Dampf,IT,189478,"OU=</a:t>
            </a:r>
            <a:r>
              <a:rPr lang="de-DE" sz="1350" dirty="0" err="1">
                <a:latin typeface="Arial Narrow" panose="020B0606020202030204" pitchFamily="34" charset="0"/>
              </a:rPr>
              <a:t>Benutzerkonten,DC</a:t>
            </a:r>
            <a:r>
              <a:rPr lang="de-DE" sz="1350" dirty="0">
                <a:latin typeface="Arial Narrow" panose="020B0606020202030204" pitchFamily="34" charset="0"/>
              </a:rPr>
              <a:t>=KURS,DC=INTERN",$True,P@ssw0rd,$True</a:t>
            </a:r>
          </a:p>
          <a:p>
            <a:r>
              <a:rPr lang="de-DE" sz="1350" dirty="0" err="1">
                <a:latin typeface="Arial Narrow" panose="020B0606020202030204" pitchFamily="34" charset="0"/>
              </a:rPr>
              <a:t>Phil,O'Soph,Phil</a:t>
            </a:r>
            <a:r>
              <a:rPr lang="de-DE" sz="1350" dirty="0">
                <a:latin typeface="Arial Narrow" panose="020B0606020202030204" pitchFamily="34" charset="0"/>
              </a:rPr>
              <a:t> </a:t>
            </a:r>
            <a:r>
              <a:rPr lang="de-DE" sz="1350" dirty="0" err="1">
                <a:latin typeface="Arial Narrow" panose="020B0606020202030204" pitchFamily="34" charset="0"/>
              </a:rPr>
              <a:t>O'Soph,phil.osoph,Phil</a:t>
            </a:r>
            <a:r>
              <a:rPr lang="de-DE" sz="1350" dirty="0">
                <a:latin typeface="Arial Narrow" panose="020B0606020202030204" pitchFamily="34" charset="0"/>
              </a:rPr>
              <a:t> O'Soph,Marketing,08154711,"OU=</a:t>
            </a:r>
            <a:r>
              <a:rPr lang="de-DE" sz="1350" dirty="0" err="1">
                <a:latin typeface="Arial Narrow" panose="020B0606020202030204" pitchFamily="34" charset="0"/>
              </a:rPr>
              <a:t>Benutzerkonten,DC</a:t>
            </a:r>
            <a:r>
              <a:rPr lang="de-DE" sz="1350" dirty="0">
                <a:latin typeface="Arial Narrow" panose="020B0606020202030204" pitchFamily="34" charset="0"/>
              </a:rPr>
              <a:t>=KURS,DC=INTERN",$True,P@ssw0rd,$True</a:t>
            </a:r>
          </a:p>
        </p:txBody>
      </p:sp>
      <p:sp>
        <p:nvSpPr>
          <p:cNvPr id="7" name="Fußzeilenplatzhalter 6">
            <a:extLst>
              <a:ext uri="{FF2B5EF4-FFF2-40B4-BE49-F238E27FC236}">
                <a16:creationId xmlns:a16="http://schemas.microsoft.com/office/drawing/2014/main" id="{834DEE14-510F-4052-8A6E-C1A29617292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5051630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Hinweis</a:t>
            </a:r>
          </a:p>
        </p:txBody>
      </p:sp>
      <p:sp>
        <p:nvSpPr>
          <p:cNvPr id="3" name="Inhaltsplatzhalter 2"/>
          <p:cNvSpPr>
            <a:spLocks noGrp="1"/>
          </p:cNvSpPr>
          <p:nvPr>
            <p:ph idx="1"/>
          </p:nvPr>
        </p:nvSpPr>
        <p:spPr>
          <a:xfrm>
            <a:off x="838200" y="1690688"/>
            <a:ext cx="9372600" cy="5167312"/>
          </a:xfrm>
        </p:spPr>
        <p:txBody>
          <a:bodyPr>
            <a:normAutofit/>
          </a:bodyPr>
          <a:lstStyle/>
          <a:p>
            <a:r>
              <a:rPr lang="de-DE" dirty="0"/>
              <a:t>Die AD-Benutzer werden alle deaktiviert angelegt. Warum?</a:t>
            </a:r>
          </a:p>
          <a:p>
            <a:r>
              <a:rPr lang="de-DE" dirty="0"/>
              <a:t>Grund: Die Passwörter werden nicht aus der CSV-Datei gelesen! </a:t>
            </a:r>
            <a:r>
              <a:rPr lang="de-DE" b="1" dirty="0"/>
              <a:t>New-</a:t>
            </a:r>
            <a:r>
              <a:rPr lang="de-DE" b="1" dirty="0" err="1"/>
              <a:t>ADUser</a:t>
            </a:r>
            <a:r>
              <a:rPr lang="de-DE" b="1" dirty="0"/>
              <a:t> </a:t>
            </a:r>
            <a:r>
              <a:rPr lang="de-DE" dirty="0"/>
              <a:t>erwartet das Passwort als „</a:t>
            </a:r>
            <a:r>
              <a:rPr lang="de-DE" i="1" dirty="0" err="1"/>
              <a:t>SecureString</a:t>
            </a:r>
            <a:r>
              <a:rPr lang="de-DE" dirty="0"/>
              <a:t>“</a:t>
            </a:r>
          </a:p>
          <a:p>
            <a:r>
              <a:rPr lang="de-DE" dirty="0"/>
              <a:t>Lösung siehe nächste Seite</a:t>
            </a:r>
          </a:p>
        </p:txBody>
      </p:sp>
      <p:sp>
        <p:nvSpPr>
          <p:cNvPr id="4" name="Foliennummernplatzhalter 3"/>
          <p:cNvSpPr>
            <a:spLocks noGrp="1"/>
          </p:cNvSpPr>
          <p:nvPr>
            <p:ph type="sldNum" sz="quarter" idx="12"/>
          </p:nvPr>
        </p:nvSpPr>
        <p:spPr/>
        <p:txBody>
          <a:bodyPr/>
          <a:lstStyle/>
          <a:p>
            <a:fld id="{D0B68A9A-8F5D-4114-819E-CD9E627B0FFB}" type="slidenum">
              <a:rPr lang="de-DE" smtClean="0"/>
              <a:t>184</a:t>
            </a:fld>
            <a:endParaRPr lang="de-DE"/>
          </a:p>
        </p:txBody>
      </p:sp>
      <p:sp>
        <p:nvSpPr>
          <p:cNvPr id="5" name="Fußzeilenplatzhalter 4">
            <a:extLst>
              <a:ext uri="{FF2B5EF4-FFF2-40B4-BE49-F238E27FC236}">
                <a16:creationId xmlns:a16="http://schemas.microsoft.com/office/drawing/2014/main" id="{DD79848F-F9F4-44F2-A260-EE461796170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0156045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Hinweis</a:t>
            </a:r>
          </a:p>
        </p:txBody>
      </p:sp>
      <p:sp>
        <p:nvSpPr>
          <p:cNvPr id="4" name="Foliennummernplatzhalter 3"/>
          <p:cNvSpPr>
            <a:spLocks noGrp="1"/>
          </p:cNvSpPr>
          <p:nvPr>
            <p:ph type="sldNum" sz="quarter" idx="12"/>
          </p:nvPr>
        </p:nvSpPr>
        <p:spPr/>
        <p:txBody>
          <a:bodyPr/>
          <a:lstStyle/>
          <a:p>
            <a:fld id="{D0B68A9A-8F5D-4114-819E-CD9E627B0FFB}" type="slidenum">
              <a:rPr lang="de-DE" smtClean="0"/>
              <a:t>185</a:t>
            </a:fld>
            <a:endParaRPr lang="de-DE"/>
          </a:p>
        </p:txBody>
      </p:sp>
      <p:sp>
        <p:nvSpPr>
          <p:cNvPr id="3" name="Fußzeilenplatzhalter 2">
            <a:extLst>
              <a:ext uri="{FF2B5EF4-FFF2-40B4-BE49-F238E27FC236}">
                <a16:creationId xmlns:a16="http://schemas.microsoft.com/office/drawing/2014/main" id="{2F778581-33BB-4BCE-99D6-2A84A271FBF3}"/>
              </a:ext>
            </a:extLst>
          </p:cNvPr>
          <p:cNvSpPr>
            <a:spLocks noGrp="1"/>
          </p:cNvSpPr>
          <p:nvPr>
            <p:ph type="ftr" sz="quarter" idx="11"/>
          </p:nvPr>
        </p:nvSpPr>
        <p:spPr/>
        <p:txBody>
          <a:bodyPr/>
          <a:lstStyle/>
          <a:p>
            <a:pPr algn="r"/>
            <a:r>
              <a:rPr lang="de-DE"/>
              <a:t>© ppedv AG -29.11.2022</a:t>
            </a:r>
            <a:endParaRPr lang="de-DE" dirty="0"/>
          </a:p>
        </p:txBody>
      </p:sp>
      <p:pic>
        <p:nvPicPr>
          <p:cNvPr id="7" name="Grafik 6">
            <a:extLst>
              <a:ext uri="{FF2B5EF4-FFF2-40B4-BE49-F238E27FC236}">
                <a16:creationId xmlns:a16="http://schemas.microsoft.com/office/drawing/2014/main" id="{AACE04D6-D14C-60C2-3A13-B05271F38D6F}"/>
              </a:ext>
            </a:extLst>
          </p:cNvPr>
          <p:cNvPicPr>
            <a:picLocks noChangeAspect="1"/>
          </p:cNvPicPr>
          <p:nvPr/>
        </p:nvPicPr>
        <p:blipFill>
          <a:blip r:embed="rId2"/>
          <a:stretch>
            <a:fillRect/>
          </a:stretch>
        </p:blipFill>
        <p:spPr>
          <a:xfrm>
            <a:off x="983432" y="1772816"/>
            <a:ext cx="9762531" cy="1853726"/>
          </a:xfrm>
          <a:prstGeom prst="rect">
            <a:avLst/>
          </a:prstGeom>
        </p:spPr>
      </p:pic>
    </p:spTree>
    <p:extLst>
      <p:ext uri="{BB962C8B-B14F-4D97-AF65-F5344CB8AC3E}">
        <p14:creationId xmlns:p14="http://schemas.microsoft.com/office/powerpoint/2010/main" val="250854654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r>
              <a:rPr lang="de-DE" dirty="0"/>
              <a:t>Pipeline übergibt immer ein Objekt nach dem anderen</a:t>
            </a:r>
          </a:p>
          <a:p>
            <a:r>
              <a:rPr lang="de-DE" dirty="0"/>
              <a:t>Dies spart Speicher</a:t>
            </a:r>
          </a:p>
          <a:p>
            <a:r>
              <a:rPr lang="de-DE" dirty="0"/>
              <a:t>Nachteil: Langsam!</a:t>
            </a:r>
          </a:p>
          <a:p>
            <a:r>
              <a:rPr lang="de-DE" dirty="0"/>
              <a:t>Daher: Pipeline nur dort verwenden, wo es nötig oder sinnvoll ist!</a:t>
            </a:r>
          </a:p>
          <a:p>
            <a:r>
              <a:rPr lang="de-DE" dirty="0"/>
              <a:t>„Klassische“ Schleifen sind in der Regel schneller</a:t>
            </a:r>
          </a:p>
        </p:txBody>
      </p:sp>
      <p:sp>
        <p:nvSpPr>
          <p:cNvPr id="4" name="Foliennummernplatzhalter 3"/>
          <p:cNvSpPr>
            <a:spLocks noGrp="1"/>
          </p:cNvSpPr>
          <p:nvPr>
            <p:ph type="sldNum" sz="quarter" idx="12"/>
          </p:nvPr>
        </p:nvSpPr>
        <p:spPr/>
        <p:txBody>
          <a:bodyPr/>
          <a:lstStyle/>
          <a:p>
            <a:fld id="{D0B68A9A-8F5D-4114-819E-CD9E627B0FFB}" type="slidenum">
              <a:rPr lang="de-DE" smtClean="0"/>
              <a:t>186</a:t>
            </a:fld>
            <a:endParaRPr lang="de-DE"/>
          </a:p>
        </p:txBody>
      </p:sp>
      <p:sp>
        <p:nvSpPr>
          <p:cNvPr id="5" name="Fußzeilenplatzhalter 4">
            <a:extLst>
              <a:ext uri="{FF2B5EF4-FFF2-40B4-BE49-F238E27FC236}">
                <a16:creationId xmlns:a16="http://schemas.microsoft.com/office/drawing/2014/main" id="{80FF9FFB-3BA5-4F14-9EBE-A62DDB3A64E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65779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II</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187</a:t>
            </a:fld>
            <a:endParaRPr lang="de-DE"/>
          </a:p>
        </p:txBody>
      </p:sp>
      <p:pic>
        <p:nvPicPr>
          <p:cNvPr id="5" name="Grafik 4"/>
          <p:cNvPicPr>
            <a:picLocks noChangeAspect="1"/>
          </p:cNvPicPr>
          <p:nvPr/>
        </p:nvPicPr>
        <p:blipFill>
          <a:blip r:embed="rId2"/>
          <a:stretch>
            <a:fillRect/>
          </a:stretch>
        </p:blipFill>
        <p:spPr>
          <a:xfrm>
            <a:off x="2647950" y="1340768"/>
            <a:ext cx="6896100" cy="4686300"/>
          </a:xfrm>
          <a:prstGeom prst="rect">
            <a:avLst/>
          </a:prstGeom>
        </p:spPr>
      </p:pic>
      <p:sp>
        <p:nvSpPr>
          <p:cNvPr id="6" name="Fußzeilenplatzhalter 5">
            <a:extLst>
              <a:ext uri="{FF2B5EF4-FFF2-40B4-BE49-F238E27FC236}">
                <a16:creationId xmlns:a16="http://schemas.microsoft.com/office/drawing/2014/main" id="{93BBD555-62CE-4359-B3DF-15AC3BE8788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995512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Abfragen mit WMI und CIM</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188</a:t>
            </a:fld>
            <a:endParaRPr lang="de-DE"/>
          </a:p>
        </p:txBody>
      </p:sp>
      <p:sp>
        <p:nvSpPr>
          <p:cNvPr id="2" name="Fußzeilenplatzhalter 1">
            <a:extLst>
              <a:ext uri="{FF2B5EF4-FFF2-40B4-BE49-F238E27FC236}">
                <a16:creationId xmlns:a16="http://schemas.microsoft.com/office/drawing/2014/main" id="{B182D66A-29B9-4350-AD8E-A8ECDFCD8B0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8700892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WMI: Windows Management Instrumentation</a:t>
            </a:r>
          </a:p>
          <a:p>
            <a:r>
              <a:rPr lang="de-DE" dirty="0"/>
              <a:t>DCOM: Distributed </a:t>
            </a:r>
            <a:r>
              <a:rPr lang="de-DE" dirty="0" err="1"/>
              <a:t>Component</a:t>
            </a:r>
            <a:r>
              <a:rPr lang="de-DE" dirty="0"/>
              <a:t> </a:t>
            </a:r>
            <a:r>
              <a:rPr lang="de-DE" dirty="0" err="1"/>
              <a:t>Object</a:t>
            </a:r>
            <a:r>
              <a:rPr lang="de-DE" dirty="0"/>
              <a:t> Model</a:t>
            </a:r>
          </a:p>
          <a:p>
            <a:r>
              <a:rPr lang="de-DE" dirty="0"/>
              <a:t>CIM: Common Information Model</a:t>
            </a:r>
          </a:p>
          <a:p>
            <a:r>
              <a:rPr lang="de-DE" dirty="0" err="1"/>
              <a:t>WinRM</a:t>
            </a:r>
            <a:r>
              <a:rPr lang="de-DE" dirty="0"/>
              <a:t>: Windows Remote Management</a:t>
            </a:r>
          </a:p>
          <a:p>
            <a:r>
              <a:rPr lang="de-DE" dirty="0"/>
              <a:t>WS-MAN: Web Services für Management</a:t>
            </a:r>
          </a:p>
        </p:txBody>
      </p:sp>
      <p:sp>
        <p:nvSpPr>
          <p:cNvPr id="4" name="Foliennummernplatzhalter 3"/>
          <p:cNvSpPr>
            <a:spLocks noGrp="1"/>
          </p:cNvSpPr>
          <p:nvPr>
            <p:ph type="sldNum" sz="quarter" idx="12"/>
          </p:nvPr>
        </p:nvSpPr>
        <p:spPr/>
        <p:txBody>
          <a:bodyPr/>
          <a:lstStyle/>
          <a:p>
            <a:fld id="{D0B68A9A-8F5D-4114-819E-CD9E627B0FFB}" type="slidenum">
              <a:rPr lang="de-DE" smtClean="0"/>
              <a:t>189</a:t>
            </a:fld>
            <a:endParaRPr lang="de-DE"/>
          </a:p>
        </p:txBody>
      </p:sp>
      <p:sp>
        <p:nvSpPr>
          <p:cNvPr id="5" name="Fußzeilenplatzhalter 4">
            <a:extLst>
              <a:ext uri="{FF2B5EF4-FFF2-40B4-BE49-F238E27FC236}">
                <a16:creationId xmlns:a16="http://schemas.microsoft.com/office/drawing/2014/main" id="{10D1C602-A758-4981-B903-4E0A35BBA9C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613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19</a:t>
            </a:fld>
            <a:endParaRPr lang="de-DE"/>
          </a:p>
        </p:txBody>
      </p:sp>
      <p:sp>
        <p:nvSpPr>
          <p:cNvPr id="23" name="TextBox 3"/>
          <p:cNvSpPr txBox="1"/>
          <p:nvPr/>
        </p:nvSpPr>
        <p:spPr>
          <a:xfrm>
            <a:off x="1932562" y="2704290"/>
            <a:ext cx="8404698" cy="461665"/>
          </a:xfrm>
          <a:prstGeom prst="rect">
            <a:avLst/>
          </a:prstGeom>
          <a:noFill/>
        </p:spPr>
        <p:txBody>
          <a:bodyPr wrap="square" rtlCol="0">
            <a:spAutoFit/>
          </a:bodyPr>
          <a:lstStyle/>
          <a:p>
            <a:pPr lvl="0" algn="ctr" fontAlgn="base">
              <a:spcBef>
                <a:spcPct val="0"/>
              </a:spcBef>
              <a:spcAft>
                <a:spcPct val="0"/>
              </a:spcAft>
            </a:pPr>
            <a:r>
              <a:rPr lang="en-US" sz="2400" b="1">
                <a:solidFill>
                  <a:srgbClr val="000000"/>
                </a:solidFill>
                <a:latin typeface="Consolas" pitchFamily="49" charset="0"/>
                <a:cs typeface="Consolas" pitchFamily="49" charset="0"/>
              </a:rPr>
              <a:t>Get-EventLog –LogName Application –Newest 10</a:t>
            </a:r>
            <a:endParaRPr lang="en-US" sz="2400" b="1" dirty="0">
              <a:solidFill>
                <a:srgbClr val="000000"/>
              </a:solidFill>
              <a:latin typeface="Consolas" pitchFamily="49" charset="0"/>
              <a:cs typeface="Consolas" pitchFamily="49" charset="0"/>
            </a:endParaRPr>
          </a:p>
        </p:txBody>
      </p:sp>
      <p:sp>
        <p:nvSpPr>
          <p:cNvPr id="24" name="Line Callout 1 (Accent Bar) 4"/>
          <p:cNvSpPr/>
          <p:nvPr/>
        </p:nvSpPr>
        <p:spPr bwMode="auto">
          <a:xfrm rot="16200000">
            <a:off x="2946475" y="1614389"/>
            <a:ext cx="1067405" cy="2040975"/>
          </a:xfrm>
          <a:prstGeom prst="accentCallout1">
            <a:avLst>
              <a:gd name="adj1" fmla="val 18750"/>
              <a:gd name="adj2" fmla="val -8333"/>
              <a:gd name="adj3" fmla="val 26640"/>
              <a:gd name="adj4" fmla="val -65124"/>
            </a:avLst>
          </a:prstGeom>
          <a:noFill/>
          <a:ln w="5715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a:solidFill>
                <a:srgbClr val="000000"/>
              </a:solidFill>
              <a:latin typeface="Verdana" pitchFamily="34" charset="0"/>
              <a:cs typeface="Arial" charset="0"/>
            </a:endParaRPr>
          </a:p>
        </p:txBody>
      </p:sp>
      <p:sp>
        <p:nvSpPr>
          <p:cNvPr id="25" name="Line Callout 1 (Accent Bar) 5"/>
          <p:cNvSpPr/>
          <p:nvPr/>
        </p:nvSpPr>
        <p:spPr bwMode="auto">
          <a:xfrm rot="16200000">
            <a:off x="5774686" y="979551"/>
            <a:ext cx="1067405" cy="3310647"/>
          </a:xfrm>
          <a:prstGeom prst="accentCallout1">
            <a:avLst>
              <a:gd name="adj1" fmla="val 18750"/>
              <a:gd name="adj2" fmla="val -8333"/>
              <a:gd name="adj3" fmla="val 54260"/>
              <a:gd name="adj4" fmla="val -83351"/>
            </a:avLst>
          </a:prstGeom>
          <a:noFill/>
          <a:ln w="5715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a:solidFill>
                <a:srgbClr val="000000"/>
              </a:solidFill>
              <a:latin typeface="Verdana" pitchFamily="34" charset="0"/>
              <a:cs typeface="Arial" charset="0"/>
            </a:endParaRPr>
          </a:p>
        </p:txBody>
      </p:sp>
      <p:sp>
        <p:nvSpPr>
          <p:cNvPr id="26" name="Line Callout 1 (Accent Bar) 6"/>
          <p:cNvSpPr/>
          <p:nvPr/>
        </p:nvSpPr>
        <p:spPr bwMode="auto">
          <a:xfrm rot="16200000">
            <a:off x="8450709" y="1787864"/>
            <a:ext cx="1067405" cy="1694022"/>
          </a:xfrm>
          <a:prstGeom prst="accentCallout1">
            <a:avLst>
              <a:gd name="adj1" fmla="val 18750"/>
              <a:gd name="adj2" fmla="val -8333"/>
              <a:gd name="adj3" fmla="val -4369"/>
              <a:gd name="adj4" fmla="val -83351"/>
            </a:avLst>
          </a:prstGeom>
          <a:noFill/>
          <a:ln w="5715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a:solidFill>
                <a:srgbClr val="000000"/>
              </a:solidFill>
              <a:latin typeface="Verdana" pitchFamily="34" charset="0"/>
              <a:cs typeface="Arial" charset="0"/>
            </a:endParaRPr>
          </a:p>
        </p:txBody>
      </p:sp>
      <p:sp>
        <p:nvSpPr>
          <p:cNvPr id="27" name="Line Callout 1 (Accent Bar) 7"/>
          <p:cNvSpPr/>
          <p:nvPr/>
        </p:nvSpPr>
        <p:spPr bwMode="auto">
          <a:xfrm rot="5400000">
            <a:off x="4753281" y="2604073"/>
            <a:ext cx="1067405" cy="1267838"/>
          </a:xfrm>
          <a:prstGeom prst="accentCallout1">
            <a:avLst>
              <a:gd name="adj1" fmla="val 18750"/>
              <a:gd name="adj2" fmla="val -8333"/>
              <a:gd name="adj3" fmla="val 26640"/>
              <a:gd name="adj4" fmla="val -65124"/>
            </a:avLst>
          </a:prstGeom>
          <a:noFill/>
          <a:ln w="5715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a:solidFill>
                <a:srgbClr val="000000"/>
              </a:solidFill>
              <a:latin typeface="Verdana" pitchFamily="34" charset="0"/>
              <a:cs typeface="Arial" charset="0"/>
            </a:endParaRPr>
          </a:p>
        </p:txBody>
      </p:sp>
      <p:sp>
        <p:nvSpPr>
          <p:cNvPr id="28" name="Line Callout 1 (Accent Bar) 8"/>
          <p:cNvSpPr/>
          <p:nvPr/>
        </p:nvSpPr>
        <p:spPr bwMode="auto">
          <a:xfrm rot="5400000">
            <a:off x="6515609" y="2323593"/>
            <a:ext cx="1067405" cy="1828800"/>
          </a:xfrm>
          <a:prstGeom prst="accentCallout1">
            <a:avLst>
              <a:gd name="adj1" fmla="val 18750"/>
              <a:gd name="adj2" fmla="val -8333"/>
              <a:gd name="adj3" fmla="val 26640"/>
              <a:gd name="adj4" fmla="val -65124"/>
            </a:avLst>
          </a:prstGeom>
          <a:noFill/>
          <a:ln w="57150" cap="flat" cmpd="sng" algn="ctr">
            <a:solidFill>
              <a:srgbClr val="FF0000"/>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a:solidFill>
                <a:srgbClr val="000000"/>
              </a:solidFill>
              <a:latin typeface="Verdana" pitchFamily="34" charset="0"/>
              <a:cs typeface="Arial" charset="0"/>
            </a:endParaRPr>
          </a:p>
        </p:txBody>
      </p:sp>
      <p:sp>
        <p:nvSpPr>
          <p:cNvPr id="29" name="TextBox 9"/>
          <p:cNvSpPr txBox="1"/>
          <p:nvPr/>
        </p:nvSpPr>
        <p:spPr>
          <a:xfrm>
            <a:off x="2459690" y="3868971"/>
            <a:ext cx="2040975" cy="369332"/>
          </a:xfrm>
          <a:prstGeom prst="rect">
            <a:avLst/>
          </a:prstGeom>
          <a:noFill/>
        </p:spPr>
        <p:txBody>
          <a:bodyPr wrap="square" rtlCol="0">
            <a:spAutoFit/>
          </a:bodyPr>
          <a:lstStyle/>
          <a:p>
            <a:pPr lvl="0" algn="ctr" fontAlgn="base">
              <a:spcBef>
                <a:spcPct val="0"/>
              </a:spcBef>
              <a:spcAft>
                <a:spcPct val="0"/>
              </a:spcAft>
            </a:pPr>
            <a:r>
              <a:rPr lang="en-US" b="1" dirty="0" err="1">
                <a:solidFill>
                  <a:srgbClr val="FF0000"/>
                </a:solidFill>
                <a:latin typeface="Verdana" pitchFamily="34" charset="0"/>
                <a:cs typeface="Arial" charset="0"/>
              </a:rPr>
              <a:t>Commandlet</a:t>
            </a:r>
            <a:endParaRPr lang="en-US" b="1" dirty="0">
              <a:solidFill>
                <a:srgbClr val="FF0000"/>
              </a:solidFill>
              <a:latin typeface="Verdana" pitchFamily="34" charset="0"/>
              <a:cs typeface="Arial" charset="0"/>
            </a:endParaRPr>
          </a:p>
        </p:txBody>
      </p:sp>
      <p:sp>
        <p:nvSpPr>
          <p:cNvPr id="30" name="TextBox 10"/>
          <p:cNvSpPr txBox="1"/>
          <p:nvPr/>
        </p:nvSpPr>
        <p:spPr>
          <a:xfrm>
            <a:off x="4653064" y="3868971"/>
            <a:ext cx="5178358" cy="369332"/>
          </a:xfrm>
          <a:prstGeom prst="rect">
            <a:avLst/>
          </a:prstGeom>
          <a:noFill/>
        </p:spPr>
        <p:txBody>
          <a:bodyPr wrap="square" rtlCol="0">
            <a:spAutoFit/>
          </a:bodyPr>
          <a:lstStyle/>
          <a:p>
            <a:pPr lvl="0" algn="ctr" fontAlgn="base">
              <a:spcBef>
                <a:spcPct val="0"/>
              </a:spcBef>
              <a:spcAft>
                <a:spcPct val="0"/>
              </a:spcAft>
            </a:pPr>
            <a:r>
              <a:rPr lang="en-US" b="1" dirty="0">
                <a:solidFill>
                  <a:srgbClr val="FF0000"/>
                </a:solidFill>
                <a:latin typeface="Verdana" pitchFamily="34" charset="0"/>
                <a:cs typeface="Arial" charset="0"/>
              </a:rPr>
              <a:t>Parameter</a:t>
            </a:r>
          </a:p>
        </p:txBody>
      </p:sp>
      <p:sp>
        <p:nvSpPr>
          <p:cNvPr id="31" name="TextBox 11"/>
          <p:cNvSpPr txBox="1"/>
          <p:nvPr/>
        </p:nvSpPr>
        <p:spPr>
          <a:xfrm>
            <a:off x="4093937" y="1364499"/>
            <a:ext cx="2040975" cy="646331"/>
          </a:xfrm>
          <a:prstGeom prst="rect">
            <a:avLst/>
          </a:prstGeom>
          <a:noFill/>
        </p:spPr>
        <p:txBody>
          <a:bodyPr wrap="square" rtlCol="0">
            <a:spAutoFit/>
          </a:bodyPr>
          <a:lstStyle/>
          <a:p>
            <a:pPr lvl="0" algn="ctr" fontAlgn="base">
              <a:spcBef>
                <a:spcPct val="0"/>
              </a:spcBef>
              <a:spcAft>
                <a:spcPct val="0"/>
              </a:spcAft>
            </a:pPr>
            <a:r>
              <a:rPr lang="en-US" b="1" dirty="0">
                <a:solidFill>
                  <a:srgbClr val="FF0000"/>
                </a:solidFill>
                <a:latin typeface="Verdana" pitchFamily="34" charset="0"/>
                <a:cs typeface="Arial" charset="0"/>
              </a:rPr>
              <a:t>Parameter-Name</a:t>
            </a:r>
          </a:p>
        </p:txBody>
      </p:sp>
      <p:sp>
        <p:nvSpPr>
          <p:cNvPr id="32" name="TextBox 12"/>
          <p:cNvSpPr txBox="1"/>
          <p:nvPr/>
        </p:nvSpPr>
        <p:spPr>
          <a:xfrm>
            <a:off x="6096425" y="1348445"/>
            <a:ext cx="2040975" cy="646331"/>
          </a:xfrm>
          <a:prstGeom prst="rect">
            <a:avLst/>
          </a:prstGeom>
          <a:noFill/>
        </p:spPr>
        <p:txBody>
          <a:bodyPr wrap="square" rtlCol="0">
            <a:spAutoFit/>
          </a:bodyPr>
          <a:lstStyle/>
          <a:p>
            <a:pPr lvl="0" algn="ctr" fontAlgn="base">
              <a:spcBef>
                <a:spcPct val="0"/>
              </a:spcBef>
              <a:spcAft>
                <a:spcPct val="0"/>
              </a:spcAft>
            </a:pPr>
            <a:r>
              <a:rPr lang="en-US" b="1" dirty="0">
                <a:solidFill>
                  <a:srgbClr val="FF0000"/>
                </a:solidFill>
                <a:latin typeface="Verdana" pitchFamily="34" charset="0"/>
                <a:cs typeface="Arial" charset="0"/>
              </a:rPr>
              <a:t>Parameter-Wert</a:t>
            </a:r>
          </a:p>
        </p:txBody>
      </p:sp>
      <p:sp>
        <p:nvSpPr>
          <p:cNvPr id="3" name="Fußzeilenplatzhalter 2">
            <a:extLst>
              <a:ext uri="{FF2B5EF4-FFF2-40B4-BE49-F238E27FC236}">
                <a16:creationId xmlns:a16="http://schemas.microsoft.com/office/drawing/2014/main" id="{95BE177C-38AA-428D-9581-BEB576EBD8F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599252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WMI / CIM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364" y="4474723"/>
            <a:ext cx="1179096" cy="2234727"/>
          </a:xfrm>
          <a:prstGeom prst="rect">
            <a:avLst/>
          </a:prstGeom>
        </p:spPr>
      </p:pic>
      <p:grpSp>
        <p:nvGrpSpPr>
          <p:cNvPr id="5" name="Group 4" descr="The slide shows the two ways that a computer may communicate with the repository. The new way is to use Common Information Model (CIM) commands. These commands communicate by using the Web Services for Management (WS-MAN) protocol, and connect to the Windows Remote Management (WinRM) service. The previous way was to use Windows Management Instrumentation (WMI) commands. Those commands communicate by using the DCOM protocol, and connect to the WMI service.&#10;&#10;"/>
          <p:cNvGrpSpPr/>
          <p:nvPr/>
        </p:nvGrpSpPr>
        <p:grpSpPr>
          <a:xfrm>
            <a:off x="2932373" y="1359067"/>
            <a:ext cx="6451577" cy="5022278"/>
            <a:chOff x="1408372" y="1359067"/>
            <a:chExt cx="6451577" cy="5022278"/>
          </a:xfrm>
        </p:grpSpPr>
        <p:sp>
          <p:nvSpPr>
            <p:cNvPr id="6" name="Rounded Rectangle 5"/>
            <p:cNvSpPr/>
            <p:nvPr/>
          </p:nvSpPr>
          <p:spPr bwMode="auto">
            <a:xfrm>
              <a:off x="1408372" y="5592085"/>
              <a:ext cx="6451577" cy="78926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US" b="1">
                  <a:solidFill>
                    <a:srgbClr val="000000"/>
                  </a:solidFill>
                  <a:latin typeface="Verdana" pitchFamily="34" charset="0"/>
                  <a:cs typeface="Arial" charset="0"/>
                </a:rPr>
                <a:t>Repository</a:t>
              </a:r>
              <a:endParaRPr lang="en-US" b="1" dirty="0">
                <a:solidFill>
                  <a:srgbClr val="000000"/>
                </a:solidFill>
                <a:latin typeface="Verdana" pitchFamily="34" charset="0"/>
                <a:cs typeface="Arial" charset="0"/>
              </a:endParaRPr>
            </a:p>
          </p:txBody>
        </p:sp>
        <p:sp>
          <p:nvSpPr>
            <p:cNvPr id="7" name="Rounded Rectangle 6"/>
            <p:cNvSpPr/>
            <p:nvPr/>
          </p:nvSpPr>
          <p:spPr bwMode="auto">
            <a:xfrm>
              <a:off x="1408372" y="4816757"/>
              <a:ext cx="1762845" cy="78926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US" b="1">
                  <a:solidFill>
                    <a:srgbClr val="000000"/>
                  </a:solidFill>
                  <a:latin typeface="Verdana" pitchFamily="34" charset="0"/>
                  <a:cs typeface="Arial" charset="0"/>
                </a:rPr>
                <a:t>WMI</a:t>
              </a:r>
              <a:endParaRPr lang="en-US" b="1" dirty="0">
                <a:solidFill>
                  <a:srgbClr val="000000"/>
                </a:solidFill>
                <a:latin typeface="Verdana" pitchFamily="34" charset="0"/>
                <a:cs typeface="Arial" charset="0"/>
              </a:endParaRPr>
            </a:p>
          </p:txBody>
        </p:sp>
        <p:sp>
          <p:nvSpPr>
            <p:cNvPr id="8" name="Rounded Rectangle 7"/>
            <p:cNvSpPr/>
            <p:nvPr/>
          </p:nvSpPr>
          <p:spPr bwMode="auto">
            <a:xfrm>
              <a:off x="3871607" y="4819887"/>
              <a:ext cx="1762845" cy="78926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US" b="1">
                  <a:solidFill>
                    <a:srgbClr val="000000"/>
                  </a:solidFill>
                  <a:latin typeface="Verdana" pitchFamily="34" charset="0"/>
                  <a:cs typeface="Arial" charset="0"/>
                </a:rPr>
                <a:t>WinRM</a:t>
              </a:r>
              <a:endParaRPr lang="en-US" b="1" dirty="0">
                <a:solidFill>
                  <a:srgbClr val="000000"/>
                </a:solidFill>
                <a:latin typeface="Verdana" pitchFamily="34" charset="0"/>
                <a:cs typeface="Arial" charset="0"/>
              </a:endParaRPr>
            </a:p>
          </p:txBody>
        </p:sp>
        <p:sp>
          <p:nvSpPr>
            <p:cNvPr id="9" name="Down Arrow 8"/>
            <p:cNvSpPr/>
            <p:nvPr/>
          </p:nvSpPr>
          <p:spPr bwMode="auto">
            <a:xfrm>
              <a:off x="1764500" y="2334638"/>
              <a:ext cx="1050587" cy="2482119"/>
            </a:xfrm>
            <a:prstGeom prst="downArrow">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sp>
          <p:nvSpPr>
            <p:cNvPr id="10" name="Down Arrow 9"/>
            <p:cNvSpPr/>
            <p:nvPr/>
          </p:nvSpPr>
          <p:spPr bwMode="auto">
            <a:xfrm>
              <a:off x="4227735" y="2421348"/>
              <a:ext cx="1050587" cy="2482119"/>
            </a:xfrm>
            <a:prstGeom prst="downArrow">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endParaRPr lang="en-US" b="1" dirty="0">
                <a:solidFill>
                  <a:srgbClr val="000000"/>
                </a:solidFill>
                <a:latin typeface="Verdana" pitchFamily="34" charset="0"/>
                <a:cs typeface="Arial"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55850" y="1359067"/>
              <a:ext cx="1194939" cy="128685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8035" y="1359067"/>
              <a:ext cx="1194939" cy="1286857"/>
            </a:xfrm>
            <a:prstGeom prst="rect">
              <a:avLst/>
            </a:prstGeom>
          </p:spPr>
        </p:pic>
        <p:sp>
          <p:nvSpPr>
            <p:cNvPr id="13" name="Oval 12"/>
            <p:cNvSpPr/>
            <p:nvPr/>
          </p:nvSpPr>
          <p:spPr bwMode="auto">
            <a:xfrm>
              <a:off x="1408372" y="3171217"/>
              <a:ext cx="1762845" cy="836579"/>
            </a:xfrm>
            <a:prstGeom prst="ellips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US" b="1">
                  <a:solidFill>
                    <a:srgbClr val="000000"/>
                  </a:solidFill>
                  <a:latin typeface="Verdana" pitchFamily="34" charset="0"/>
                  <a:cs typeface="Arial" charset="0"/>
                </a:rPr>
                <a:t>DCOM</a:t>
              </a:r>
              <a:endParaRPr lang="en-US" b="1" dirty="0">
                <a:solidFill>
                  <a:srgbClr val="000000"/>
                </a:solidFill>
                <a:latin typeface="Verdana" pitchFamily="34" charset="0"/>
                <a:cs typeface="Arial" charset="0"/>
              </a:endParaRPr>
            </a:p>
          </p:txBody>
        </p:sp>
        <p:sp>
          <p:nvSpPr>
            <p:cNvPr id="14" name="Oval 13"/>
            <p:cNvSpPr/>
            <p:nvPr/>
          </p:nvSpPr>
          <p:spPr bwMode="auto">
            <a:xfrm>
              <a:off x="3696509" y="3171217"/>
              <a:ext cx="2140085" cy="836579"/>
            </a:xfrm>
            <a:prstGeom prst="ellipse">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lvl="0" algn="ctr" eaLnBrk="0" fontAlgn="base" hangingPunct="0">
                <a:spcBef>
                  <a:spcPct val="0"/>
                </a:spcBef>
                <a:spcAft>
                  <a:spcPct val="0"/>
                </a:spcAft>
              </a:pPr>
              <a:r>
                <a:rPr lang="en-US" b="1">
                  <a:solidFill>
                    <a:srgbClr val="000000"/>
                  </a:solidFill>
                  <a:latin typeface="Verdana" pitchFamily="34" charset="0"/>
                  <a:cs typeface="Arial" charset="0"/>
                </a:rPr>
                <a:t>WS-MAN</a:t>
              </a:r>
              <a:endParaRPr lang="en-US" b="1" dirty="0">
                <a:solidFill>
                  <a:srgbClr val="000000"/>
                </a:solidFill>
                <a:latin typeface="Verdana" pitchFamily="34" charset="0"/>
                <a:cs typeface="Arial" charset="0"/>
              </a:endParaRPr>
            </a:p>
          </p:txBody>
        </p:sp>
      </p:grpSp>
      <p:sp>
        <p:nvSpPr>
          <p:cNvPr id="15" name="TextBox 14"/>
          <p:cNvSpPr txBox="1"/>
          <p:nvPr/>
        </p:nvSpPr>
        <p:spPr>
          <a:xfrm>
            <a:off x="1815830" y="2002496"/>
            <a:ext cx="1116542" cy="646331"/>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Earlier</a:t>
            </a:r>
          </a:p>
          <a:p>
            <a:pPr lvl="0" algn="ctr" fontAlgn="base">
              <a:spcBef>
                <a:spcPct val="0"/>
              </a:spcBef>
              <a:spcAft>
                <a:spcPct val="0"/>
              </a:spcAft>
            </a:pPr>
            <a:r>
              <a:rPr lang="en-US" b="1">
                <a:solidFill>
                  <a:srgbClr val="FF0000"/>
                </a:solidFill>
                <a:latin typeface="Verdana" pitchFamily="34" charset="0"/>
                <a:cs typeface="Arial" charset="0"/>
              </a:rPr>
              <a:t>(WMI)</a:t>
            </a:r>
            <a:endParaRPr lang="en-US" b="1" dirty="0">
              <a:solidFill>
                <a:srgbClr val="FF0000"/>
              </a:solidFill>
              <a:latin typeface="Verdana" pitchFamily="34" charset="0"/>
              <a:cs typeface="Arial" charset="0"/>
            </a:endParaRPr>
          </a:p>
        </p:txBody>
      </p:sp>
      <p:sp>
        <p:nvSpPr>
          <p:cNvPr id="16" name="TextBox 15"/>
          <p:cNvSpPr txBox="1"/>
          <p:nvPr/>
        </p:nvSpPr>
        <p:spPr>
          <a:xfrm>
            <a:off x="6919822" y="1999594"/>
            <a:ext cx="1116542" cy="646331"/>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New</a:t>
            </a:r>
          </a:p>
          <a:p>
            <a:pPr lvl="0" algn="ctr" fontAlgn="base">
              <a:spcBef>
                <a:spcPct val="0"/>
              </a:spcBef>
              <a:spcAft>
                <a:spcPct val="0"/>
              </a:spcAft>
            </a:pPr>
            <a:r>
              <a:rPr lang="en-US" b="1">
                <a:solidFill>
                  <a:srgbClr val="FF0000"/>
                </a:solidFill>
                <a:latin typeface="Verdana" pitchFamily="34" charset="0"/>
                <a:cs typeface="Arial" charset="0"/>
              </a:rPr>
              <a:t>(CIM)</a:t>
            </a:r>
            <a:endParaRPr lang="en-US" b="1" dirty="0">
              <a:solidFill>
                <a:srgbClr val="FF0000"/>
              </a:solidFill>
              <a:latin typeface="Verdana" pitchFamily="34" charset="0"/>
              <a:cs typeface="Arial" charset="0"/>
            </a:endParaRPr>
          </a:p>
        </p:txBody>
      </p:sp>
      <p:sp>
        <p:nvSpPr>
          <p:cNvPr id="3" name="Fußzeilenplatzhalter 2">
            <a:extLst>
              <a:ext uri="{FF2B5EF4-FFF2-40B4-BE49-F238E27FC236}">
                <a16:creationId xmlns:a16="http://schemas.microsoft.com/office/drawing/2014/main" id="{7A437A99-B31D-49FF-BE75-9C2456616C6B}"/>
              </a:ext>
            </a:extLst>
          </p:cNvPr>
          <p:cNvSpPr>
            <a:spLocks noGrp="1"/>
          </p:cNvSpPr>
          <p:nvPr>
            <p:ph type="ftr" sz="quarter" idx="11"/>
          </p:nvPr>
        </p:nvSpPr>
        <p:spPr/>
        <p:txBody>
          <a:bodyPr/>
          <a:lstStyle/>
          <a:p>
            <a:pPr algn="r"/>
            <a:r>
              <a:rPr lang="de-DE"/>
              <a:t>© ppedv AG -29.11.2022</a:t>
            </a:r>
            <a:endParaRPr lang="de-DE" dirty="0"/>
          </a:p>
        </p:txBody>
      </p:sp>
      <p:sp>
        <p:nvSpPr>
          <p:cNvPr id="17" name="Foliennummernplatzhalter 16">
            <a:extLst>
              <a:ext uri="{FF2B5EF4-FFF2-40B4-BE49-F238E27FC236}">
                <a16:creationId xmlns:a16="http://schemas.microsoft.com/office/drawing/2014/main" id="{467C0306-D56E-42BC-970C-6C60BFB55A35}"/>
              </a:ext>
            </a:extLst>
          </p:cNvPr>
          <p:cNvSpPr>
            <a:spLocks noGrp="1"/>
          </p:cNvSpPr>
          <p:nvPr>
            <p:ph type="sldNum" sz="quarter" idx="12"/>
          </p:nvPr>
        </p:nvSpPr>
        <p:spPr/>
        <p:txBody>
          <a:bodyPr/>
          <a:lstStyle/>
          <a:p>
            <a:fld id="{D0B68A9A-8F5D-4114-819E-CD9E627B0FFB}" type="slidenum">
              <a:rPr lang="de-DE" smtClean="0"/>
              <a:t>190</a:t>
            </a:fld>
            <a:endParaRPr lang="de-DE"/>
          </a:p>
        </p:txBody>
      </p:sp>
    </p:spTree>
    <p:extLst>
      <p:ext uri="{BB962C8B-B14F-4D97-AF65-F5344CB8AC3E}">
        <p14:creationId xmlns:p14="http://schemas.microsoft.com/office/powerpoint/2010/main" val="216464041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WMI / CIM</a:t>
            </a:r>
          </a:p>
        </p:txBody>
      </p:sp>
      <p:sp>
        <p:nvSpPr>
          <p:cNvPr id="3" name="Inhaltsplatzhalter 2"/>
          <p:cNvSpPr>
            <a:spLocks noGrp="1"/>
          </p:cNvSpPr>
          <p:nvPr>
            <p:ph idx="1"/>
          </p:nvPr>
        </p:nvSpPr>
        <p:spPr/>
        <p:txBody>
          <a:bodyPr/>
          <a:lstStyle/>
          <a:p>
            <a:endParaRPr lang="de-DE"/>
          </a:p>
        </p:txBody>
      </p:sp>
      <p:graphicFrame>
        <p:nvGraphicFramePr>
          <p:cNvPr id="4" name="Content Placeholder 1"/>
          <p:cNvGraphicFramePr>
            <a:graphicFrameLocks/>
          </p:cNvGraphicFramePr>
          <p:nvPr>
            <p:extLst>
              <p:ext uri="{D42A27DB-BD31-4B8C-83A1-F6EECF244321}">
                <p14:modId xmlns:p14="http://schemas.microsoft.com/office/powerpoint/2010/main" val="3137207071"/>
              </p:ext>
            </p:extLst>
          </p:nvPr>
        </p:nvGraphicFramePr>
        <p:xfrm>
          <a:off x="838200" y="1335434"/>
          <a:ext cx="7878870" cy="5052618"/>
        </p:xfrm>
        <a:graphic>
          <a:graphicData uri="http://schemas.openxmlformats.org/drawingml/2006/table">
            <a:tbl>
              <a:tblPr firstRow="1" bandRow="1">
                <a:tableStyleId>{21E4AEA4-8DFA-4A89-87EB-49C32662AFE0}</a:tableStyleId>
              </a:tblPr>
              <a:tblGrid>
                <a:gridCol w="4463845">
                  <a:extLst>
                    <a:ext uri="{9D8B030D-6E8A-4147-A177-3AD203B41FA5}">
                      <a16:colId xmlns:a16="http://schemas.microsoft.com/office/drawing/2014/main" val="20000"/>
                    </a:ext>
                  </a:extLst>
                </a:gridCol>
                <a:gridCol w="1586015">
                  <a:extLst>
                    <a:ext uri="{9D8B030D-6E8A-4147-A177-3AD203B41FA5}">
                      <a16:colId xmlns:a16="http://schemas.microsoft.com/office/drawing/2014/main" val="20001"/>
                    </a:ext>
                  </a:extLst>
                </a:gridCol>
                <a:gridCol w="1829010">
                  <a:extLst>
                    <a:ext uri="{9D8B030D-6E8A-4147-A177-3AD203B41FA5}">
                      <a16:colId xmlns:a16="http://schemas.microsoft.com/office/drawing/2014/main" val="20002"/>
                    </a:ext>
                  </a:extLst>
                </a:gridCol>
              </a:tblGrid>
              <a:tr h="374471">
                <a:tc>
                  <a:txBody>
                    <a:bodyPr/>
                    <a:lstStyle/>
                    <a:p>
                      <a:endParaRPr lang="en-US" sz="2000" dirty="0"/>
                    </a:p>
                  </a:txBody>
                  <a:tcPr/>
                </a:tc>
                <a:tc>
                  <a:txBody>
                    <a:bodyPr/>
                    <a:lstStyle/>
                    <a:p>
                      <a:pPr algn="ctr"/>
                      <a:r>
                        <a:rPr lang="en-US" sz="2000" dirty="0"/>
                        <a:t>CIM</a:t>
                      </a:r>
                    </a:p>
                  </a:txBody>
                  <a:tcPr/>
                </a:tc>
                <a:tc>
                  <a:txBody>
                    <a:bodyPr/>
                    <a:lstStyle/>
                    <a:p>
                      <a:pPr algn="ctr"/>
                      <a:r>
                        <a:rPr lang="en-US" sz="2000" dirty="0"/>
                        <a:t>WMI</a:t>
                      </a:r>
                    </a:p>
                  </a:txBody>
                  <a:tcPr/>
                </a:tc>
                <a:extLst>
                  <a:ext uri="{0D108BD9-81ED-4DB2-BD59-A6C34878D82A}">
                    <a16:rowId xmlns:a16="http://schemas.microsoft.com/office/drawing/2014/main" val="10000"/>
                  </a:ext>
                </a:extLst>
              </a:tr>
              <a:tr h="390240">
                <a:tc>
                  <a:txBody>
                    <a:bodyPr/>
                    <a:lstStyle/>
                    <a:p>
                      <a:r>
                        <a:rPr lang="en-US" sz="1600" dirty="0" err="1"/>
                        <a:t>Benötigt</a:t>
                      </a:r>
                      <a:r>
                        <a:rPr lang="en-US" sz="1600" dirty="0"/>
                        <a:t> WMF 2.0 </a:t>
                      </a:r>
                      <a:r>
                        <a:rPr lang="en-US" sz="1600" dirty="0" err="1"/>
                        <a:t>oder</a:t>
                      </a:r>
                      <a:r>
                        <a:rPr lang="en-US" sz="1600" dirty="0"/>
                        <a:t> </a:t>
                      </a:r>
                      <a:r>
                        <a:rPr lang="en-US" sz="1600" dirty="0" err="1"/>
                        <a:t>neuer</a:t>
                      </a:r>
                      <a:endParaRPr lang="en-US" sz="1600" dirty="0"/>
                    </a:p>
                  </a:txBody>
                  <a:tcPr/>
                </a:tc>
                <a:tc>
                  <a:txBody>
                    <a:bodyPr/>
                    <a:lstStyle/>
                    <a:p>
                      <a:pPr algn="ctr"/>
                      <a:r>
                        <a:rPr lang="ga-IE" sz="1600" dirty="0"/>
                        <a:t>Ja</a:t>
                      </a:r>
                      <a:r>
                        <a:rPr lang="en-US" sz="1600" dirty="0"/>
                        <a:t>*</a:t>
                      </a:r>
                    </a:p>
                  </a:txBody>
                  <a:tcPr/>
                </a:tc>
                <a:tc>
                  <a:txBody>
                    <a:bodyPr/>
                    <a:lstStyle/>
                    <a:p>
                      <a:pPr algn="ctr"/>
                      <a:r>
                        <a:rPr lang="ga-IE" sz="1600" dirty="0"/>
                        <a:t>WMF </a:t>
                      </a:r>
                      <a:r>
                        <a:rPr lang="de-DE" sz="1600" dirty="0" err="1"/>
                        <a:t>nich</a:t>
                      </a:r>
                      <a:r>
                        <a:rPr lang="ga-IE" sz="1600" dirty="0"/>
                        <a:t>t </a:t>
                      </a:r>
                      <a:r>
                        <a:rPr lang="de-DE" sz="1600" dirty="0"/>
                        <a:t>benötigt</a:t>
                      </a:r>
                      <a:endParaRPr lang="en-US" sz="1600" dirty="0"/>
                    </a:p>
                  </a:txBody>
                  <a:tcPr/>
                </a:tc>
                <a:extLst>
                  <a:ext uri="{0D108BD9-81ED-4DB2-BD59-A6C34878D82A}">
                    <a16:rowId xmlns:a16="http://schemas.microsoft.com/office/drawing/2014/main" val="10001"/>
                  </a:ext>
                </a:extLst>
              </a:tr>
              <a:tr h="413640">
                <a:tc>
                  <a:txBody>
                    <a:bodyPr/>
                    <a:lstStyle/>
                    <a:p>
                      <a:r>
                        <a:rPr lang="en-US" sz="1600" dirty="0" err="1"/>
                        <a:t>Benötigt</a:t>
                      </a:r>
                      <a:r>
                        <a:rPr lang="en-US" sz="1600" dirty="0"/>
                        <a:t> </a:t>
                      </a:r>
                      <a:r>
                        <a:rPr lang="en-US" sz="1600" dirty="0" err="1"/>
                        <a:t>aktiviertes</a:t>
                      </a:r>
                      <a:r>
                        <a:rPr lang="en-US" sz="1600" dirty="0"/>
                        <a:t> </a:t>
                      </a:r>
                      <a:r>
                        <a:rPr lang="en-US" sz="1600" baseline="0" dirty="0" err="1"/>
                        <a:t>Remoting</a:t>
                      </a:r>
                      <a:endParaRPr lang="en-US" sz="1600" dirty="0"/>
                    </a:p>
                  </a:txBody>
                  <a:tcPr/>
                </a:tc>
                <a:tc>
                  <a:txBody>
                    <a:bodyPr/>
                    <a:lstStyle/>
                    <a:p>
                      <a:pPr algn="ctr"/>
                      <a:r>
                        <a:rPr lang="ga-IE" sz="1600" dirty="0"/>
                        <a:t>Ja</a:t>
                      </a:r>
                      <a:r>
                        <a:rPr lang="en-US" sz="1600" dirty="0"/>
                        <a:t>*</a:t>
                      </a:r>
                    </a:p>
                  </a:txBody>
                  <a:tcPr/>
                </a:tc>
                <a:tc>
                  <a:txBody>
                    <a:bodyPr/>
                    <a:lstStyle/>
                    <a:p>
                      <a:pPr algn="ctr"/>
                      <a:r>
                        <a:rPr lang="ga-IE" sz="1600" dirty="0"/>
                        <a:t>Nein</a:t>
                      </a:r>
                      <a:endParaRPr lang="en-US" sz="1600" dirty="0"/>
                    </a:p>
                  </a:txBody>
                  <a:tcPr/>
                </a:tc>
                <a:extLst>
                  <a:ext uri="{0D108BD9-81ED-4DB2-BD59-A6C34878D82A}">
                    <a16:rowId xmlns:a16="http://schemas.microsoft.com/office/drawing/2014/main" val="10002"/>
                  </a:ext>
                </a:extLst>
              </a:tr>
              <a:tr h="547304">
                <a:tc>
                  <a:txBody>
                    <a:bodyPr/>
                    <a:lstStyle/>
                    <a:p>
                      <a:r>
                        <a:rPr lang="en-US" sz="1600" dirty="0"/>
                        <a:t>Cross-platform</a:t>
                      </a:r>
                      <a:r>
                        <a:rPr lang="en-US" sz="1600" baseline="0" dirty="0"/>
                        <a:t> </a:t>
                      </a:r>
                      <a:r>
                        <a:rPr lang="en-US" sz="1600" baseline="0" dirty="0" err="1"/>
                        <a:t>Kompatibilität</a:t>
                      </a:r>
                      <a:r>
                        <a:rPr lang="en-US" sz="1600" baseline="0" dirty="0"/>
                        <a:t>, </a:t>
                      </a:r>
                      <a:r>
                        <a:rPr lang="ga-IE" sz="1600" baseline="0" dirty="0"/>
                        <a:t>i.e. Unterstützt </a:t>
                      </a:r>
                      <a:r>
                        <a:rPr lang="de-DE" sz="1600" baseline="0" dirty="0"/>
                        <a:t>Nicht</a:t>
                      </a:r>
                      <a:r>
                        <a:rPr lang="ga-IE" sz="1600" baseline="0" dirty="0"/>
                        <a:t>-Windows </a:t>
                      </a:r>
                      <a:r>
                        <a:rPr lang="de-DE" sz="1600" baseline="0" dirty="0"/>
                        <a:t>Systeme</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Nein</a:t>
                      </a:r>
                      <a:endParaRPr lang="en-US" sz="1600" dirty="0"/>
                    </a:p>
                  </a:txBody>
                  <a:tcPr/>
                </a:tc>
                <a:extLst>
                  <a:ext uri="{0D108BD9-81ED-4DB2-BD59-A6C34878D82A}">
                    <a16:rowId xmlns:a16="http://schemas.microsoft.com/office/drawing/2014/main" val="10003"/>
                  </a:ext>
                </a:extLst>
              </a:tr>
              <a:tr h="316860">
                <a:tc>
                  <a:txBody>
                    <a:bodyPr/>
                    <a:lstStyle/>
                    <a:p>
                      <a:r>
                        <a:rPr lang="ga-IE" sz="1600" dirty="0"/>
                        <a:t>Benötigt </a:t>
                      </a:r>
                      <a:r>
                        <a:rPr lang="en-US" sz="1600" dirty="0" err="1"/>
                        <a:t>einzelne</a:t>
                      </a:r>
                      <a:r>
                        <a:rPr lang="en-US" sz="1600" dirty="0"/>
                        <a:t> F</a:t>
                      </a:r>
                      <a:r>
                        <a:rPr lang="en-US" sz="1600" baseline="0" dirty="0"/>
                        <a:t>irewall Port Exception</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Nein</a:t>
                      </a:r>
                      <a:endParaRPr lang="en-US" sz="1600" dirty="0"/>
                    </a:p>
                  </a:txBody>
                  <a:tcPr/>
                </a:tc>
                <a:extLst>
                  <a:ext uri="{0D108BD9-81ED-4DB2-BD59-A6C34878D82A}">
                    <a16:rowId xmlns:a16="http://schemas.microsoft.com/office/drawing/2014/main" val="10004"/>
                  </a:ext>
                </a:extLst>
              </a:tr>
              <a:tr h="389499">
                <a:tc>
                  <a:txBody>
                    <a:bodyPr/>
                    <a:lstStyle/>
                    <a:p>
                      <a:r>
                        <a:rPr lang="ga-IE" sz="1600" dirty="0"/>
                        <a:t>Unterstützt session</a:t>
                      </a:r>
                      <a:r>
                        <a:rPr lang="de-DE" sz="1600" baseline="0" dirty="0"/>
                        <a:t>-</a:t>
                      </a:r>
                      <a:r>
                        <a:rPr lang="ga-IE" sz="1600" baseline="0" dirty="0"/>
                        <a:t>based </a:t>
                      </a:r>
                      <a:r>
                        <a:rPr lang="de-DE" sz="1600" baseline="0" dirty="0"/>
                        <a:t>Verbindungen</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Nein</a:t>
                      </a:r>
                      <a:endParaRPr lang="en-US" sz="1600" dirty="0"/>
                    </a:p>
                  </a:txBody>
                  <a:tcPr/>
                </a:tc>
                <a:extLst>
                  <a:ext uri="{0D108BD9-81ED-4DB2-BD59-A6C34878D82A}">
                    <a16:rowId xmlns:a16="http://schemas.microsoft.com/office/drawing/2014/main" val="10005"/>
                  </a:ext>
                </a:extLst>
              </a:tr>
              <a:tr h="408312">
                <a:tc>
                  <a:txBody>
                    <a:bodyPr/>
                    <a:lstStyle/>
                    <a:p>
                      <a:r>
                        <a:rPr lang="ga-IE" sz="1600" dirty="0"/>
                        <a:t>Unterstützt ad-hoc</a:t>
                      </a:r>
                      <a:r>
                        <a:rPr lang="de-DE" sz="1600" baseline="0" dirty="0"/>
                        <a:t>-</a:t>
                      </a:r>
                      <a:r>
                        <a:rPr lang="ga-IE" sz="1600" baseline="0" dirty="0"/>
                        <a:t>based  </a:t>
                      </a:r>
                      <a:r>
                        <a:rPr lang="de-DE" sz="1600" baseline="0" dirty="0"/>
                        <a:t>Verbindungen</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Ja</a:t>
                      </a:r>
                      <a:endParaRPr lang="en-US" sz="1600" dirty="0"/>
                    </a:p>
                  </a:txBody>
                  <a:tcPr/>
                </a:tc>
                <a:extLst>
                  <a:ext uri="{0D108BD9-81ED-4DB2-BD59-A6C34878D82A}">
                    <a16:rowId xmlns:a16="http://schemas.microsoft.com/office/drawing/2014/main" val="10006"/>
                  </a:ext>
                </a:extLst>
              </a:tr>
              <a:tr h="462513">
                <a:tc>
                  <a:txBody>
                    <a:bodyPr/>
                    <a:lstStyle/>
                    <a:p>
                      <a:r>
                        <a:rPr lang="ga-IE" sz="1600" dirty="0"/>
                        <a:t>Unterstützt </a:t>
                      </a:r>
                      <a:r>
                        <a:rPr lang="en-US" sz="1600" dirty="0"/>
                        <a:t>Microsoft</a:t>
                      </a:r>
                      <a:r>
                        <a:rPr lang="en-US" sz="1600" baseline="0" dirty="0"/>
                        <a:t> Windows XP und </a:t>
                      </a:r>
                      <a:r>
                        <a:rPr lang="en-US" sz="1600" baseline="0" dirty="0" err="1"/>
                        <a:t>neuer</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Ja</a:t>
                      </a:r>
                      <a:endParaRPr lang="en-US" sz="1600" dirty="0"/>
                    </a:p>
                  </a:txBody>
                  <a:tcPr/>
                </a:tc>
                <a:extLst>
                  <a:ext uri="{0D108BD9-81ED-4DB2-BD59-A6C34878D82A}">
                    <a16:rowId xmlns:a16="http://schemas.microsoft.com/office/drawing/2014/main" val="10007"/>
                  </a:ext>
                </a:extLst>
              </a:tr>
              <a:tr h="547304">
                <a:tc>
                  <a:txBody>
                    <a:bodyPr/>
                    <a:lstStyle/>
                    <a:p>
                      <a:r>
                        <a:rPr lang="ga-IE" sz="1600" dirty="0"/>
                        <a:t>Unterstützt </a:t>
                      </a:r>
                      <a:r>
                        <a:rPr lang="en-US" sz="1600" dirty="0"/>
                        <a:t>Microsoft Windows Server 2003 und </a:t>
                      </a:r>
                      <a:r>
                        <a:rPr lang="en-US" sz="1600" dirty="0" err="1"/>
                        <a:t>neuer</a:t>
                      </a:r>
                      <a:endParaRPr lang="en-US" sz="1600" dirty="0"/>
                    </a:p>
                  </a:txBody>
                  <a:tcPr/>
                </a:tc>
                <a:tc>
                  <a:txBody>
                    <a:bodyPr/>
                    <a:lstStyle/>
                    <a:p>
                      <a:pPr algn="ctr"/>
                      <a:r>
                        <a:rPr lang="ga-IE" sz="1600" dirty="0"/>
                        <a:t>Ja</a:t>
                      </a:r>
                      <a:endParaRPr lang="en-US" sz="1600" dirty="0"/>
                    </a:p>
                  </a:txBody>
                  <a:tcPr/>
                </a:tc>
                <a:tc>
                  <a:txBody>
                    <a:bodyPr/>
                    <a:lstStyle/>
                    <a:p>
                      <a:pPr algn="ctr"/>
                      <a:r>
                        <a:rPr lang="ga-IE" sz="1600" dirty="0"/>
                        <a:t>Ja</a:t>
                      </a:r>
                      <a:endParaRPr lang="en-US" sz="1600" dirty="0"/>
                    </a:p>
                  </a:txBody>
                  <a:tcPr/>
                </a:tc>
                <a:extLst>
                  <a:ext uri="{0D108BD9-81ED-4DB2-BD59-A6C34878D82A}">
                    <a16:rowId xmlns:a16="http://schemas.microsoft.com/office/drawing/2014/main" val="10008"/>
                  </a:ext>
                </a:extLst>
              </a:tr>
              <a:tr h="447261">
                <a:tc>
                  <a:txBody>
                    <a:bodyPr/>
                    <a:lstStyle/>
                    <a:p>
                      <a:r>
                        <a:rPr lang="ga-IE" sz="1600" dirty="0"/>
                        <a:t>Unterstützt </a:t>
                      </a:r>
                      <a:r>
                        <a:rPr lang="en-US" sz="1600" dirty="0"/>
                        <a:t>Microsoft Windows NT 4.0 und </a:t>
                      </a:r>
                      <a:r>
                        <a:rPr lang="en-US" sz="1600" dirty="0" err="1"/>
                        <a:t>neuer</a:t>
                      </a:r>
                      <a:endParaRPr lang="en-US" sz="1600" dirty="0"/>
                    </a:p>
                  </a:txBody>
                  <a:tcPr/>
                </a:tc>
                <a:tc>
                  <a:txBody>
                    <a:bodyPr/>
                    <a:lstStyle/>
                    <a:p>
                      <a:pPr algn="ctr"/>
                      <a:r>
                        <a:rPr lang="en-US" sz="1600" dirty="0"/>
                        <a:t>*</a:t>
                      </a:r>
                    </a:p>
                  </a:txBody>
                  <a:tcPr/>
                </a:tc>
                <a:tc>
                  <a:txBody>
                    <a:bodyPr/>
                    <a:lstStyle/>
                    <a:p>
                      <a:pPr algn="ctr"/>
                      <a:r>
                        <a:rPr lang="ga-IE" sz="1600" dirty="0"/>
                        <a:t>Ja</a:t>
                      </a:r>
                      <a:endParaRPr lang="en-US" sz="1600" dirty="0"/>
                    </a:p>
                  </a:txBody>
                  <a:tcPr/>
                </a:tc>
                <a:extLst>
                  <a:ext uri="{0D108BD9-81ED-4DB2-BD59-A6C34878D82A}">
                    <a16:rowId xmlns:a16="http://schemas.microsoft.com/office/drawing/2014/main" val="10009"/>
                  </a:ext>
                </a:extLst>
              </a:tr>
              <a:tr h="462513">
                <a:tc>
                  <a:txBody>
                    <a:bodyPr/>
                    <a:lstStyle/>
                    <a:p>
                      <a:r>
                        <a:rPr lang="en-US" sz="1600" dirty="0" err="1"/>
                        <a:t>Benötigt</a:t>
                      </a:r>
                      <a:r>
                        <a:rPr lang="en-US" sz="1600" dirty="0"/>
                        <a:t> Remote-</a:t>
                      </a:r>
                      <a:r>
                        <a:rPr lang="ga-IE" sz="1600" dirty="0"/>
                        <a:t>Administration</a:t>
                      </a:r>
                      <a:r>
                        <a:rPr lang="ga-IE" sz="1600" baseline="0" dirty="0"/>
                        <a:t> </a:t>
                      </a:r>
                      <a:r>
                        <a:rPr lang="de-DE" sz="1600" baseline="0" dirty="0"/>
                        <a:t>F</a:t>
                      </a:r>
                      <a:r>
                        <a:rPr lang="en-US" sz="1600" dirty="0" err="1"/>
                        <a:t>irewall</a:t>
                      </a:r>
                      <a:r>
                        <a:rPr lang="en-US" sz="1600" dirty="0"/>
                        <a:t> Exception</a:t>
                      </a:r>
                    </a:p>
                  </a:txBody>
                  <a:tcPr/>
                </a:tc>
                <a:tc>
                  <a:txBody>
                    <a:bodyPr/>
                    <a:lstStyle/>
                    <a:p>
                      <a:pPr algn="ctr"/>
                      <a:r>
                        <a:rPr lang="en-US" sz="1600" dirty="0"/>
                        <a:t>*</a:t>
                      </a:r>
                    </a:p>
                  </a:txBody>
                  <a:tcPr/>
                </a:tc>
                <a:tc>
                  <a:txBody>
                    <a:bodyPr/>
                    <a:lstStyle/>
                    <a:p>
                      <a:pPr algn="ctr"/>
                      <a:r>
                        <a:rPr lang="ga-IE" sz="1600" dirty="0"/>
                        <a:t>Ja</a:t>
                      </a:r>
                      <a:endParaRPr lang="en-US" sz="1600" dirty="0"/>
                    </a:p>
                  </a:txBody>
                  <a:tcPr/>
                </a:tc>
                <a:extLst>
                  <a:ext uri="{0D108BD9-81ED-4DB2-BD59-A6C34878D82A}">
                    <a16:rowId xmlns:a16="http://schemas.microsoft.com/office/drawing/2014/main" val="10010"/>
                  </a:ext>
                </a:extLst>
              </a:tr>
            </a:tbl>
          </a:graphicData>
        </a:graphic>
      </p:graphicFrame>
      <p:sp>
        <p:nvSpPr>
          <p:cNvPr id="5" name="TextBox 4"/>
          <p:cNvSpPr txBox="1"/>
          <p:nvPr/>
        </p:nvSpPr>
        <p:spPr>
          <a:xfrm>
            <a:off x="3503712" y="6354281"/>
            <a:ext cx="5987008" cy="461665"/>
          </a:xfrm>
          <a:prstGeom prst="rect">
            <a:avLst/>
          </a:prstGeom>
          <a:noFill/>
        </p:spPr>
        <p:txBody>
          <a:bodyPr wrap="square" rtlCol="0">
            <a:spAutoFit/>
          </a:bodyPr>
          <a:lstStyle/>
          <a:p>
            <a:pPr lvl="0" fontAlgn="base">
              <a:spcBef>
                <a:spcPct val="0"/>
              </a:spcBef>
              <a:spcAft>
                <a:spcPct val="0"/>
              </a:spcAft>
            </a:pPr>
            <a:r>
              <a:rPr lang="en-US" sz="1200" dirty="0">
                <a:solidFill>
                  <a:srgbClr val="000000"/>
                </a:solidFill>
                <a:latin typeface="Verdana" pitchFamily="34" charset="0"/>
                <a:cs typeface="Arial" charset="0"/>
              </a:rPr>
              <a:t>*CIM hat die </a:t>
            </a:r>
            <a:r>
              <a:rPr lang="en-US" sz="1200" dirty="0" err="1">
                <a:solidFill>
                  <a:srgbClr val="000000"/>
                </a:solidFill>
                <a:latin typeface="Verdana" pitchFamily="34" charset="0"/>
                <a:cs typeface="Arial" charset="0"/>
              </a:rPr>
              <a:t>selbe</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Unterstützung</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wie</a:t>
            </a:r>
            <a:r>
              <a:rPr lang="en-US" sz="1200" dirty="0">
                <a:solidFill>
                  <a:srgbClr val="000000"/>
                </a:solidFill>
                <a:latin typeface="Verdana" pitchFamily="34" charset="0"/>
                <a:cs typeface="Arial" charset="0"/>
              </a:rPr>
              <a:t> WMI, </a:t>
            </a:r>
            <a:r>
              <a:rPr lang="en-US" sz="1200" dirty="0" err="1">
                <a:solidFill>
                  <a:srgbClr val="000000"/>
                </a:solidFill>
                <a:latin typeface="Verdana" pitchFamily="34" charset="0"/>
                <a:cs typeface="Arial" charset="0"/>
              </a:rPr>
              <a:t>wenn</a:t>
            </a:r>
            <a:r>
              <a:rPr lang="en-US" sz="1200" dirty="0">
                <a:solidFill>
                  <a:srgbClr val="000000"/>
                </a:solidFill>
                <a:latin typeface="Verdana" pitchFamily="34" charset="0"/>
                <a:cs typeface="Arial" charset="0"/>
              </a:rPr>
              <a:t> CIM-</a:t>
            </a:r>
            <a:r>
              <a:rPr lang="en-US" sz="1200" dirty="0" err="1">
                <a:solidFill>
                  <a:srgbClr val="000000"/>
                </a:solidFill>
                <a:latin typeface="Verdana" pitchFamily="34" charset="0"/>
                <a:cs typeface="Arial" charset="0"/>
              </a:rPr>
              <a:t>Kommandos</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eine</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CIMSession</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nutzen</a:t>
            </a:r>
            <a:r>
              <a:rPr lang="en-US" sz="1200" dirty="0">
                <a:solidFill>
                  <a:srgbClr val="000000"/>
                </a:solidFill>
                <a:latin typeface="Verdana" pitchFamily="34" charset="0"/>
                <a:cs typeface="Arial" charset="0"/>
              </a:rPr>
              <a:t>, um </a:t>
            </a:r>
            <a:r>
              <a:rPr lang="en-US" sz="1200" dirty="0" err="1">
                <a:solidFill>
                  <a:srgbClr val="000000"/>
                </a:solidFill>
                <a:latin typeface="Verdana" pitchFamily="34" charset="0"/>
                <a:cs typeface="Arial" charset="0"/>
              </a:rPr>
              <a:t>eine</a:t>
            </a:r>
            <a:r>
              <a:rPr lang="en-US" sz="1200" dirty="0">
                <a:solidFill>
                  <a:srgbClr val="000000"/>
                </a:solidFill>
                <a:latin typeface="Verdana" pitchFamily="34" charset="0"/>
                <a:cs typeface="Arial" charset="0"/>
              </a:rPr>
              <a:t> DCOM-</a:t>
            </a:r>
            <a:r>
              <a:rPr lang="en-US" sz="1200" dirty="0" err="1">
                <a:solidFill>
                  <a:srgbClr val="000000"/>
                </a:solidFill>
                <a:latin typeface="Verdana" pitchFamily="34" charset="0"/>
                <a:cs typeface="Arial" charset="0"/>
              </a:rPr>
              <a:t>Verbindung</a:t>
            </a:r>
            <a:r>
              <a:rPr lang="en-US" sz="1200" dirty="0">
                <a:solidFill>
                  <a:srgbClr val="000000"/>
                </a:solidFill>
                <a:latin typeface="Verdana" pitchFamily="34" charset="0"/>
                <a:cs typeface="Arial" charset="0"/>
              </a:rPr>
              <a:t> </a:t>
            </a:r>
            <a:r>
              <a:rPr lang="en-US" sz="1200" dirty="0" err="1">
                <a:solidFill>
                  <a:srgbClr val="000000"/>
                </a:solidFill>
                <a:latin typeface="Verdana" pitchFamily="34" charset="0"/>
                <a:cs typeface="Arial" charset="0"/>
              </a:rPr>
              <a:t>herzustellen</a:t>
            </a:r>
            <a:endParaRPr lang="en-US" sz="1200" dirty="0">
              <a:solidFill>
                <a:srgbClr val="000000"/>
              </a:solidFill>
              <a:latin typeface="Verdana" pitchFamily="34" charset="0"/>
              <a:cs typeface="Arial" charset="0"/>
            </a:endParaRPr>
          </a:p>
        </p:txBody>
      </p:sp>
      <p:sp>
        <p:nvSpPr>
          <p:cNvPr id="6" name="Fußzeilenplatzhalter 5">
            <a:extLst>
              <a:ext uri="{FF2B5EF4-FFF2-40B4-BE49-F238E27FC236}">
                <a16:creationId xmlns:a16="http://schemas.microsoft.com/office/drawing/2014/main" id="{B0DBB843-3CF2-4EF8-9305-A3B0148C7885}"/>
              </a:ext>
            </a:extLst>
          </p:cNvPr>
          <p:cNvSpPr>
            <a:spLocks noGrp="1"/>
          </p:cNvSpPr>
          <p:nvPr>
            <p:ph type="ftr" sz="quarter" idx="11"/>
          </p:nvPr>
        </p:nvSpPr>
        <p:spPr/>
        <p:txBody>
          <a:bodyPr/>
          <a:lstStyle/>
          <a:p>
            <a:pPr algn="r"/>
            <a:r>
              <a:rPr lang="de-DE"/>
              <a:t>© ppedv AG -29.11.2022</a:t>
            </a:r>
            <a:endParaRPr lang="de-DE" dirty="0"/>
          </a:p>
        </p:txBody>
      </p:sp>
      <p:sp>
        <p:nvSpPr>
          <p:cNvPr id="7" name="Foliennummernplatzhalter 6">
            <a:extLst>
              <a:ext uri="{FF2B5EF4-FFF2-40B4-BE49-F238E27FC236}">
                <a16:creationId xmlns:a16="http://schemas.microsoft.com/office/drawing/2014/main" id="{17120309-7D33-4674-BCF2-E09EA20727E0}"/>
              </a:ext>
            </a:extLst>
          </p:cNvPr>
          <p:cNvSpPr>
            <a:spLocks noGrp="1"/>
          </p:cNvSpPr>
          <p:nvPr>
            <p:ph type="sldNum" sz="quarter" idx="12"/>
          </p:nvPr>
        </p:nvSpPr>
        <p:spPr/>
        <p:txBody>
          <a:bodyPr/>
          <a:lstStyle/>
          <a:p>
            <a:fld id="{D0B68A9A-8F5D-4114-819E-CD9E627B0FFB}" type="slidenum">
              <a:rPr lang="de-DE" smtClean="0"/>
              <a:t>191</a:t>
            </a:fld>
            <a:endParaRPr lang="de-DE"/>
          </a:p>
        </p:txBody>
      </p:sp>
    </p:spTree>
    <p:extLst>
      <p:ext uri="{BB962C8B-B14F-4D97-AF65-F5344CB8AC3E}">
        <p14:creationId xmlns:p14="http://schemas.microsoft.com/office/powerpoint/2010/main" val="29971209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normAutofit/>
          </a:bodyPr>
          <a:lstStyle/>
          <a:p>
            <a:r>
              <a:rPr lang="de-DE" dirty="0"/>
              <a:t>Grundlage beider Techniken ist das Repository</a:t>
            </a:r>
          </a:p>
          <a:p>
            <a:r>
              <a:rPr lang="de-DE" dirty="0"/>
              <a:t>Dieses ist in </a:t>
            </a:r>
            <a:r>
              <a:rPr lang="de-DE" dirty="0" err="1"/>
              <a:t>Namespaces</a:t>
            </a:r>
            <a:r>
              <a:rPr lang="de-DE" dirty="0"/>
              <a:t> und Klassen unterteilt</a:t>
            </a:r>
          </a:p>
          <a:p>
            <a:r>
              <a:rPr lang="de-DE" dirty="0"/>
              <a:t>Klassen repräsentieren die </a:t>
            </a:r>
            <a:r>
              <a:rPr lang="de-DE" dirty="0" err="1"/>
              <a:t>verwaltbaren</a:t>
            </a:r>
            <a:r>
              <a:rPr lang="de-DE" dirty="0"/>
              <a:t> Komponenten</a:t>
            </a:r>
          </a:p>
          <a:p>
            <a:r>
              <a:rPr lang="de-DE" dirty="0"/>
              <a:t>Instanzen („</a:t>
            </a:r>
            <a:r>
              <a:rPr lang="de-DE" dirty="0" err="1"/>
              <a:t>Instances</a:t>
            </a:r>
            <a:r>
              <a:rPr lang="de-DE" dirty="0"/>
              <a:t>“) sind die tatsächliche Abbildung einer Klasse</a:t>
            </a:r>
          </a:p>
          <a:p>
            <a:r>
              <a:rPr lang="de-DE" dirty="0"/>
              <a:t>Instanzen haben Eigenschaften („Properties“) und Methoden („</a:t>
            </a:r>
            <a:r>
              <a:rPr lang="de-DE" dirty="0" err="1"/>
              <a:t>Methods</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192</a:t>
            </a:fld>
            <a:endParaRPr lang="de-DE"/>
          </a:p>
        </p:txBody>
      </p:sp>
      <p:sp>
        <p:nvSpPr>
          <p:cNvPr id="5" name="Fußzeilenplatzhalter 4">
            <a:extLst>
              <a:ext uri="{FF2B5EF4-FFF2-40B4-BE49-F238E27FC236}">
                <a16:creationId xmlns:a16="http://schemas.microsoft.com/office/drawing/2014/main" id="{A7DF9839-7A3A-426E-A567-8A1EF49D04C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562468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Sinnvollerweise schaut man sich die Dokumentation einer Klasse mittels Suchmaschine an</a:t>
            </a:r>
          </a:p>
          <a:p>
            <a:r>
              <a:rPr lang="de-DE" dirty="0"/>
              <a:t>Die Klassen in </a:t>
            </a:r>
            <a:r>
              <a:rPr lang="de-DE" b="1" dirty="0" err="1"/>
              <a:t>root</a:t>
            </a:r>
            <a:r>
              <a:rPr lang="de-DE" b="1" dirty="0"/>
              <a:t>\CIMv2 </a:t>
            </a:r>
            <a:r>
              <a:rPr lang="de-DE" dirty="0"/>
              <a:t>sind gut dokumentiert</a:t>
            </a:r>
          </a:p>
          <a:p>
            <a:r>
              <a:rPr lang="de-DE" dirty="0"/>
              <a:t>Klassen anderer </a:t>
            </a:r>
            <a:r>
              <a:rPr lang="de-DE" dirty="0" err="1"/>
              <a:t>Namespaces</a:t>
            </a:r>
            <a:r>
              <a:rPr lang="de-DE" dirty="0"/>
              <a:t> sind z. T. schlecht dokumentiert</a:t>
            </a:r>
          </a:p>
        </p:txBody>
      </p:sp>
      <p:sp>
        <p:nvSpPr>
          <p:cNvPr id="4" name="Foliennummernplatzhalter 3"/>
          <p:cNvSpPr>
            <a:spLocks noGrp="1"/>
          </p:cNvSpPr>
          <p:nvPr>
            <p:ph type="sldNum" sz="quarter" idx="12"/>
          </p:nvPr>
        </p:nvSpPr>
        <p:spPr/>
        <p:txBody>
          <a:bodyPr/>
          <a:lstStyle/>
          <a:p>
            <a:fld id="{D0B68A9A-8F5D-4114-819E-CD9E627B0FFB}" type="slidenum">
              <a:rPr lang="de-DE" smtClean="0"/>
              <a:t>193</a:t>
            </a:fld>
            <a:endParaRPr lang="de-DE"/>
          </a:p>
        </p:txBody>
      </p:sp>
      <p:sp>
        <p:nvSpPr>
          <p:cNvPr id="5" name="Fußzeilenplatzhalter 4">
            <a:extLst>
              <a:ext uri="{FF2B5EF4-FFF2-40B4-BE49-F238E27FC236}">
                <a16:creationId xmlns:a16="http://schemas.microsoft.com/office/drawing/2014/main" id="{4F3CCDDE-F76E-41AA-9945-05D3E2D897C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228957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	</a:t>
            </a:r>
          </a:p>
        </p:txBody>
      </p:sp>
      <p:sp>
        <p:nvSpPr>
          <p:cNvPr id="3" name="Inhaltsplatzhalter 2"/>
          <p:cNvSpPr>
            <a:spLocks noGrp="1"/>
          </p:cNvSpPr>
          <p:nvPr>
            <p:ph idx="1"/>
          </p:nvPr>
        </p:nvSpPr>
        <p:spPr/>
        <p:txBody>
          <a:bodyPr/>
          <a:lstStyle/>
          <a:p>
            <a:r>
              <a:rPr lang="de-DE" dirty="0"/>
              <a:t>Bsp. </a:t>
            </a:r>
            <a:r>
              <a:rPr lang="de-DE" b="1" dirty="0"/>
              <a:t>Win32_BIOS</a:t>
            </a:r>
            <a:r>
              <a:rPr lang="de-DE" dirty="0"/>
              <a:t> Klasse:</a:t>
            </a:r>
          </a:p>
          <a:p>
            <a:r>
              <a:rPr lang="de-DE" dirty="0">
                <a:hlinkClick r:id="rId2"/>
              </a:rPr>
              <a:t>http://msdn.microsoft.com/en-us/library/aa394077(v=vs.85).aspx</a:t>
            </a:r>
            <a:r>
              <a:rPr lang="de-DE" dirty="0"/>
              <a:t> </a:t>
            </a:r>
          </a:p>
        </p:txBody>
      </p:sp>
      <p:sp>
        <p:nvSpPr>
          <p:cNvPr id="4" name="Foliennummernplatzhalter 3"/>
          <p:cNvSpPr>
            <a:spLocks noGrp="1"/>
          </p:cNvSpPr>
          <p:nvPr>
            <p:ph type="sldNum" sz="quarter" idx="12"/>
          </p:nvPr>
        </p:nvSpPr>
        <p:spPr/>
        <p:txBody>
          <a:bodyPr/>
          <a:lstStyle/>
          <a:p>
            <a:fld id="{D0B68A9A-8F5D-4114-819E-CD9E627B0FFB}" type="slidenum">
              <a:rPr lang="de-DE" smtClean="0"/>
              <a:t>194</a:t>
            </a:fld>
            <a:endParaRPr lang="de-DE"/>
          </a:p>
        </p:txBody>
      </p:sp>
      <p:pic>
        <p:nvPicPr>
          <p:cNvPr id="5" name="Grafik 4"/>
          <p:cNvPicPr>
            <a:picLocks noChangeAspect="1"/>
          </p:cNvPicPr>
          <p:nvPr/>
        </p:nvPicPr>
        <p:blipFill rotWithShape="1">
          <a:blip r:embed="rId3"/>
          <a:srcRect l="12599" t="8643" r="41338" b="42277"/>
          <a:stretch/>
        </p:blipFill>
        <p:spPr>
          <a:xfrm>
            <a:off x="2927648" y="2918077"/>
            <a:ext cx="6880424" cy="3940547"/>
          </a:xfrm>
          <a:prstGeom prst="rect">
            <a:avLst/>
          </a:prstGeom>
        </p:spPr>
      </p:pic>
      <p:sp>
        <p:nvSpPr>
          <p:cNvPr id="6" name="Fußzeilenplatzhalter 5">
            <a:extLst>
              <a:ext uri="{FF2B5EF4-FFF2-40B4-BE49-F238E27FC236}">
                <a16:creationId xmlns:a16="http://schemas.microsoft.com/office/drawing/2014/main" id="{10F456B9-6B3A-4512-98B5-B91D11BB3DC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0994451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a:xfrm>
            <a:off x="838200" y="1412776"/>
            <a:ext cx="10515600" cy="4764187"/>
          </a:xfrm>
        </p:spPr>
        <p:txBody>
          <a:bodyPr/>
          <a:lstStyle/>
          <a:p>
            <a:r>
              <a:rPr lang="de-DE" dirty="0"/>
              <a:t>Vorhandene </a:t>
            </a:r>
            <a:r>
              <a:rPr lang="de-DE" dirty="0" err="1"/>
              <a:t>Namespaces</a:t>
            </a:r>
            <a:r>
              <a:rPr lang="de-DE" dirty="0"/>
              <a:t> können abgefragt werden:</a:t>
            </a:r>
          </a:p>
          <a:p>
            <a:pPr lvl="0"/>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WMIObject</a:t>
            </a:r>
            <a:r>
              <a:rPr lang="en-US" kern="0" dirty="0">
                <a:solidFill>
                  <a:srgbClr val="000000"/>
                </a:solidFill>
                <a:latin typeface="Courier New" panose="02070309020205020404" pitchFamily="49" charset="0"/>
                <a:cs typeface="Courier New" panose="02070309020205020404" pitchFamily="49" charset="0"/>
              </a:rPr>
              <a:t> –Namespace root –List -</a:t>
            </a:r>
            <a:r>
              <a:rPr lang="en-US" kern="0" dirty="0" err="1">
                <a:solidFill>
                  <a:srgbClr val="000000"/>
                </a:solidFill>
                <a:latin typeface="Courier New" panose="02070309020205020404" pitchFamily="49" charset="0"/>
                <a:cs typeface="Courier New" panose="02070309020205020404" pitchFamily="49" charset="0"/>
              </a:rPr>
              <a:t>Recurse</a:t>
            </a:r>
            <a:r>
              <a:rPr lang="en-US" kern="0" dirty="0">
                <a:solidFill>
                  <a:srgbClr val="000000"/>
                </a:solidFill>
                <a:latin typeface="Courier New" panose="02070309020205020404" pitchFamily="49" charset="0"/>
                <a:cs typeface="Courier New" panose="02070309020205020404" pitchFamily="49" charset="0"/>
              </a:rPr>
              <a:t> | Select -Unique __NAMESPACE</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195</a:t>
            </a:fld>
            <a:endParaRPr lang="de-DE"/>
          </a:p>
        </p:txBody>
      </p:sp>
      <p:pic>
        <p:nvPicPr>
          <p:cNvPr id="5" name="Grafik 4"/>
          <p:cNvPicPr>
            <a:picLocks noChangeAspect="1"/>
          </p:cNvPicPr>
          <p:nvPr/>
        </p:nvPicPr>
        <p:blipFill>
          <a:blip r:embed="rId2"/>
          <a:stretch>
            <a:fillRect/>
          </a:stretch>
        </p:blipFill>
        <p:spPr>
          <a:xfrm>
            <a:off x="2927648" y="2777231"/>
            <a:ext cx="7632848" cy="3944246"/>
          </a:xfrm>
          <a:prstGeom prst="rect">
            <a:avLst/>
          </a:prstGeom>
        </p:spPr>
      </p:pic>
      <p:sp>
        <p:nvSpPr>
          <p:cNvPr id="6" name="Fußzeilenplatzhalter 5">
            <a:extLst>
              <a:ext uri="{FF2B5EF4-FFF2-40B4-BE49-F238E27FC236}">
                <a16:creationId xmlns:a16="http://schemas.microsoft.com/office/drawing/2014/main" id="{0250AA0D-F1D2-4B17-8957-73024203985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5906217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normAutofit/>
          </a:bodyPr>
          <a:lstStyle/>
          <a:p>
            <a:r>
              <a:rPr lang="de-DE" dirty="0"/>
              <a:t>Klassen lassen sich alphabetisch anzeigen:</a:t>
            </a:r>
          </a:p>
          <a:p>
            <a:endParaRPr lang="de-DE" dirty="0"/>
          </a:p>
          <a:p>
            <a:pPr marL="0" indent="0">
              <a:buNone/>
            </a:pPr>
            <a:r>
              <a:rPr lang="en-US" sz="2400" kern="0" dirty="0">
                <a:solidFill>
                  <a:srgbClr val="000000"/>
                </a:solidFill>
                <a:latin typeface="Courier New" panose="02070309020205020404" pitchFamily="49" charset="0"/>
                <a:cs typeface="Courier New" panose="02070309020205020404" pitchFamily="49" charset="0"/>
              </a:rPr>
              <a:t>Get-</a:t>
            </a:r>
            <a:r>
              <a:rPr lang="en-US" sz="2400" kern="0" dirty="0" err="1">
                <a:solidFill>
                  <a:srgbClr val="000000"/>
                </a:solidFill>
                <a:latin typeface="Courier New" panose="02070309020205020404" pitchFamily="49" charset="0"/>
                <a:cs typeface="Courier New" panose="02070309020205020404" pitchFamily="49" charset="0"/>
              </a:rPr>
              <a:t>WmiObject</a:t>
            </a:r>
            <a:r>
              <a:rPr lang="en-US" sz="2400" kern="0" dirty="0">
                <a:solidFill>
                  <a:srgbClr val="000000"/>
                </a:solidFill>
                <a:latin typeface="Courier New" panose="02070309020205020404" pitchFamily="49" charset="0"/>
                <a:cs typeface="Courier New" panose="02070309020205020404" pitchFamily="49" charset="0"/>
              </a:rPr>
              <a:t> -Namespace root\cimv2 –List | </a:t>
            </a:r>
            <a:br>
              <a:rPr lang="en-US" sz="2400" kern="0" dirty="0">
                <a:solidFill>
                  <a:srgbClr val="000000"/>
                </a:solidFill>
                <a:latin typeface="Courier New" panose="02070309020205020404" pitchFamily="49" charset="0"/>
                <a:cs typeface="Courier New" panose="02070309020205020404" pitchFamily="49" charset="0"/>
              </a:rPr>
            </a:br>
            <a:r>
              <a:rPr lang="en-US" sz="2400" kern="0" dirty="0">
                <a:solidFill>
                  <a:srgbClr val="000000"/>
                </a:solidFill>
                <a:latin typeface="Courier New" panose="02070309020205020404" pitchFamily="49" charset="0"/>
                <a:cs typeface="Courier New" panose="02070309020205020404" pitchFamily="49" charset="0"/>
              </a:rPr>
              <a:t>Sort Name</a:t>
            </a: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pPr marL="0" indent="0">
              <a:buNone/>
            </a:pPr>
            <a:r>
              <a:rPr lang="en-US" sz="2400" kern="0" dirty="0">
                <a:solidFill>
                  <a:srgbClr val="000000"/>
                </a:solidFill>
                <a:latin typeface="Courier New" panose="02070309020205020404" pitchFamily="49" charset="0"/>
                <a:cs typeface="Courier New" panose="02070309020205020404" pitchFamily="49" charset="0"/>
              </a:rPr>
              <a:t>Get-</a:t>
            </a:r>
            <a:r>
              <a:rPr lang="en-US" sz="2400" kern="0" dirty="0" err="1">
                <a:solidFill>
                  <a:srgbClr val="000000"/>
                </a:solidFill>
                <a:latin typeface="Courier New" panose="02070309020205020404" pitchFamily="49" charset="0"/>
                <a:cs typeface="Courier New" panose="02070309020205020404" pitchFamily="49" charset="0"/>
              </a:rPr>
              <a:t>CimClass</a:t>
            </a:r>
            <a:r>
              <a:rPr lang="en-US" sz="2400" kern="0" dirty="0">
                <a:solidFill>
                  <a:srgbClr val="000000"/>
                </a:solidFill>
                <a:latin typeface="Courier New" panose="02070309020205020404" pitchFamily="49" charset="0"/>
                <a:cs typeface="Courier New" panose="02070309020205020404" pitchFamily="49" charset="0"/>
              </a:rPr>
              <a:t> –Namespace root\CIMv2 | </a:t>
            </a:r>
            <a:br>
              <a:rPr lang="en-US" sz="2400" kern="0" dirty="0">
                <a:solidFill>
                  <a:srgbClr val="000000"/>
                </a:solidFill>
                <a:latin typeface="Courier New" panose="02070309020205020404" pitchFamily="49" charset="0"/>
                <a:cs typeface="Courier New" panose="02070309020205020404" pitchFamily="49" charset="0"/>
              </a:rPr>
            </a:br>
            <a:r>
              <a:rPr lang="en-US" sz="2400" kern="0" dirty="0">
                <a:solidFill>
                  <a:srgbClr val="000000"/>
                </a:solidFill>
                <a:latin typeface="Courier New" panose="02070309020205020404" pitchFamily="49" charset="0"/>
                <a:cs typeface="Courier New" panose="02070309020205020404" pitchFamily="49" charset="0"/>
              </a:rPr>
              <a:t>Sort </a:t>
            </a:r>
            <a:r>
              <a:rPr lang="en-US" sz="2400" kern="0" dirty="0" err="1">
                <a:solidFill>
                  <a:srgbClr val="000000"/>
                </a:solidFill>
                <a:latin typeface="Courier New" panose="02070309020205020404" pitchFamily="49" charset="0"/>
                <a:cs typeface="Courier New" panose="02070309020205020404" pitchFamily="49" charset="0"/>
              </a:rPr>
              <a:t>CimClassName</a:t>
            </a:r>
            <a:endParaRPr lang="en-US" sz="2400" kern="0" dirty="0">
              <a:solidFill>
                <a:srgbClr val="000000"/>
              </a:solidFill>
              <a:latin typeface="Courier New" panose="02070309020205020404" pitchFamily="49" charset="0"/>
              <a:cs typeface="Courier New" panose="02070309020205020404" pitchFamily="49" charset="0"/>
            </a:endParaRP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r>
              <a:rPr lang="de-DE" dirty="0"/>
              <a:t>Raten ist (fast) die einzige Möglichkeit, die passende Klasse zu finden</a:t>
            </a:r>
          </a:p>
          <a:p>
            <a:r>
              <a:rPr lang="de-DE" dirty="0"/>
              <a:t>Alternativ: „WMI Explorer“ Tools</a:t>
            </a:r>
          </a:p>
          <a:p>
            <a:pPr marL="0" indent="0">
              <a:buNone/>
            </a:pPr>
            <a:endParaRPr lang="en-US" sz="2400" kern="0" dirty="0">
              <a:solidFill>
                <a:srgbClr val="000000"/>
              </a:solidFill>
              <a:latin typeface="Courier New" panose="02070309020205020404" pitchFamily="49" charset="0"/>
              <a:cs typeface="Courier New" panose="02070309020205020404" pitchFamily="49" charset="0"/>
            </a:endParaRP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196</a:t>
            </a:fld>
            <a:endParaRPr lang="de-DE"/>
          </a:p>
        </p:txBody>
      </p:sp>
      <p:sp>
        <p:nvSpPr>
          <p:cNvPr id="5" name="Fußzeilenplatzhalter 4">
            <a:extLst>
              <a:ext uri="{FF2B5EF4-FFF2-40B4-BE49-F238E27FC236}">
                <a16:creationId xmlns:a16="http://schemas.microsoft.com/office/drawing/2014/main" id="{3243661A-50D7-466D-B4E5-8585D97CF26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5526978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Klassen, die mit _ _ starten sind Systemklassen, können ignoriert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197</a:t>
            </a:fld>
            <a:endParaRPr lang="de-DE"/>
          </a:p>
        </p:txBody>
      </p:sp>
      <p:pic>
        <p:nvPicPr>
          <p:cNvPr id="7" name="Grafik 6"/>
          <p:cNvPicPr>
            <a:picLocks noChangeAspect="1"/>
          </p:cNvPicPr>
          <p:nvPr/>
        </p:nvPicPr>
        <p:blipFill>
          <a:blip r:embed="rId2"/>
          <a:stretch>
            <a:fillRect/>
          </a:stretch>
        </p:blipFill>
        <p:spPr>
          <a:xfrm>
            <a:off x="2351584" y="2273302"/>
            <a:ext cx="8467725" cy="4448175"/>
          </a:xfrm>
          <a:prstGeom prst="rect">
            <a:avLst/>
          </a:prstGeom>
        </p:spPr>
      </p:pic>
      <p:sp>
        <p:nvSpPr>
          <p:cNvPr id="5" name="Fußzeilenplatzhalter 4">
            <a:extLst>
              <a:ext uri="{FF2B5EF4-FFF2-40B4-BE49-F238E27FC236}">
                <a16:creationId xmlns:a16="http://schemas.microsoft.com/office/drawing/2014/main" id="{F8B0217C-6865-4066-8D16-47F7E968408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2875052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198</a:t>
            </a:fld>
            <a:endParaRPr lang="de-DE"/>
          </a:p>
        </p:txBody>
      </p:sp>
      <p:pic>
        <p:nvPicPr>
          <p:cNvPr id="6" name="Grafik 5"/>
          <p:cNvPicPr>
            <a:picLocks noChangeAspect="1"/>
          </p:cNvPicPr>
          <p:nvPr/>
        </p:nvPicPr>
        <p:blipFill>
          <a:blip r:embed="rId2"/>
          <a:stretch>
            <a:fillRect/>
          </a:stretch>
        </p:blipFill>
        <p:spPr>
          <a:xfrm>
            <a:off x="1862137" y="1482808"/>
            <a:ext cx="8467725" cy="5057775"/>
          </a:xfrm>
          <a:prstGeom prst="rect">
            <a:avLst/>
          </a:prstGeom>
        </p:spPr>
      </p:pic>
      <p:sp>
        <p:nvSpPr>
          <p:cNvPr id="5" name="Fußzeilenplatzhalter 4">
            <a:extLst>
              <a:ext uri="{FF2B5EF4-FFF2-40B4-BE49-F238E27FC236}">
                <a16:creationId xmlns:a16="http://schemas.microsoft.com/office/drawing/2014/main" id="{6C054832-3FEA-42EF-8B0A-4EBC06162FA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067138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Abfragen enthalten immer den Namen der Klasse</a:t>
            </a:r>
          </a:p>
          <a:p>
            <a:r>
              <a:rPr lang="de-DE" b="1" dirty="0"/>
              <a:t>-Namespace</a:t>
            </a:r>
            <a:r>
              <a:rPr lang="de-DE" dirty="0"/>
              <a:t>, falls Klasse nicht in </a:t>
            </a:r>
            <a:r>
              <a:rPr lang="de-DE" b="1" dirty="0" err="1"/>
              <a:t>root</a:t>
            </a:r>
            <a:r>
              <a:rPr lang="de-DE" b="1" dirty="0"/>
              <a:t>\CIMv2 </a:t>
            </a:r>
            <a:r>
              <a:rPr lang="de-DE" dirty="0"/>
              <a:t>ist</a:t>
            </a:r>
          </a:p>
          <a:p>
            <a:r>
              <a:rPr lang="de-DE" b="1" dirty="0"/>
              <a:t>-Filter </a:t>
            </a:r>
            <a:r>
              <a:rPr lang="de-DE" dirty="0"/>
              <a:t>um die </a:t>
            </a:r>
            <a:r>
              <a:rPr lang="de-DE" dirty="0" err="1"/>
              <a:t>Instancen</a:t>
            </a:r>
            <a:r>
              <a:rPr lang="de-DE" dirty="0"/>
              <a:t>, die zurückgegeben werden einzuschränken</a:t>
            </a:r>
          </a:p>
          <a:p>
            <a:r>
              <a:rPr lang="de-DE" dirty="0"/>
              <a:t>Filter-Operatoren sind nicht die üblichen in PS!</a:t>
            </a:r>
          </a:p>
        </p:txBody>
      </p:sp>
      <p:sp>
        <p:nvSpPr>
          <p:cNvPr id="4" name="Foliennummernplatzhalter 3"/>
          <p:cNvSpPr>
            <a:spLocks noGrp="1"/>
          </p:cNvSpPr>
          <p:nvPr>
            <p:ph type="sldNum" sz="quarter" idx="12"/>
          </p:nvPr>
        </p:nvSpPr>
        <p:spPr/>
        <p:txBody>
          <a:bodyPr/>
          <a:lstStyle/>
          <a:p>
            <a:fld id="{D0B68A9A-8F5D-4114-819E-CD9E627B0FFB}" type="slidenum">
              <a:rPr lang="de-DE" smtClean="0"/>
              <a:t>199</a:t>
            </a:fld>
            <a:endParaRPr lang="de-DE"/>
          </a:p>
        </p:txBody>
      </p:sp>
      <p:sp>
        <p:nvSpPr>
          <p:cNvPr id="5" name="Fußzeilenplatzhalter 4">
            <a:extLst>
              <a:ext uri="{FF2B5EF4-FFF2-40B4-BE49-F238E27FC236}">
                <a16:creationId xmlns:a16="http://schemas.microsoft.com/office/drawing/2014/main" id="{C520B38A-75F1-4881-9956-7BEBC5AF234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35744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a:xfrm>
            <a:off x="1847528" y="1268760"/>
            <a:ext cx="8496944" cy="5087590"/>
          </a:xfrm>
        </p:spPr>
        <p:txBody>
          <a:bodyPr numCol="2">
            <a:noAutofit/>
          </a:bodyPr>
          <a:lstStyle/>
          <a:p>
            <a:r>
              <a:rPr lang="de-DE" sz="2800" dirty="0"/>
              <a:t>Einführung</a:t>
            </a:r>
          </a:p>
          <a:p>
            <a:r>
              <a:rPr lang="de-DE" sz="2800" dirty="0" err="1"/>
              <a:t>Commandlets</a:t>
            </a:r>
            <a:endParaRPr lang="de-DE" sz="2800" dirty="0"/>
          </a:p>
          <a:p>
            <a:r>
              <a:rPr lang="de-DE" sz="2800" dirty="0"/>
              <a:t>ISE</a:t>
            </a:r>
          </a:p>
          <a:p>
            <a:r>
              <a:rPr lang="de-DE" sz="2800" dirty="0"/>
              <a:t>Module</a:t>
            </a:r>
          </a:p>
          <a:p>
            <a:r>
              <a:rPr lang="de-DE" sz="2800" dirty="0"/>
              <a:t>Variablen</a:t>
            </a:r>
          </a:p>
          <a:p>
            <a:r>
              <a:rPr lang="de-DE" sz="2800" dirty="0"/>
              <a:t>Operationen</a:t>
            </a:r>
          </a:p>
          <a:p>
            <a:r>
              <a:rPr lang="de-DE" sz="2800" dirty="0"/>
              <a:t>Pipeline</a:t>
            </a:r>
          </a:p>
          <a:p>
            <a:r>
              <a:rPr lang="de-DE" sz="2800" dirty="0"/>
              <a:t>Formatierung</a:t>
            </a:r>
          </a:p>
          <a:p>
            <a:r>
              <a:rPr lang="de-DE" sz="2800" dirty="0"/>
              <a:t>Sortieren, Messen, Selektieren</a:t>
            </a:r>
          </a:p>
          <a:p>
            <a:r>
              <a:rPr lang="de-DE" sz="2800" dirty="0"/>
              <a:t>Konvertieren, Importieren, Exportieren</a:t>
            </a:r>
          </a:p>
          <a:p>
            <a:r>
              <a:rPr lang="de-DE" sz="2800" dirty="0"/>
              <a:t>Filtern</a:t>
            </a:r>
          </a:p>
          <a:p>
            <a:r>
              <a:rPr lang="de-DE" sz="2800" dirty="0"/>
              <a:t>Aufzählen</a:t>
            </a:r>
          </a:p>
          <a:p>
            <a:r>
              <a:rPr lang="de-DE" sz="2800" dirty="0"/>
              <a:t>WMI/CIM</a:t>
            </a:r>
          </a:p>
          <a:p>
            <a:r>
              <a:rPr lang="de-DE" sz="2800" dirty="0" err="1"/>
              <a:t>Skripting</a:t>
            </a:r>
            <a:endParaRPr lang="de-DE" sz="2800" dirty="0"/>
          </a:p>
          <a:p>
            <a:r>
              <a:rPr lang="de-DE" sz="2800" dirty="0"/>
              <a:t>Funktionen</a:t>
            </a:r>
          </a:p>
          <a:p>
            <a:r>
              <a:rPr lang="de-DE" sz="2800" dirty="0"/>
              <a:t>Verzweigungen</a:t>
            </a:r>
          </a:p>
          <a:p>
            <a:r>
              <a:rPr lang="de-DE" sz="2800" dirty="0"/>
              <a:t>Fehlerbehandlung</a:t>
            </a:r>
          </a:p>
        </p:txBody>
      </p:sp>
      <p:sp>
        <p:nvSpPr>
          <p:cNvPr id="4" name="Foliennummernplatzhalter 3"/>
          <p:cNvSpPr>
            <a:spLocks noGrp="1"/>
          </p:cNvSpPr>
          <p:nvPr>
            <p:ph type="sldNum" sz="quarter" idx="12"/>
          </p:nvPr>
        </p:nvSpPr>
        <p:spPr/>
        <p:txBody>
          <a:bodyPr/>
          <a:lstStyle/>
          <a:p>
            <a:fld id="{D0B68A9A-8F5D-4114-819E-CD9E627B0FFB}" type="slidenum">
              <a:rPr lang="de-DE" smtClean="0"/>
              <a:t>2</a:t>
            </a:fld>
            <a:endParaRPr lang="de-DE" dirty="0"/>
          </a:p>
        </p:txBody>
      </p:sp>
      <p:sp>
        <p:nvSpPr>
          <p:cNvPr id="5" name="Fußzeilenplatzhalter 4">
            <a:extLst>
              <a:ext uri="{FF2B5EF4-FFF2-40B4-BE49-F238E27FC236}">
                <a16:creationId xmlns:a16="http://schemas.microsoft.com/office/drawing/2014/main" id="{591442BC-7C33-42DE-9E1D-424F6B25C47B}"/>
              </a:ext>
            </a:extLst>
          </p:cNvPr>
          <p:cNvSpPr>
            <a:spLocks noGrp="1"/>
          </p:cNvSpPr>
          <p:nvPr>
            <p:ph type="ftr" sz="quarter" idx="11"/>
          </p:nvPr>
        </p:nvSpPr>
        <p:spPr/>
        <p:txBody>
          <a:bodyPr/>
          <a:lstStyle/>
          <a:p>
            <a:pPr algn="r"/>
            <a:r>
              <a:rPr lang="de-DE" dirty="0"/>
              <a:t>© ppedv AG -29.11.2022</a:t>
            </a:r>
          </a:p>
        </p:txBody>
      </p:sp>
    </p:spTree>
    <p:extLst>
      <p:ext uri="{BB962C8B-B14F-4D97-AF65-F5344CB8AC3E}">
        <p14:creationId xmlns:p14="http://schemas.microsoft.com/office/powerpoint/2010/main" val="371396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8" name="Inhaltsplatzhalter 1"/>
          <p:cNvSpPr>
            <a:spLocks noGrp="1"/>
          </p:cNvSpPr>
          <p:nvPr>
            <p:ph idx="1"/>
          </p:nvPr>
        </p:nvSpPr>
        <p:spPr>
          <a:xfrm>
            <a:off x="869397" y="1340768"/>
            <a:ext cx="9156700" cy="4281339"/>
          </a:xfrm>
        </p:spPr>
        <p:txBody>
          <a:bodyPr>
            <a:normAutofit/>
          </a:bodyPr>
          <a:lstStyle/>
          <a:p>
            <a:r>
              <a:rPr lang="de-DE" sz="2800" dirty="0"/>
              <a:t>Mehrere Arten von Parametern:</a:t>
            </a:r>
          </a:p>
          <a:p>
            <a:pPr lvl="1"/>
            <a:r>
              <a:rPr lang="de-DE" sz="2400" dirty="0"/>
              <a:t>Benannter Parameter</a:t>
            </a:r>
          </a:p>
          <a:p>
            <a:pPr lvl="2"/>
            <a:r>
              <a:rPr lang="de-DE" sz="1800" dirty="0"/>
              <a:t>z. B. </a:t>
            </a:r>
            <a:r>
              <a:rPr lang="de-DE" sz="1800" dirty="0" err="1">
                <a:latin typeface="Courier New" panose="02070309020205020404" pitchFamily="49" charset="0"/>
                <a:cs typeface="Courier New" panose="02070309020205020404" pitchFamily="49" charset="0"/>
              </a:rPr>
              <a:t>Get-ChildItem</a:t>
            </a:r>
            <a:r>
              <a:rPr lang="de-DE" sz="1800" dirty="0">
                <a:latin typeface="Courier New" panose="02070309020205020404" pitchFamily="49" charset="0"/>
                <a:cs typeface="Courier New" panose="02070309020205020404" pitchFamily="49" charset="0"/>
              </a:rPr>
              <a:t> </a:t>
            </a:r>
            <a:r>
              <a:rPr lang="de-DE" sz="1800" b="1" u="sng" dirty="0">
                <a:latin typeface="Courier New" panose="02070309020205020404" pitchFamily="49" charset="0"/>
                <a:cs typeface="Courier New" panose="02070309020205020404" pitchFamily="49" charset="0"/>
              </a:rPr>
              <a:t>–Path C:\</a:t>
            </a:r>
          </a:p>
          <a:p>
            <a:pPr lvl="1"/>
            <a:r>
              <a:rPr lang="de-DE" sz="2400" dirty="0"/>
              <a:t>Switch-Parameter</a:t>
            </a:r>
          </a:p>
          <a:p>
            <a:pPr lvl="2"/>
            <a:r>
              <a:rPr lang="de-DE" sz="1800" dirty="0"/>
              <a:t>z. B. </a:t>
            </a:r>
            <a:r>
              <a:rPr lang="de-DE" sz="1800" dirty="0" err="1">
                <a:latin typeface="Courier New" panose="02070309020205020404" pitchFamily="49" charset="0"/>
                <a:cs typeface="Courier New" panose="02070309020205020404" pitchFamily="49" charset="0"/>
              </a:rPr>
              <a:t>Get-ChildItem</a:t>
            </a:r>
            <a:r>
              <a:rPr lang="de-DE" sz="1800" dirty="0">
                <a:latin typeface="Courier New" panose="02070309020205020404" pitchFamily="49" charset="0"/>
                <a:cs typeface="Courier New" panose="02070309020205020404" pitchFamily="49" charset="0"/>
              </a:rPr>
              <a:t> –Path C:\ </a:t>
            </a:r>
            <a:r>
              <a:rPr lang="de-DE" sz="1800" b="1" u="sng" dirty="0">
                <a:latin typeface="Courier New" panose="02070309020205020404" pitchFamily="49" charset="0"/>
                <a:cs typeface="Courier New" panose="02070309020205020404" pitchFamily="49" charset="0"/>
              </a:rPr>
              <a:t>-</a:t>
            </a:r>
            <a:r>
              <a:rPr lang="de-DE" sz="1800" b="1" u="sng" dirty="0" err="1">
                <a:latin typeface="Courier New" panose="02070309020205020404" pitchFamily="49" charset="0"/>
                <a:cs typeface="Courier New" panose="02070309020205020404" pitchFamily="49" charset="0"/>
              </a:rPr>
              <a:t>Recurse</a:t>
            </a:r>
            <a:endParaRPr lang="de-DE" sz="1800" b="1" u="sng" dirty="0"/>
          </a:p>
          <a:p>
            <a:pPr lvl="1"/>
            <a:r>
              <a:rPr lang="de-DE" sz="2400" dirty="0" err="1"/>
              <a:t>Positionaler</a:t>
            </a:r>
            <a:r>
              <a:rPr lang="de-DE" sz="2400" dirty="0"/>
              <a:t> Parameter</a:t>
            </a:r>
          </a:p>
          <a:p>
            <a:pPr lvl="2"/>
            <a:r>
              <a:rPr lang="de-DE" sz="1800" dirty="0"/>
              <a:t>z. B. </a:t>
            </a:r>
            <a:r>
              <a:rPr lang="de-DE" sz="1800" dirty="0" err="1">
                <a:latin typeface="Courier New" panose="02070309020205020404" pitchFamily="49" charset="0"/>
                <a:cs typeface="Courier New" panose="02070309020205020404" pitchFamily="49" charset="0"/>
              </a:rPr>
              <a:t>Get-ChildItem</a:t>
            </a:r>
            <a:r>
              <a:rPr lang="de-DE" sz="1800" dirty="0">
                <a:latin typeface="Courier New" panose="02070309020205020404" pitchFamily="49" charset="0"/>
                <a:cs typeface="Courier New" panose="02070309020205020404" pitchFamily="49" charset="0"/>
              </a:rPr>
              <a:t> </a:t>
            </a:r>
            <a:r>
              <a:rPr lang="de-DE" sz="1800" b="1" u="sng" dirty="0">
                <a:latin typeface="Courier New" panose="02070309020205020404" pitchFamily="49" charset="0"/>
                <a:cs typeface="Courier New" panose="02070309020205020404" pitchFamily="49" charset="0"/>
              </a:rPr>
              <a:t>C:\Windows *.log</a:t>
            </a:r>
          </a:p>
          <a:p>
            <a:pPr lvl="2"/>
            <a:r>
              <a:rPr lang="de-DE" sz="1800" dirty="0"/>
              <a:t>Sollten nicht in Skripten oder ähnlichem genutzt werden</a:t>
            </a:r>
          </a:p>
          <a:p>
            <a:pPr lvl="2"/>
            <a:r>
              <a:rPr lang="de-DE" sz="1800" dirty="0"/>
              <a:t>Nur für Direkteingaben (Lesbarkeit &amp; Verlässlichkeit</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20</a:t>
            </a:fld>
            <a:endParaRPr lang="de-DE"/>
          </a:p>
        </p:txBody>
      </p:sp>
      <p:sp>
        <p:nvSpPr>
          <p:cNvPr id="3" name="Fußzeilenplatzhalter 2">
            <a:extLst>
              <a:ext uri="{FF2B5EF4-FFF2-40B4-BE49-F238E27FC236}">
                <a16:creationId xmlns:a16="http://schemas.microsoft.com/office/drawing/2014/main" id="{29ECB11E-38CE-410E-824F-A046D9781F1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66791177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200</a:t>
            </a:fld>
            <a:endParaRPr lang="de-DE"/>
          </a:p>
        </p:txBody>
      </p:sp>
      <p:pic>
        <p:nvPicPr>
          <p:cNvPr id="5" name="Grafik 4"/>
          <p:cNvPicPr>
            <a:picLocks noChangeAspect="1"/>
          </p:cNvPicPr>
          <p:nvPr/>
        </p:nvPicPr>
        <p:blipFill>
          <a:blip r:embed="rId2"/>
          <a:stretch>
            <a:fillRect/>
          </a:stretch>
        </p:blipFill>
        <p:spPr>
          <a:xfrm>
            <a:off x="1595647" y="1553270"/>
            <a:ext cx="9000705" cy="4713387"/>
          </a:xfrm>
          <a:prstGeom prst="rect">
            <a:avLst/>
          </a:prstGeom>
        </p:spPr>
      </p:pic>
      <p:sp>
        <p:nvSpPr>
          <p:cNvPr id="6" name="Fußzeilenplatzhalter 5">
            <a:extLst>
              <a:ext uri="{FF2B5EF4-FFF2-40B4-BE49-F238E27FC236}">
                <a16:creationId xmlns:a16="http://schemas.microsoft.com/office/drawing/2014/main" id="{E6BDA15E-7ECA-4AF5-B9A6-294E3FBC629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2820361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normAutofit/>
          </a:bodyPr>
          <a:lstStyle/>
          <a:p>
            <a:pPr marL="0" indent="0">
              <a:buNone/>
            </a:pPr>
            <a:r>
              <a:rPr lang="en-US" sz="4000" kern="0" dirty="0">
                <a:solidFill>
                  <a:srgbClr val="000000"/>
                </a:solidFill>
                <a:latin typeface="Courier New" panose="02070309020205020404" pitchFamily="49" charset="0"/>
                <a:cs typeface="Courier New" panose="02070309020205020404" pitchFamily="49" charset="0"/>
              </a:rPr>
              <a:t>Get-</a:t>
            </a:r>
            <a:r>
              <a:rPr lang="en-US" sz="4000" kern="0" dirty="0" err="1">
                <a:solidFill>
                  <a:srgbClr val="000000"/>
                </a:solidFill>
                <a:latin typeface="Courier New" panose="02070309020205020404" pitchFamily="49" charset="0"/>
                <a:cs typeface="Courier New" panose="02070309020205020404" pitchFamily="49" charset="0"/>
              </a:rPr>
              <a:t>WmiObject</a:t>
            </a:r>
            <a:r>
              <a:rPr lang="en-US" sz="4000" kern="0" dirty="0">
                <a:solidFill>
                  <a:srgbClr val="000000"/>
                </a:solidFill>
                <a:latin typeface="Courier New" panose="02070309020205020404" pitchFamily="49" charset="0"/>
                <a:cs typeface="Courier New" panose="02070309020205020404" pitchFamily="49" charset="0"/>
              </a:rPr>
              <a:t> –Class Win32_LogicalDisk </a:t>
            </a:r>
            <a:br>
              <a:rPr lang="en-US" sz="4000" kern="0" dirty="0">
                <a:solidFill>
                  <a:srgbClr val="000000"/>
                </a:solidFill>
                <a:latin typeface="Courier New" panose="02070309020205020404" pitchFamily="49" charset="0"/>
                <a:cs typeface="Courier New" panose="02070309020205020404" pitchFamily="49" charset="0"/>
              </a:rPr>
            </a:br>
            <a:r>
              <a:rPr lang="en-US" sz="4000" kern="0" dirty="0">
                <a:solidFill>
                  <a:srgbClr val="000000"/>
                </a:solidFill>
                <a:latin typeface="Courier New" panose="02070309020205020404" pitchFamily="49" charset="0"/>
                <a:cs typeface="Courier New" panose="02070309020205020404" pitchFamily="49" charset="0"/>
              </a:rPr>
              <a:t>–Filter "</a:t>
            </a:r>
            <a:r>
              <a:rPr lang="en-US" sz="4000" kern="0" dirty="0" err="1">
                <a:solidFill>
                  <a:srgbClr val="000000"/>
                </a:solidFill>
                <a:latin typeface="Courier New" panose="02070309020205020404" pitchFamily="49" charset="0"/>
                <a:cs typeface="Courier New" panose="02070309020205020404" pitchFamily="49" charset="0"/>
              </a:rPr>
              <a:t>DriveType</a:t>
            </a:r>
            <a:r>
              <a:rPr lang="en-US" sz="4000" kern="0" dirty="0">
                <a:solidFill>
                  <a:srgbClr val="000000"/>
                </a:solidFill>
                <a:latin typeface="Courier New" panose="02070309020205020404" pitchFamily="49" charset="0"/>
                <a:cs typeface="Courier New" panose="02070309020205020404" pitchFamily="49" charset="0"/>
              </a:rPr>
              <a:t>=3“</a:t>
            </a:r>
          </a:p>
          <a:p>
            <a:pPr marL="0" indent="0">
              <a:buNone/>
            </a:pPr>
            <a:endParaRPr lang="en-US" sz="4000" kern="0" dirty="0">
              <a:solidFill>
                <a:srgbClr val="000000"/>
              </a:solidFill>
              <a:latin typeface="Courier New" panose="02070309020205020404" pitchFamily="49" charset="0"/>
              <a:cs typeface="Courier New" panose="02070309020205020404" pitchFamily="49" charset="0"/>
            </a:endParaRPr>
          </a:p>
          <a:p>
            <a:pPr marL="0" indent="0">
              <a:buNone/>
            </a:pPr>
            <a:r>
              <a:rPr lang="en-US" sz="4000" kern="0" dirty="0">
                <a:solidFill>
                  <a:srgbClr val="000000"/>
                </a:solidFill>
                <a:latin typeface="Courier New" panose="02070309020205020404" pitchFamily="49" charset="0"/>
                <a:cs typeface="Courier New" panose="02070309020205020404" pitchFamily="49" charset="0"/>
              </a:rPr>
              <a:t>Get-</a:t>
            </a:r>
            <a:r>
              <a:rPr lang="en-US" sz="4000" kern="0" dirty="0" err="1">
                <a:solidFill>
                  <a:srgbClr val="000000"/>
                </a:solidFill>
                <a:latin typeface="Courier New" panose="02070309020205020404" pitchFamily="49" charset="0"/>
                <a:cs typeface="Courier New" panose="02070309020205020404" pitchFamily="49" charset="0"/>
              </a:rPr>
              <a:t>CimInstance</a:t>
            </a:r>
            <a:r>
              <a:rPr lang="en-US" sz="4000" kern="0" dirty="0">
                <a:solidFill>
                  <a:srgbClr val="000000"/>
                </a:solidFill>
                <a:latin typeface="Courier New" panose="02070309020205020404" pitchFamily="49" charset="0"/>
                <a:cs typeface="Courier New" panose="02070309020205020404" pitchFamily="49" charset="0"/>
              </a:rPr>
              <a:t> –</a:t>
            </a:r>
            <a:r>
              <a:rPr lang="en-US" sz="4000" kern="0" dirty="0" err="1">
                <a:solidFill>
                  <a:srgbClr val="000000"/>
                </a:solidFill>
                <a:latin typeface="Courier New" panose="02070309020205020404" pitchFamily="49" charset="0"/>
                <a:cs typeface="Courier New" panose="02070309020205020404" pitchFamily="49" charset="0"/>
              </a:rPr>
              <a:t>ClassName</a:t>
            </a:r>
            <a:r>
              <a:rPr lang="en-US" sz="4000" kern="0" dirty="0">
                <a:solidFill>
                  <a:srgbClr val="000000"/>
                </a:solidFill>
                <a:latin typeface="Courier New" panose="02070309020205020404" pitchFamily="49" charset="0"/>
                <a:cs typeface="Courier New" panose="02070309020205020404" pitchFamily="49" charset="0"/>
              </a:rPr>
              <a:t> Win32_LogicalDisk </a:t>
            </a:r>
            <a:br>
              <a:rPr lang="en-US" sz="4000" kern="0" dirty="0">
                <a:solidFill>
                  <a:srgbClr val="000000"/>
                </a:solidFill>
                <a:latin typeface="Courier New" panose="02070309020205020404" pitchFamily="49" charset="0"/>
                <a:cs typeface="Courier New" panose="02070309020205020404" pitchFamily="49" charset="0"/>
              </a:rPr>
            </a:br>
            <a:r>
              <a:rPr lang="en-US" sz="4000" kern="0" dirty="0">
                <a:solidFill>
                  <a:srgbClr val="000000"/>
                </a:solidFill>
                <a:latin typeface="Courier New" panose="02070309020205020404" pitchFamily="49" charset="0"/>
                <a:cs typeface="Courier New" panose="02070309020205020404" pitchFamily="49" charset="0"/>
              </a:rPr>
              <a:t>–Filter "</a:t>
            </a:r>
            <a:r>
              <a:rPr lang="en-US" sz="4000" kern="0" dirty="0" err="1">
                <a:solidFill>
                  <a:srgbClr val="000000"/>
                </a:solidFill>
                <a:latin typeface="Courier New" panose="02070309020205020404" pitchFamily="49" charset="0"/>
                <a:cs typeface="Courier New" panose="02070309020205020404" pitchFamily="49" charset="0"/>
              </a:rPr>
              <a:t>DriveType</a:t>
            </a:r>
            <a:r>
              <a:rPr lang="en-US" sz="4000" kern="0" dirty="0">
                <a:solidFill>
                  <a:srgbClr val="000000"/>
                </a:solidFill>
                <a:latin typeface="Courier New" panose="02070309020205020404" pitchFamily="49" charset="0"/>
                <a:cs typeface="Courier New" panose="02070309020205020404" pitchFamily="49" charset="0"/>
              </a:rPr>
              <a:t>=3"</a:t>
            </a:r>
          </a:p>
          <a:p>
            <a:endParaRPr lang="de-DE" sz="40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201</a:t>
            </a:fld>
            <a:endParaRPr lang="de-DE"/>
          </a:p>
        </p:txBody>
      </p:sp>
      <p:sp>
        <p:nvSpPr>
          <p:cNvPr id="5" name="Fußzeilenplatzhalter 4">
            <a:extLst>
              <a:ext uri="{FF2B5EF4-FFF2-40B4-BE49-F238E27FC236}">
                <a16:creationId xmlns:a16="http://schemas.microsoft.com/office/drawing/2014/main" id="{AD1D2CDE-3196-42D7-9EF7-2C7D7E04E78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0708652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a:xfrm>
            <a:off x="838200" y="1268761"/>
            <a:ext cx="10082336" cy="5452715"/>
          </a:xfrm>
        </p:spPr>
        <p:txBody>
          <a:bodyPr>
            <a:normAutofit/>
          </a:bodyPr>
          <a:lstStyle/>
          <a:p>
            <a:r>
              <a:rPr lang="de-DE" dirty="0"/>
              <a:t>Über WMI/CIM lassen sich auch WQL-Abfragen stellen:</a:t>
            </a:r>
          </a:p>
          <a:p>
            <a:endParaRPr lang="de-DE" dirty="0"/>
          </a:p>
          <a:p>
            <a:endParaRPr lang="de-DE" dirty="0"/>
          </a:p>
          <a:p>
            <a:endParaRPr lang="de-DE" dirty="0"/>
          </a:p>
          <a:p>
            <a:endParaRPr lang="de-DE" dirty="0"/>
          </a:p>
          <a:p>
            <a:endParaRPr lang="de-DE" sz="1700" dirty="0">
              <a:latin typeface="Courier New" panose="02070309020205020404" pitchFamily="49" charset="0"/>
              <a:cs typeface="Courier New" panose="02070309020205020404" pitchFamily="49" charset="0"/>
            </a:endParaRPr>
          </a:p>
          <a:p>
            <a:endParaRPr lang="de-DE" sz="1700" dirty="0">
              <a:latin typeface="Courier New" panose="02070309020205020404" pitchFamily="49" charset="0"/>
              <a:cs typeface="Courier New" panose="02070309020205020404" pitchFamily="49" charset="0"/>
            </a:endParaRPr>
          </a:p>
          <a:p>
            <a:endParaRPr lang="de-DE" sz="1700" dirty="0">
              <a:latin typeface="Courier New" panose="02070309020205020404" pitchFamily="49" charset="0"/>
              <a:cs typeface="Courier New" panose="02070309020205020404" pitchFamily="49" charset="0"/>
            </a:endParaRPr>
          </a:p>
          <a:p>
            <a:endParaRPr lang="de-DE" sz="1700" dirty="0">
              <a:latin typeface="Courier New" panose="02070309020205020404" pitchFamily="49" charset="0"/>
              <a:cs typeface="Courier New" panose="02070309020205020404" pitchFamily="49" charset="0"/>
            </a:endParaRPr>
          </a:p>
          <a:p>
            <a:pPr marL="0" indent="0">
              <a:buNone/>
            </a:pPr>
            <a:r>
              <a:rPr lang="en-US" sz="1700" kern="0" dirty="0">
                <a:solidFill>
                  <a:srgbClr val="000000"/>
                </a:solidFill>
                <a:latin typeface="Courier New" panose="02070309020205020404" pitchFamily="49" charset="0"/>
                <a:cs typeface="Courier New" panose="02070309020205020404" pitchFamily="49" charset="0"/>
              </a:rPr>
              <a:t>Get-</a:t>
            </a:r>
            <a:r>
              <a:rPr lang="en-US" sz="1700" kern="0" dirty="0" err="1">
                <a:solidFill>
                  <a:srgbClr val="000000"/>
                </a:solidFill>
                <a:latin typeface="Courier New" panose="02070309020205020404" pitchFamily="49" charset="0"/>
                <a:cs typeface="Courier New" panose="02070309020205020404" pitchFamily="49" charset="0"/>
              </a:rPr>
              <a:t>WmiObject</a:t>
            </a:r>
            <a:r>
              <a:rPr lang="en-US" sz="1700" kern="0" dirty="0">
                <a:solidFill>
                  <a:srgbClr val="000000"/>
                </a:solidFill>
                <a:latin typeface="Courier New" panose="02070309020205020404" pitchFamily="49" charset="0"/>
                <a:cs typeface="Courier New" panose="02070309020205020404" pitchFamily="49" charset="0"/>
              </a:rPr>
              <a:t> –query "SELECT * FROM Win32_LogicalDisk WHERE </a:t>
            </a:r>
            <a:r>
              <a:rPr lang="en-US" sz="1700" kern="0" dirty="0" err="1">
                <a:solidFill>
                  <a:srgbClr val="000000"/>
                </a:solidFill>
                <a:latin typeface="Courier New" panose="02070309020205020404" pitchFamily="49" charset="0"/>
                <a:cs typeface="Courier New" panose="02070309020205020404" pitchFamily="49" charset="0"/>
              </a:rPr>
              <a:t>DriveType</a:t>
            </a:r>
            <a:r>
              <a:rPr lang="en-US" sz="1700" kern="0" dirty="0">
                <a:solidFill>
                  <a:srgbClr val="000000"/>
                </a:solidFill>
                <a:latin typeface="Courier New" panose="02070309020205020404" pitchFamily="49" charset="0"/>
                <a:cs typeface="Courier New" panose="02070309020205020404" pitchFamily="49" charset="0"/>
              </a:rPr>
              <a:t> = 3"</a:t>
            </a:r>
          </a:p>
          <a:p>
            <a:pPr marL="0" indent="0">
              <a:buNone/>
            </a:pPr>
            <a:endParaRPr lang="en-US" sz="1100" kern="0" dirty="0">
              <a:solidFill>
                <a:srgbClr val="000000"/>
              </a:solidFill>
              <a:latin typeface="Courier New" panose="02070309020205020404" pitchFamily="49" charset="0"/>
              <a:cs typeface="Courier New" panose="02070309020205020404" pitchFamily="49" charset="0"/>
            </a:endParaRPr>
          </a:p>
          <a:p>
            <a:pPr marL="0" indent="0">
              <a:buNone/>
            </a:pPr>
            <a:r>
              <a:rPr lang="en-US" sz="1700" kern="0" dirty="0">
                <a:solidFill>
                  <a:srgbClr val="000000"/>
                </a:solidFill>
                <a:latin typeface="Courier New" panose="02070309020205020404" pitchFamily="49" charset="0"/>
                <a:cs typeface="Courier New" panose="02070309020205020404" pitchFamily="49" charset="0"/>
              </a:rPr>
              <a:t>Get-</a:t>
            </a:r>
            <a:r>
              <a:rPr lang="en-US" sz="1700" kern="0" dirty="0" err="1">
                <a:solidFill>
                  <a:srgbClr val="000000"/>
                </a:solidFill>
                <a:latin typeface="Courier New" panose="02070309020205020404" pitchFamily="49" charset="0"/>
                <a:cs typeface="Courier New" panose="02070309020205020404" pitchFamily="49" charset="0"/>
              </a:rPr>
              <a:t>CimInstance</a:t>
            </a:r>
            <a:r>
              <a:rPr lang="en-US" sz="1700" kern="0" dirty="0">
                <a:solidFill>
                  <a:srgbClr val="000000"/>
                </a:solidFill>
                <a:latin typeface="Courier New" panose="02070309020205020404" pitchFamily="49" charset="0"/>
                <a:cs typeface="Courier New" panose="02070309020205020404" pitchFamily="49" charset="0"/>
              </a:rPr>
              <a:t> –query "SELECT * FROM Win32_LogicalDisk WHERE </a:t>
            </a:r>
            <a:r>
              <a:rPr lang="en-US" sz="1700" kern="0" dirty="0" err="1">
                <a:solidFill>
                  <a:srgbClr val="000000"/>
                </a:solidFill>
                <a:latin typeface="Courier New" panose="02070309020205020404" pitchFamily="49" charset="0"/>
                <a:cs typeface="Courier New" panose="02070309020205020404" pitchFamily="49" charset="0"/>
              </a:rPr>
              <a:t>DriveType</a:t>
            </a:r>
            <a:r>
              <a:rPr lang="en-US" sz="1700" kern="0" dirty="0">
                <a:solidFill>
                  <a:srgbClr val="000000"/>
                </a:solidFill>
                <a:latin typeface="Courier New" panose="02070309020205020404" pitchFamily="49" charset="0"/>
                <a:cs typeface="Courier New" panose="02070309020205020404" pitchFamily="49" charset="0"/>
              </a:rPr>
              <a:t> = 3"</a:t>
            </a:r>
            <a:endParaRPr lang="de-DE" sz="17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202</a:t>
            </a:fld>
            <a:endParaRPr lang="de-DE"/>
          </a:p>
        </p:txBody>
      </p:sp>
      <p:pic>
        <p:nvPicPr>
          <p:cNvPr id="6" name="Grafik 5"/>
          <p:cNvPicPr>
            <a:picLocks noChangeAspect="1"/>
          </p:cNvPicPr>
          <p:nvPr/>
        </p:nvPicPr>
        <p:blipFill>
          <a:blip r:embed="rId2"/>
          <a:stretch>
            <a:fillRect/>
          </a:stretch>
        </p:blipFill>
        <p:spPr>
          <a:xfrm>
            <a:off x="838200" y="1844824"/>
            <a:ext cx="8924925" cy="3105150"/>
          </a:xfrm>
          <a:prstGeom prst="rect">
            <a:avLst/>
          </a:prstGeom>
        </p:spPr>
      </p:pic>
      <p:sp>
        <p:nvSpPr>
          <p:cNvPr id="5" name="Fußzeilenplatzhalter 4">
            <a:extLst>
              <a:ext uri="{FF2B5EF4-FFF2-40B4-BE49-F238E27FC236}">
                <a16:creationId xmlns:a16="http://schemas.microsoft.com/office/drawing/2014/main" id="{C2BC6EAE-D72E-4F90-A690-91FA4A1E2AF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529749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147113"/>
            <a:ext cx="2692921" cy="1979050"/>
          </a:xfrm>
          <a:prstGeom prst="rect">
            <a:avLst/>
          </a:prstGeom>
        </p:spPr>
      </p:pic>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noAutofit/>
          </a:bodyPr>
          <a:lstStyle/>
          <a:p>
            <a:r>
              <a:rPr lang="de-DE" dirty="0" err="1">
                <a:latin typeface="Courier New" panose="02070309020205020404" pitchFamily="49" charset="0"/>
                <a:cs typeface="Courier New" panose="02070309020205020404" pitchFamily="49" charset="0"/>
              </a:rPr>
              <a:t>Get-WmiObject</a:t>
            </a:r>
            <a:r>
              <a:rPr lang="de-DE" dirty="0">
                <a:latin typeface="Courier New" panose="02070309020205020404" pitchFamily="49" charset="0"/>
                <a:cs typeface="Courier New" panose="02070309020205020404" pitchFamily="49" charset="0"/>
              </a:rPr>
              <a:t> –Class Win32_Service</a:t>
            </a:r>
          </a:p>
          <a:p>
            <a:pPr marL="0" indent="0">
              <a:buNone/>
            </a:pPr>
            <a:endParaRPr lang="de-DE" sz="800" dirty="0">
              <a:latin typeface="Courier New" panose="02070309020205020404" pitchFamily="49" charset="0"/>
              <a:cs typeface="Courier New" panose="02070309020205020404" pitchFamily="49" charset="0"/>
            </a:endParaRPr>
          </a:p>
          <a:p>
            <a:r>
              <a:rPr lang="de-DE" dirty="0" err="1">
                <a:latin typeface="Courier New" panose="02070309020205020404" pitchFamily="49" charset="0"/>
                <a:cs typeface="Courier New" panose="02070309020205020404" pitchFamily="49" charset="0"/>
              </a:rPr>
              <a:t>Get-CimInstance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ClassName</a:t>
            </a:r>
            <a:r>
              <a:rPr lang="de-DE" dirty="0">
                <a:latin typeface="Courier New" panose="02070309020205020404" pitchFamily="49" charset="0"/>
                <a:cs typeface="Courier New" panose="02070309020205020404" pitchFamily="49" charset="0"/>
              </a:rPr>
              <a:t> Win32_Process</a:t>
            </a:r>
          </a:p>
          <a:p>
            <a:endParaRPr lang="de-DE" sz="800" dirty="0">
              <a:latin typeface="Courier New" panose="02070309020205020404" pitchFamily="49" charset="0"/>
              <a:cs typeface="Courier New" panose="02070309020205020404" pitchFamily="49" charset="0"/>
            </a:endParaRPr>
          </a:p>
          <a:p>
            <a:r>
              <a:rPr lang="de-DE" dirty="0" err="1">
                <a:latin typeface="Courier New" panose="02070309020205020404" pitchFamily="49" charset="0"/>
                <a:cs typeface="Courier New" panose="02070309020205020404" pitchFamily="49" charset="0"/>
              </a:rPr>
              <a:t>Get-CimInstance</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ClassName</a:t>
            </a:r>
            <a:r>
              <a:rPr lang="de-DE" dirty="0">
                <a:latin typeface="Courier New" panose="02070309020205020404" pitchFamily="49" charset="0"/>
                <a:cs typeface="Courier New" panose="02070309020205020404" pitchFamily="49" charset="0"/>
              </a:rPr>
              <a:t> Win32_LogicalDisk –Filter "</a:t>
            </a:r>
            <a:r>
              <a:rPr lang="de-DE" dirty="0" err="1">
                <a:latin typeface="Courier New" panose="02070309020205020404" pitchFamily="49" charset="0"/>
                <a:cs typeface="Courier New" panose="02070309020205020404" pitchFamily="49" charset="0"/>
              </a:rPr>
              <a:t>DriveType</a:t>
            </a:r>
            <a:r>
              <a:rPr lang="de-DE" dirty="0">
                <a:latin typeface="Courier New" panose="02070309020205020404" pitchFamily="49" charset="0"/>
                <a:cs typeface="Courier New" panose="02070309020205020404" pitchFamily="49" charset="0"/>
              </a:rPr>
              <a:t>=3„</a:t>
            </a:r>
          </a:p>
          <a:p>
            <a:endParaRPr lang="de-DE" sz="800" dirty="0">
              <a:latin typeface="Courier New" panose="02070309020205020404" pitchFamily="49" charset="0"/>
              <a:cs typeface="Courier New" panose="02070309020205020404" pitchFamily="49" charset="0"/>
            </a:endParaRPr>
          </a:p>
          <a:p>
            <a:r>
              <a:rPr lang="de-DE" dirty="0" err="1">
                <a:latin typeface="Courier New" panose="02070309020205020404" pitchFamily="49" charset="0"/>
                <a:cs typeface="Courier New" panose="02070309020205020404" pitchFamily="49" charset="0"/>
              </a:rPr>
              <a:t>Get-CimInstance</a:t>
            </a:r>
            <a:r>
              <a:rPr lang="de-DE" dirty="0">
                <a:latin typeface="Courier New" panose="02070309020205020404" pitchFamily="49" charset="0"/>
                <a:cs typeface="Courier New" panose="02070309020205020404" pitchFamily="49" charset="0"/>
              </a:rPr>
              <a:t> –Query “SELECT * FROM Win32_NetworkAdapter"</a:t>
            </a:r>
          </a:p>
          <a:p>
            <a:pPr marL="0" indent="0">
              <a:buNone/>
            </a:pPr>
            <a:endParaRPr lang="de-DE" dirty="0"/>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203</a:t>
            </a:fld>
            <a:endParaRPr lang="de-DE"/>
          </a:p>
        </p:txBody>
      </p:sp>
      <p:sp>
        <p:nvSpPr>
          <p:cNvPr id="6" name="Fußzeilenplatzhalter 5">
            <a:extLst>
              <a:ext uri="{FF2B5EF4-FFF2-40B4-BE49-F238E27FC236}">
                <a16:creationId xmlns:a16="http://schemas.microsoft.com/office/drawing/2014/main" id="{72D8B3E8-6E5A-4079-8804-2815EB93AFD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208529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a:xfrm>
            <a:off x="838200" y="1268761"/>
            <a:ext cx="9650288" cy="4857403"/>
          </a:xfrm>
        </p:spPr>
        <p:txBody>
          <a:bodyPr>
            <a:normAutofit/>
          </a:bodyPr>
          <a:lstStyle/>
          <a:p>
            <a:r>
              <a:rPr lang="de-DE" dirty="0"/>
              <a:t>Remote-Abfrage:</a:t>
            </a:r>
          </a:p>
          <a:p>
            <a:pPr lvl="1"/>
            <a:r>
              <a:rPr lang="de-DE" dirty="0"/>
              <a:t>-</a:t>
            </a:r>
            <a:r>
              <a:rPr lang="de-DE" dirty="0" err="1"/>
              <a:t>ComputerName</a:t>
            </a:r>
            <a:r>
              <a:rPr lang="de-DE" dirty="0"/>
              <a:t> zur Angabe des Zielcomputers</a:t>
            </a:r>
          </a:p>
          <a:p>
            <a:pPr lvl="1"/>
            <a:r>
              <a:rPr lang="de-DE" dirty="0"/>
              <a:t>-</a:t>
            </a:r>
            <a:r>
              <a:rPr lang="de-DE" dirty="0" err="1"/>
              <a:t>Credential</a:t>
            </a:r>
            <a:r>
              <a:rPr lang="de-DE" dirty="0"/>
              <a:t> für alternative Anmeldedaten</a:t>
            </a:r>
          </a:p>
          <a:p>
            <a:pPr lvl="1"/>
            <a:endParaRPr lang="de-DE" dirty="0"/>
          </a:p>
          <a:p>
            <a:pPr lvl="0"/>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WmiObject</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 </a:t>
            </a:r>
            <a:r>
              <a:rPr lang="de-DE" kern="0" dirty="0">
                <a:solidFill>
                  <a:srgbClr val="000000"/>
                </a:solidFill>
                <a:latin typeface="Courier New" panose="02070309020205020404" pitchFamily="49" charset="0"/>
                <a:cs typeface="Courier New" panose="02070309020205020404" pitchFamily="49" charset="0"/>
              </a:rPr>
              <a:t>WIN8-1</a:t>
            </a:r>
            <a:r>
              <a:rPr lang="en-US" kern="0" dirty="0">
                <a:solidFill>
                  <a:srgbClr val="000000"/>
                </a:solidFill>
                <a:latin typeface="Courier New" panose="02070309020205020404" pitchFamily="49" charset="0"/>
                <a:cs typeface="Courier New" panose="02070309020205020404" pitchFamily="49" charset="0"/>
              </a:rPr>
              <a:t> </a:t>
            </a:r>
            <a:br>
              <a:rPr lang="en-US" kern="0" dirty="0">
                <a:solidFill>
                  <a:srgbClr val="000000"/>
                </a:solidFill>
                <a:latin typeface="Courier New" panose="02070309020205020404" pitchFamily="49" charset="0"/>
                <a:cs typeface="Courier New" panose="02070309020205020404" pitchFamily="49" charset="0"/>
              </a:rPr>
            </a:br>
            <a:r>
              <a:rPr lang="en-US" kern="0" dirty="0">
                <a:solidFill>
                  <a:srgbClr val="000000"/>
                </a:solidFill>
                <a:latin typeface="Courier New" panose="02070309020205020404" pitchFamily="49" charset="0"/>
                <a:cs typeface="Courier New" panose="02070309020205020404" pitchFamily="49" charset="0"/>
              </a:rPr>
              <a:t> 	–Credential PPEDV\Administrator </a:t>
            </a:r>
            <a:br>
              <a:rPr lang="en-US" kern="0" dirty="0">
                <a:solidFill>
                  <a:srgbClr val="000000"/>
                </a:solidFill>
                <a:latin typeface="Courier New" panose="02070309020205020404" pitchFamily="49" charset="0"/>
                <a:cs typeface="Courier New" panose="02070309020205020404" pitchFamily="49" charset="0"/>
              </a:rPr>
            </a:br>
            <a:r>
              <a:rPr lang="en-US" kern="0" dirty="0">
                <a:solidFill>
                  <a:srgbClr val="000000"/>
                </a:solidFill>
                <a:latin typeface="Courier New" panose="02070309020205020404" pitchFamily="49" charset="0"/>
                <a:cs typeface="Courier New" panose="02070309020205020404" pitchFamily="49" charset="0"/>
              </a:rPr>
              <a:t> 	–Class Win32_BIOS</a:t>
            </a:r>
          </a:p>
          <a:p>
            <a:pPr lvl="0"/>
            <a:endParaRPr lang="en-US" kern="0" dirty="0">
              <a:solidFill>
                <a:srgbClr val="000000"/>
              </a:solidFill>
              <a:cs typeface="Courier New" panose="02070309020205020404" pitchFamily="49" charset="0"/>
            </a:endParaRPr>
          </a:p>
          <a:p>
            <a:pPr lvl="0"/>
            <a:r>
              <a:rPr lang="en-US" kern="0" dirty="0">
                <a:solidFill>
                  <a:srgbClr val="000000"/>
                </a:solidFill>
                <a:cs typeface="Courier New" panose="02070309020205020404" pitchFamily="49" charset="0"/>
              </a:rPr>
              <a:t>WMI </a:t>
            </a:r>
            <a:r>
              <a:rPr lang="en-US" kern="0" dirty="0" err="1">
                <a:solidFill>
                  <a:srgbClr val="000000"/>
                </a:solidFill>
                <a:cs typeface="Courier New" panose="02070309020205020404" pitchFamily="49" charset="0"/>
              </a:rPr>
              <a:t>nutzt</a:t>
            </a:r>
            <a:r>
              <a:rPr lang="en-US" kern="0" dirty="0">
                <a:solidFill>
                  <a:srgbClr val="000000"/>
                </a:solidFill>
                <a:cs typeface="Courier New" panose="02070309020205020404" pitchFamily="49" charset="0"/>
              </a:rPr>
              <a:t> DCOM, CIM </a:t>
            </a:r>
            <a:r>
              <a:rPr lang="en-US" kern="0" dirty="0" err="1">
                <a:solidFill>
                  <a:srgbClr val="000000"/>
                </a:solidFill>
                <a:cs typeface="Courier New" panose="02070309020205020404" pitchFamily="49" charset="0"/>
              </a:rPr>
              <a:t>nutzt</a:t>
            </a:r>
            <a:r>
              <a:rPr lang="en-US" kern="0" dirty="0">
                <a:solidFill>
                  <a:srgbClr val="000000"/>
                </a:solidFill>
                <a:cs typeface="Courier New" panose="02070309020205020404" pitchFamily="49" charset="0"/>
              </a:rPr>
              <a:t> </a:t>
            </a:r>
            <a:r>
              <a:rPr lang="en-US" kern="0" dirty="0" err="1">
                <a:solidFill>
                  <a:srgbClr val="000000"/>
                </a:solidFill>
                <a:cs typeface="Courier New" panose="02070309020205020404" pitchFamily="49" charset="0"/>
              </a:rPr>
              <a:t>WinRM</a:t>
            </a:r>
            <a:r>
              <a:rPr lang="en-US" kern="0" dirty="0">
                <a:solidFill>
                  <a:srgbClr val="000000"/>
                </a:solidFill>
                <a:cs typeface="Courier New" panose="02070309020205020404" pitchFamily="49" charset="0"/>
              </a:rPr>
              <a:t> für ad-hoc </a:t>
            </a:r>
            <a:r>
              <a:rPr lang="en-US" kern="0" dirty="0" err="1">
                <a:solidFill>
                  <a:srgbClr val="000000"/>
                </a:solidFill>
                <a:cs typeface="Courier New" panose="02070309020205020404" pitchFamily="49" charset="0"/>
              </a:rPr>
              <a:t>Verbindungen</a:t>
            </a:r>
            <a:endParaRPr lang="en-US" kern="0" dirty="0">
              <a:solidFill>
                <a:srgbClr val="000000"/>
              </a:solidFill>
              <a:cs typeface="Courier New" panose="02070309020205020404" pitchFamily="49" charset="0"/>
            </a:endParaRP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204</a:t>
            </a:fld>
            <a:endParaRPr lang="de-DE"/>
          </a:p>
        </p:txBody>
      </p:sp>
      <p:sp>
        <p:nvSpPr>
          <p:cNvPr id="5" name="Fußzeilenplatzhalter 4">
            <a:extLst>
              <a:ext uri="{FF2B5EF4-FFF2-40B4-BE49-F238E27FC236}">
                <a16:creationId xmlns:a16="http://schemas.microsoft.com/office/drawing/2014/main" id="{E3B48B38-8271-491C-A140-681A06EB66D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7345718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a:xfrm>
            <a:off x="838200" y="1268760"/>
            <a:ext cx="9372600" cy="5184576"/>
          </a:xfrm>
        </p:spPr>
        <p:txBody>
          <a:bodyPr>
            <a:normAutofit/>
          </a:bodyPr>
          <a:lstStyle/>
          <a:p>
            <a:r>
              <a:rPr lang="de-DE" dirty="0" err="1"/>
              <a:t>CIMSessions</a:t>
            </a:r>
            <a:endParaRPr lang="de-DE" dirty="0"/>
          </a:p>
          <a:p>
            <a:pPr lvl="1"/>
            <a:r>
              <a:rPr lang="de-DE" dirty="0"/>
              <a:t>wiederverwendbare,</a:t>
            </a:r>
          </a:p>
          <a:p>
            <a:pPr lvl="1"/>
            <a:r>
              <a:rPr lang="de-DE" dirty="0"/>
              <a:t>beständige,</a:t>
            </a:r>
          </a:p>
          <a:p>
            <a:pPr lvl="1"/>
            <a:r>
              <a:rPr lang="de-DE" dirty="0"/>
              <a:t>authentifizierte Verbindungen zu einem Remote-System</a:t>
            </a:r>
          </a:p>
          <a:p>
            <a:r>
              <a:rPr lang="de-DE" dirty="0"/>
              <a:t>Erzeugt und in einer Variable gespeichert</a:t>
            </a:r>
          </a:p>
          <a:p>
            <a:r>
              <a:rPr lang="de-DE" dirty="0"/>
              <a:t>Anstelle von </a:t>
            </a:r>
            <a:r>
              <a:rPr lang="de-DE" b="1" dirty="0"/>
              <a:t>-</a:t>
            </a:r>
            <a:r>
              <a:rPr lang="de-DE" b="1" dirty="0" err="1"/>
              <a:t>ComputerName</a:t>
            </a:r>
            <a:r>
              <a:rPr lang="de-DE" b="1" dirty="0"/>
              <a:t> </a:t>
            </a:r>
            <a:r>
              <a:rPr lang="de-DE" dirty="0"/>
              <a:t>wird dann </a:t>
            </a:r>
            <a:r>
              <a:rPr lang="de-DE" b="1" dirty="0"/>
              <a:t>-</a:t>
            </a:r>
            <a:r>
              <a:rPr lang="de-DE" b="1" dirty="0" err="1"/>
              <a:t>CimSession</a:t>
            </a:r>
            <a:r>
              <a:rPr lang="de-DE" b="1" dirty="0"/>
              <a:t> </a:t>
            </a:r>
            <a:r>
              <a:rPr lang="de-DE" dirty="0"/>
              <a:t>zur Übergabe verwendet</a:t>
            </a:r>
          </a:p>
          <a:p>
            <a:r>
              <a:rPr lang="de-DE" dirty="0" err="1"/>
              <a:t>CIMSessions</a:t>
            </a:r>
            <a:r>
              <a:rPr lang="de-DE" dirty="0"/>
              <a:t> haben einen Timeout</a:t>
            </a:r>
          </a:p>
          <a:p>
            <a:r>
              <a:rPr lang="de-DE" dirty="0"/>
              <a:t>Können auch manuell geschlossen werden</a:t>
            </a: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205</a:t>
            </a:fld>
            <a:endParaRPr lang="de-DE"/>
          </a:p>
        </p:txBody>
      </p:sp>
      <p:sp>
        <p:nvSpPr>
          <p:cNvPr id="5" name="Fußzeilenplatzhalter 4">
            <a:extLst>
              <a:ext uri="{FF2B5EF4-FFF2-40B4-BE49-F238E27FC236}">
                <a16:creationId xmlns:a16="http://schemas.microsoft.com/office/drawing/2014/main" id="{EB25D513-B241-4A94-8223-9B04EB3DBE0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071446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8208" y="4559864"/>
            <a:ext cx="2692921" cy="1979050"/>
          </a:xfrm>
          <a:prstGeom prst="rect">
            <a:avLst/>
          </a:prstGeom>
        </p:spPr>
      </p:pic>
      <p:sp>
        <p:nvSpPr>
          <p:cNvPr id="2" name="Titel 1"/>
          <p:cNvSpPr>
            <a:spLocks noGrp="1"/>
          </p:cNvSpPr>
          <p:nvPr>
            <p:ph type="title"/>
          </p:nvPr>
        </p:nvSpPr>
        <p:spPr/>
        <p:txBody>
          <a:bodyPr/>
          <a:lstStyle/>
          <a:p>
            <a:r>
              <a:rPr lang="de-DE" dirty="0"/>
              <a:t>WIM / CIM</a:t>
            </a:r>
          </a:p>
        </p:txBody>
      </p:sp>
      <p:sp>
        <p:nvSpPr>
          <p:cNvPr id="3" name="Inhaltsplatzhalter 2"/>
          <p:cNvSpPr>
            <a:spLocks noGrp="1"/>
          </p:cNvSpPr>
          <p:nvPr>
            <p:ph idx="1"/>
          </p:nvPr>
        </p:nvSpPr>
        <p:spPr/>
        <p:txBody>
          <a:bodyPr>
            <a:normAutofit/>
          </a:bodyPr>
          <a:lstStyle/>
          <a:p>
            <a:endParaRPr lang="de-DE" dirty="0"/>
          </a:p>
          <a:p>
            <a:endParaRPr lang="de-DE" dirty="0"/>
          </a:p>
          <a:p>
            <a:endParaRPr lang="de-DE" dirty="0"/>
          </a:p>
          <a:p>
            <a:r>
              <a:rPr lang="en-US" dirty="0">
                <a:latin typeface="Courier New" panose="02070309020205020404" pitchFamily="49" charset="0"/>
                <a:cs typeface="Courier New" panose="02070309020205020404" pitchFamily="49" charset="0"/>
              </a:rPr>
              <a:t>$Session = New-</a:t>
            </a:r>
            <a:r>
              <a:rPr lang="en-US" dirty="0" err="1">
                <a:latin typeface="Courier New" panose="02070309020205020404" pitchFamily="49" charset="0"/>
                <a:cs typeface="Courier New" panose="02070309020205020404" pitchFamily="49" charset="0"/>
              </a:rPr>
              <a:t>CimSession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ComputerName</a:t>
            </a:r>
            <a:r>
              <a:rPr lang="en-US" dirty="0">
                <a:latin typeface="Courier New" panose="02070309020205020404" pitchFamily="49" charset="0"/>
                <a:cs typeface="Courier New" panose="02070309020205020404" pitchFamily="49" charset="0"/>
              </a:rPr>
              <a:t> Win8-1</a:t>
            </a:r>
          </a:p>
          <a:p>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CimInstance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CimSession</a:t>
            </a:r>
            <a:r>
              <a:rPr lang="en-US" dirty="0">
                <a:latin typeface="Courier New" panose="02070309020205020404" pitchFamily="49" charset="0"/>
                <a:cs typeface="Courier New" panose="02070309020205020404" pitchFamily="49" charset="0"/>
              </a:rPr>
              <a:t> $Session -</a:t>
            </a:r>
            <a:r>
              <a:rPr lang="en-US" dirty="0" err="1">
                <a:latin typeface="Courier New" panose="02070309020205020404" pitchFamily="49" charset="0"/>
                <a:cs typeface="Courier New" panose="02070309020205020404" pitchFamily="49" charset="0"/>
              </a:rPr>
              <a:t>ClassName</a:t>
            </a:r>
            <a:r>
              <a:rPr lang="en-US" dirty="0">
                <a:latin typeface="Courier New" panose="02070309020205020404" pitchFamily="49" charset="0"/>
                <a:cs typeface="Courier New" panose="02070309020205020404" pitchFamily="49" charset="0"/>
              </a:rPr>
              <a:t> Win32_OperatingSystem</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206</a:t>
            </a:fld>
            <a:endParaRPr lang="de-DE"/>
          </a:p>
        </p:txBody>
      </p:sp>
      <p:pic>
        <p:nvPicPr>
          <p:cNvPr id="5" name="Grafik 4"/>
          <p:cNvPicPr>
            <a:picLocks noChangeAspect="1"/>
          </p:cNvPicPr>
          <p:nvPr/>
        </p:nvPicPr>
        <p:blipFill>
          <a:blip r:embed="rId3"/>
          <a:stretch>
            <a:fillRect/>
          </a:stretch>
        </p:blipFill>
        <p:spPr>
          <a:xfrm>
            <a:off x="1654693" y="1268760"/>
            <a:ext cx="8882614" cy="1728192"/>
          </a:xfrm>
          <a:prstGeom prst="rect">
            <a:avLst/>
          </a:prstGeom>
        </p:spPr>
      </p:pic>
      <p:sp>
        <p:nvSpPr>
          <p:cNvPr id="7" name="Fußzeilenplatzhalter 6">
            <a:extLst>
              <a:ext uri="{FF2B5EF4-FFF2-40B4-BE49-F238E27FC236}">
                <a16:creationId xmlns:a16="http://schemas.microsoft.com/office/drawing/2014/main" id="{127DA1BD-F3BF-48E9-BAB7-8532E8792FB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8137965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Über WMI und CIM lassen sich auch Änderungen durchführen</a:t>
            </a:r>
          </a:p>
          <a:p>
            <a:r>
              <a:rPr lang="de-DE" dirty="0"/>
              <a:t>Dafür sind die Methoden der Klassen zuständig</a:t>
            </a:r>
          </a:p>
          <a:p>
            <a:r>
              <a:rPr lang="de-DE" dirty="0"/>
              <a:t>Mit </a:t>
            </a:r>
            <a:r>
              <a:rPr lang="de-DE" b="1" dirty="0" err="1"/>
              <a:t>Get</a:t>
            </a:r>
            <a:r>
              <a:rPr lang="de-DE" b="1" dirty="0"/>
              <a:t>-Member</a:t>
            </a:r>
            <a:r>
              <a:rPr lang="de-DE" dirty="0"/>
              <a:t> lassen sich die Methoden auflisten</a:t>
            </a:r>
          </a:p>
          <a:p>
            <a:r>
              <a:rPr lang="de-DE" dirty="0"/>
              <a:t>Zusätzlich ist eine Dokumentation nötig</a:t>
            </a:r>
          </a:p>
        </p:txBody>
      </p:sp>
      <p:sp>
        <p:nvSpPr>
          <p:cNvPr id="4" name="Foliennummernplatzhalter 3"/>
          <p:cNvSpPr>
            <a:spLocks noGrp="1"/>
          </p:cNvSpPr>
          <p:nvPr>
            <p:ph type="sldNum" sz="quarter" idx="12"/>
          </p:nvPr>
        </p:nvSpPr>
        <p:spPr/>
        <p:txBody>
          <a:bodyPr/>
          <a:lstStyle/>
          <a:p>
            <a:fld id="{D0B68A9A-8F5D-4114-819E-CD9E627B0FFB}" type="slidenum">
              <a:rPr lang="de-DE" smtClean="0"/>
              <a:t>207</a:t>
            </a:fld>
            <a:endParaRPr lang="de-DE"/>
          </a:p>
        </p:txBody>
      </p:sp>
      <p:sp>
        <p:nvSpPr>
          <p:cNvPr id="5" name="Fußzeilenplatzhalter 4">
            <a:extLst>
              <a:ext uri="{FF2B5EF4-FFF2-40B4-BE49-F238E27FC236}">
                <a16:creationId xmlns:a16="http://schemas.microsoft.com/office/drawing/2014/main" id="{B3340460-4F7F-4390-AE5E-AE907B68927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2146554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dirty="0" smtClean="0"/>
              <a:t>208</a:t>
            </a:fld>
            <a:endParaRPr lang="de-DE" dirty="0"/>
          </a:p>
        </p:txBody>
      </p:sp>
      <p:pic>
        <p:nvPicPr>
          <p:cNvPr id="5" name="Picture 3"/>
          <p:cNvPicPr>
            <a:picLocks noChangeAspect="1"/>
          </p:cNvPicPr>
          <p:nvPr/>
        </p:nvPicPr>
        <p:blipFill>
          <a:blip r:embed="rId2"/>
          <a:stretch>
            <a:fillRect/>
          </a:stretch>
        </p:blipFill>
        <p:spPr>
          <a:xfrm>
            <a:off x="1955541" y="1230454"/>
            <a:ext cx="7884876" cy="5160956"/>
          </a:xfrm>
          <a:prstGeom prst="rect">
            <a:avLst/>
          </a:prstGeom>
        </p:spPr>
      </p:pic>
      <p:sp>
        <p:nvSpPr>
          <p:cNvPr id="6" name="Fußzeilenplatzhalter 5">
            <a:extLst>
              <a:ext uri="{FF2B5EF4-FFF2-40B4-BE49-F238E27FC236}">
                <a16:creationId xmlns:a16="http://schemas.microsoft.com/office/drawing/2014/main" id="{B56B0244-C292-477A-8899-36CD998C54E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502734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4410" y="4715854"/>
            <a:ext cx="2692921" cy="1979050"/>
          </a:xfrm>
          <a:prstGeom prst="rect">
            <a:avLst/>
          </a:prstGeom>
        </p:spPr>
      </p:pic>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a:xfrm>
            <a:off x="838200" y="1412776"/>
            <a:ext cx="10515600" cy="4764187"/>
          </a:xfrm>
        </p:spPr>
        <p:txBody>
          <a:bodyPr/>
          <a:lstStyle/>
          <a:p>
            <a:r>
              <a:rPr lang="de-DE" dirty="0"/>
              <a:t>Methoden finden:</a:t>
            </a:r>
          </a:p>
          <a:p>
            <a:r>
              <a:rPr lang="en-US" sz="2800" dirty="0">
                <a:latin typeface="Courier New" panose="02070309020205020404" pitchFamily="49" charset="0"/>
                <a:ea typeface="Times New Roman" panose="02020603050405020304" pitchFamily="18" charset="0"/>
                <a:cs typeface="Courier New" panose="02070309020205020404" pitchFamily="49" charset="0"/>
              </a:rPr>
              <a:t>Get-</a:t>
            </a:r>
            <a:r>
              <a:rPr lang="en-US" sz="2800" dirty="0" err="1">
                <a:latin typeface="Courier New" panose="02070309020205020404" pitchFamily="49" charset="0"/>
                <a:ea typeface="Times New Roman" panose="02020603050405020304" pitchFamily="18" charset="0"/>
                <a:cs typeface="Courier New" panose="02070309020205020404" pitchFamily="49" charset="0"/>
              </a:rPr>
              <a:t>WmiObject</a:t>
            </a:r>
            <a:r>
              <a:rPr lang="en-US" sz="2800" dirty="0">
                <a:latin typeface="Courier New" panose="02070309020205020404" pitchFamily="49" charset="0"/>
                <a:ea typeface="Times New Roman" panose="02020603050405020304" pitchFamily="18" charset="0"/>
                <a:cs typeface="Courier New" panose="02070309020205020404" pitchFamily="49" charset="0"/>
              </a:rPr>
              <a:t> –</a:t>
            </a:r>
            <a:r>
              <a:rPr lang="en-US" sz="2800" dirty="0" err="1">
                <a:latin typeface="Courier New" panose="02070309020205020404" pitchFamily="49" charset="0"/>
                <a:ea typeface="Times New Roman" panose="02020603050405020304" pitchFamily="18" charset="0"/>
                <a:cs typeface="Courier New" panose="02070309020205020404" pitchFamily="49" charset="0"/>
              </a:rPr>
              <a:t>ClassName</a:t>
            </a:r>
            <a:r>
              <a:rPr lang="en-US" sz="2800" dirty="0">
                <a:latin typeface="Courier New" panose="02070309020205020404" pitchFamily="49" charset="0"/>
                <a:ea typeface="Times New Roman" panose="02020603050405020304" pitchFamily="18" charset="0"/>
                <a:cs typeface="Courier New" panose="02070309020205020404" pitchFamily="49" charset="0"/>
              </a:rPr>
              <a:t> Win32_Service | Get-Member </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dirty="0" smtClean="0"/>
              <a:t>209</a:t>
            </a:fld>
            <a:endParaRPr lang="de-DE" dirty="0"/>
          </a:p>
        </p:txBody>
      </p:sp>
      <p:pic>
        <p:nvPicPr>
          <p:cNvPr id="5" name="Grafik 4"/>
          <p:cNvPicPr>
            <a:picLocks noChangeAspect="1"/>
          </p:cNvPicPr>
          <p:nvPr/>
        </p:nvPicPr>
        <p:blipFill>
          <a:blip r:embed="rId3"/>
          <a:stretch>
            <a:fillRect/>
          </a:stretch>
        </p:blipFill>
        <p:spPr>
          <a:xfrm>
            <a:off x="2495600" y="2305582"/>
            <a:ext cx="8317206" cy="2575545"/>
          </a:xfrm>
          <a:prstGeom prst="rect">
            <a:avLst/>
          </a:prstGeom>
        </p:spPr>
      </p:pic>
      <p:pic>
        <p:nvPicPr>
          <p:cNvPr id="7" name="Grafik 6"/>
          <p:cNvPicPr>
            <a:picLocks noChangeAspect="1"/>
          </p:cNvPicPr>
          <p:nvPr/>
        </p:nvPicPr>
        <p:blipFill>
          <a:blip r:embed="rId4"/>
          <a:stretch>
            <a:fillRect/>
          </a:stretch>
        </p:blipFill>
        <p:spPr>
          <a:xfrm>
            <a:off x="826552" y="4878969"/>
            <a:ext cx="8274967" cy="1179148"/>
          </a:xfrm>
          <a:prstGeom prst="rect">
            <a:avLst/>
          </a:prstGeom>
        </p:spPr>
      </p:pic>
      <p:sp>
        <p:nvSpPr>
          <p:cNvPr id="8" name="Textfeld 7"/>
          <p:cNvSpPr txBox="1"/>
          <p:nvPr/>
        </p:nvSpPr>
        <p:spPr>
          <a:xfrm>
            <a:off x="4367808" y="6356350"/>
            <a:ext cx="6192688" cy="338554"/>
          </a:xfrm>
          <a:prstGeom prst="rect">
            <a:avLst/>
          </a:prstGeom>
          <a:noFill/>
        </p:spPr>
        <p:txBody>
          <a:bodyPr wrap="square" rtlCol="0">
            <a:spAutoFit/>
          </a:bodyPr>
          <a:lstStyle/>
          <a:p>
            <a:r>
              <a:rPr lang="de-DE" sz="1600" dirty="0">
                <a:hlinkClick r:id="rId5"/>
              </a:rPr>
              <a:t>http://msdn.microsoft.com/en-us/library/aa394418(VS.85).aspx</a:t>
            </a:r>
            <a:r>
              <a:rPr lang="de-DE" sz="1600" dirty="0"/>
              <a:t> </a:t>
            </a:r>
          </a:p>
        </p:txBody>
      </p:sp>
      <p:sp>
        <p:nvSpPr>
          <p:cNvPr id="6" name="Fußzeilenplatzhalter 5">
            <a:extLst>
              <a:ext uri="{FF2B5EF4-FFF2-40B4-BE49-F238E27FC236}">
                <a16:creationId xmlns:a16="http://schemas.microsoft.com/office/drawing/2014/main" id="{3922D109-BF78-44A7-8E20-701FF13D008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10426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Leerzeichen trennt </a:t>
            </a:r>
          </a:p>
          <a:p>
            <a:pPr lvl="1"/>
            <a:r>
              <a:rPr lang="de-DE" dirty="0" err="1"/>
              <a:t>Commandlets</a:t>
            </a:r>
            <a:r>
              <a:rPr lang="de-DE" dirty="0"/>
              <a:t> und ihre Parameter</a:t>
            </a:r>
          </a:p>
          <a:p>
            <a:pPr lvl="1"/>
            <a:r>
              <a:rPr lang="de-DE" dirty="0"/>
              <a:t>Parameter und ihre Werte</a:t>
            </a:r>
          </a:p>
          <a:p>
            <a:r>
              <a:rPr lang="de-DE" dirty="0"/>
              <a:t>Wenn ein Leerzeichen gefordert oder erlaubt ist, können auch mehrere verwendet werden</a:t>
            </a:r>
          </a:p>
          <a:p>
            <a:r>
              <a:rPr lang="en-US" dirty="0" err="1"/>
              <a:t>Groß</a:t>
            </a:r>
            <a:r>
              <a:rPr lang="en-US" dirty="0"/>
              <a:t>-/</a:t>
            </a:r>
            <a:r>
              <a:rPr lang="en-US" dirty="0" err="1"/>
              <a:t>Kleinschreibung</a:t>
            </a:r>
            <a:r>
              <a:rPr lang="en-US" dirty="0"/>
              <a:t> </a:t>
            </a:r>
            <a:r>
              <a:rPr lang="en-US" dirty="0" err="1"/>
              <a:t>spielt</a:t>
            </a:r>
            <a:r>
              <a:rPr lang="en-US" dirty="0"/>
              <a:t> in der Regel </a:t>
            </a:r>
            <a:r>
              <a:rPr lang="en-US" dirty="0" err="1"/>
              <a:t>keine</a:t>
            </a:r>
            <a:r>
              <a:rPr lang="en-US" dirty="0"/>
              <a:t> Rolle</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21</a:t>
            </a:fld>
            <a:endParaRPr lang="de-DE"/>
          </a:p>
        </p:txBody>
      </p:sp>
      <p:sp>
        <p:nvSpPr>
          <p:cNvPr id="5" name="Fußzeilenplatzhalter 4">
            <a:extLst>
              <a:ext uri="{FF2B5EF4-FFF2-40B4-BE49-F238E27FC236}">
                <a16:creationId xmlns:a16="http://schemas.microsoft.com/office/drawing/2014/main" id="{01ABEC2B-5FD8-4E91-810E-5BB32385B4A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552720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lstStyle/>
          <a:p>
            <a:r>
              <a:rPr lang="de-DE" dirty="0"/>
              <a:t>Zum Ausführen der Methoden eignen sich mehrere </a:t>
            </a:r>
            <a:r>
              <a:rPr lang="de-DE" dirty="0" err="1"/>
              <a:t>Commandlets</a:t>
            </a:r>
            <a:r>
              <a:rPr lang="de-DE" dirty="0"/>
              <a:t>:</a:t>
            </a:r>
          </a:p>
          <a:p>
            <a:pPr lvl="1"/>
            <a:r>
              <a:rPr lang="de-DE" b="1" dirty="0" err="1"/>
              <a:t>Invoke-WmiMethod</a:t>
            </a:r>
            <a:endParaRPr lang="de-DE" b="1" dirty="0"/>
          </a:p>
          <a:p>
            <a:pPr lvl="1"/>
            <a:r>
              <a:rPr lang="de-DE" b="1" dirty="0" err="1"/>
              <a:t>Invoke-CimMethod</a:t>
            </a:r>
            <a:endParaRPr lang="de-DE" b="1" dirty="0"/>
          </a:p>
          <a:p>
            <a:pPr lvl="1"/>
            <a:r>
              <a:rPr lang="de-DE" b="1" dirty="0" err="1"/>
              <a:t>ForEach-Object</a:t>
            </a:r>
            <a:endParaRPr lang="de-DE" b="1" dirty="0"/>
          </a:p>
          <a:p>
            <a:r>
              <a:rPr lang="de-DE" dirty="0"/>
              <a:t>Das Rückgabe-Objekt enthält für gewöhnlich ein </a:t>
            </a:r>
            <a:r>
              <a:rPr lang="de-DE" b="1" dirty="0" err="1"/>
              <a:t>ReturnValue</a:t>
            </a:r>
            <a:r>
              <a:rPr lang="de-DE" dirty="0"/>
              <a:t>, 0 </a:t>
            </a:r>
            <a:r>
              <a:rPr lang="de-DE" dirty="0" err="1"/>
              <a:t>heisst</a:t>
            </a:r>
            <a:r>
              <a:rPr lang="de-DE" dirty="0"/>
              <a:t> </a:t>
            </a:r>
            <a:r>
              <a:rPr lang="de-DE" dirty="0" err="1"/>
              <a:t>ín</a:t>
            </a:r>
            <a:r>
              <a:rPr lang="de-DE" dirty="0"/>
              <a:t> der Regel „</a:t>
            </a:r>
            <a:r>
              <a:rPr lang="de-DE" dirty="0" err="1"/>
              <a:t>success</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dirty="0" smtClean="0"/>
              <a:t>210</a:t>
            </a:fld>
            <a:endParaRPr lang="de-DE" dirty="0"/>
          </a:p>
        </p:txBody>
      </p:sp>
      <p:sp>
        <p:nvSpPr>
          <p:cNvPr id="5" name="Fußzeilenplatzhalter 4">
            <a:extLst>
              <a:ext uri="{FF2B5EF4-FFF2-40B4-BE49-F238E27FC236}">
                <a16:creationId xmlns:a16="http://schemas.microsoft.com/office/drawing/2014/main" id="{CC734CA1-D46B-4587-B61D-4AF3A63CAFF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0069117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2" name="Titel 1"/>
          <p:cNvSpPr>
            <a:spLocks noGrp="1"/>
          </p:cNvSpPr>
          <p:nvPr>
            <p:ph type="title"/>
          </p:nvPr>
        </p:nvSpPr>
        <p:spPr/>
        <p:txBody>
          <a:bodyPr/>
          <a:lstStyle/>
          <a:p>
            <a:r>
              <a:rPr lang="de-DE" dirty="0"/>
              <a:t>WMI / CIM</a:t>
            </a:r>
          </a:p>
        </p:txBody>
      </p:sp>
      <p:sp>
        <p:nvSpPr>
          <p:cNvPr id="3" name="Inhaltsplatzhalter 2"/>
          <p:cNvSpPr>
            <a:spLocks noGrp="1"/>
          </p:cNvSpPr>
          <p:nvPr>
            <p:ph idx="1"/>
          </p:nvPr>
        </p:nvSpPr>
        <p:spPr/>
        <p:txBody>
          <a:bodyPr>
            <a:normAutofit/>
          </a:bodyPr>
          <a:lstStyle/>
          <a:p>
            <a:r>
              <a:rPr lang="de-DE" dirty="0"/>
              <a:t>Methoden ausführen:</a:t>
            </a:r>
          </a:p>
          <a:p>
            <a:r>
              <a:rPr lang="en-US" sz="2800" dirty="0">
                <a:latin typeface="Courier New" panose="02070309020205020404" pitchFamily="49" charset="0"/>
                <a:cs typeface="Courier New" panose="02070309020205020404" pitchFamily="49" charset="0"/>
              </a:rPr>
              <a:t>Invoke-</a:t>
            </a:r>
            <a:r>
              <a:rPr lang="en-US" sz="2800" dirty="0" err="1">
                <a:latin typeface="Courier New" panose="02070309020205020404" pitchFamily="49" charset="0"/>
                <a:cs typeface="Courier New" panose="02070309020205020404" pitchFamily="49" charset="0"/>
              </a:rPr>
              <a:t>CimMethod</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ComputerName</a:t>
            </a:r>
            <a:r>
              <a:rPr lang="en-US" sz="2800" dirty="0">
                <a:latin typeface="Courier New" panose="02070309020205020404" pitchFamily="49" charset="0"/>
                <a:cs typeface="Courier New" panose="02070309020205020404" pitchFamily="49" charset="0"/>
              </a:rPr>
              <a:t>   WIN8-1 –</a:t>
            </a:r>
            <a:r>
              <a:rPr lang="en-US" sz="2800" dirty="0" err="1">
                <a:latin typeface="Courier New" panose="02070309020205020404" pitchFamily="49" charset="0"/>
                <a:cs typeface="Courier New" panose="02070309020205020404" pitchFamily="49" charset="0"/>
              </a:rPr>
              <a:t>ClassName</a:t>
            </a:r>
            <a:r>
              <a:rPr lang="en-US" sz="2800" dirty="0">
                <a:latin typeface="Courier New" panose="02070309020205020404" pitchFamily="49" charset="0"/>
                <a:cs typeface="Courier New" panose="02070309020205020404" pitchFamily="49" charset="0"/>
              </a:rPr>
              <a:t> Win32_OperatingSystem –</a:t>
            </a:r>
            <a:r>
              <a:rPr lang="en-US" sz="2800" dirty="0" err="1">
                <a:latin typeface="Courier New" panose="02070309020205020404" pitchFamily="49" charset="0"/>
                <a:cs typeface="Courier New" panose="02070309020205020404" pitchFamily="49" charset="0"/>
              </a:rPr>
              <a:t>MethodName</a:t>
            </a:r>
            <a:r>
              <a:rPr lang="en-US" sz="2800" dirty="0">
                <a:latin typeface="Courier New" panose="02070309020205020404" pitchFamily="49" charset="0"/>
                <a:cs typeface="Courier New" panose="02070309020205020404" pitchFamily="49" charset="0"/>
              </a:rPr>
              <a:t> Reboot</a:t>
            </a:r>
          </a:p>
          <a:p>
            <a:r>
              <a:rPr lang="en-US" sz="2800" dirty="0">
                <a:latin typeface="Courier New" panose="02070309020205020404" pitchFamily="49" charset="0"/>
                <a:ea typeface="Times New Roman" panose="02020603050405020304" pitchFamily="18" charset="0"/>
                <a:cs typeface="Courier New" panose="02070309020205020404" pitchFamily="49" charset="0"/>
              </a:rPr>
              <a:t>Get-</a:t>
            </a:r>
            <a:r>
              <a:rPr lang="en-US" sz="2800" dirty="0" err="1">
                <a:latin typeface="Courier New" panose="02070309020205020404" pitchFamily="49" charset="0"/>
                <a:ea typeface="Times New Roman" panose="02020603050405020304" pitchFamily="18" charset="0"/>
                <a:cs typeface="Courier New" panose="02070309020205020404" pitchFamily="49" charset="0"/>
              </a:rPr>
              <a:t>WmiObject</a:t>
            </a:r>
            <a:r>
              <a:rPr lang="en-US" sz="2800" dirty="0">
                <a:latin typeface="Courier New" panose="02070309020205020404" pitchFamily="49" charset="0"/>
                <a:ea typeface="Times New Roman" panose="02020603050405020304" pitchFamily="18" charset="0"/>
                <a:cs typeface="Courier New" panose="02070309020205020404" pitchFamily="49" charset="0"/>
              </a:rPr>
              <a:t> –Class Win32_Process  –Filter "Name='mspaint.exe'" | Invoke-</a:t>
            </a:r>
            <a:r>
              <a:rPr lang="en-US" sz="2800" dirty="0" err="1">
                <a:latin typeface="Courier New" panose="02070309020205020404" pitchFamily="49" charset="0"/>
                <a:ea typeface="Times New Roman" panose="02020603050405020304" pitchFamily="18" charset="0"/>
                <a:cs typeface="Courier New" panose="02070309020205020404" pitchFamily="49" charset="0"/>
              </a:rPr>
              <a:t>WmiMethod</a:t>
            </a:r>
            <a:r>
              <a:rPr lang="en-US" sz="2800" dirty="0">
                <a:latin typeface="Courier New" panose="02070309020205020404" pitchFamily="49" charset="0"/>
                <a:ea typeface="Times New Roman" panose="02020603050405020304" pitchFamily="18" charset="0"/>
                <a:cs typeface="Courier New" panose="02070309020205020404" pitchFamily="49" charset="0"/>
              </a:rPr>
              <a:t> –Name Terminate</a:t>
            </a:r>
            <a:endParaRPr lang="de-DE" sz="2400"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211</a:t>
            </a:fld>
            <a:endParaRPr lang="de-DE"/>
          </a:p>
        </p:txBody>
      </p:sp>
      <p:sp>
        <p:nvSpPr>
          <p:cNvPr id="5" name="Fußzeilenplatzhalter 4">
            <a:extLst>
              <a:ext uri="{FF2B5EF4-FFF2-40B4-BE49-F238E27FC236}">
                <a16:creationId xmlns:a16="http://schemas.microsoft.com/office/drawing/2014/main" id="{901CD3BE-86F7-4DDE-A1BD-C8E8A99490D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071469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931564921"/>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a:t>PPEDV\</a:t>
                      </a:r>
                      <a:r>
                        <a:rPr lang="de-DE" sz="1200" b="0" dirty="0"/>
                        <a:t>Administrator</a:t>
                      </a:r>
                    </a:p>
                  </a:txBody>
                  <a:tcPr/>
                </a:tc>
                <a:extLst>
                  <a:ext uri="{0D108BD9-81ED-4DB2-BD59-A6C34878D82A}">
                    <a16:rowId xmlns:a16="http://schemas.microsoft.com/office/drawing/2014/main" val="10000"/>
                  </a:ext>
                </a:extLst>
              </a:tr>
            </a:tbl>
          </a:graphicData>
        </a:graphic>
      </p:graphicFrame>
      <p:sp>
        <p:nvSpPr>
          <p:cNvPr id="2" name="Titel 1"/>
          <p:cNvSpPr>
            <a:spLocks noGrp="1"/>
          </p:cNvSpPr>
          <p:nvPr>
            <p:ph type="title"/>
          </p:nvPr>
        </p:nvSpPr>
        <p:spPr/>
        <p:txBody>
          <a:bodyPr/>
          <a:lstStyle/>
          <a:p>
            <a:r>
              <a:rPr lang="de-DE" dirty="0"/>
              <a:t>Übung: WMI/CIM</a:t>
            </a:r>
          </a:p>
        </p:txBody>
      </p:sp>
      <p:sp>
        <p:nvSpPr>
          <p:cNvPr id="3" name="Inhaltsplatzhalter 2"/>
          <p:cNvSpPr>
            <a:spLocks noGrp="1"/>
          </p:cNvSpPr>
          <p:nvPr>
            <p:ph idx="1"/>
          </p:nvPr>
        </p:nvSpPr>
        <p:spPr/>
        <p:txBody>
          <a:bodyPr/>
          <a:lstStyle/>
          <a:p>
            <a:pPr marL="514350" indent="-514350">
              <a:buFont typeface="+mj-lt"/>
              <a:buAutoNum type="arabicPeriod"/>
            </a:pPr>
            <a:r>
              <a:rPr lang="de-DE" dirty="0"/>
              <a:t>Lassen Sie sich die Klassen aus </a:t>
            </a:r>
            <a:r>
              <a:rPr lang="de-DE" dirty="0" err="1"/>
              <a:t>root</a:t>
            </a:r>
            <a:r>
              <a:rPr lang="de-DE" dirty="0"/>
              <a:t>\CIMv2 ausgeben</a:t>
            </a:r>
          </a:p>
          <a:p>
            <a:pPr marL="514350" indent="-514350">
              <a:buFont typeface="+mj-lt"/>
              <a:buAutoNum type="arabicPeriod"/>
            </a:pPr>
            <a:r>
              <a:rPr lang="de-DE" dirty="0"/>
              <a:t>Schauen Sie sich einige Klassen näher an</a:t>
            </a:r>
          </a:p>
          <a:p>
            <a:pPr marL="514350" indent="-514350">
              <a:buFont typeface="+mj-lt"/>
              <a:buAutoNum type="arabicPeriod"/>
            </a:pPr>
            <a:r>
              <a:rPr lang="de-DE" dirty="0"/>
              <a:t>Fragen Sie ALLE Werte aus  Win32_OperatingSystem ab</a:t>
            </a:r>
          </a:p>
          <a:p>
            <a:pPr marL="514350" indent="-514350">
              <a:buFont typeface="+mj-lt"/>
              <a:buAutoNum type="arabicPeriod"/>
            </a:pPr>
            <a:r>
              <a:rPr lang="de-DE" dirty="0"/>
              <a:t>Bauen Sie eine CIM-Session zu Member1 auf und Fragen Sie die Werte der logischen Festplatte von Member1 ab</a:t>
            </a:r>
          </a:p>
        </p:txBody>
      </p:sp>
      <p:sp>
        <p:nvSpPr>
          <p:cNvPr id="4" name="Foliennummernplatzhalter 3"/>
          <p:cNvSpPr>
            <a:spLocks noGrp="1"/>
          </p:cNvSpPr>
          <p:nvPr>
            <p:ph type="sldNum" sz="quarter" idx="12"/>
          </p:nvPr>
        </p:nvSpPr>
        <p:spPr/>
        <p:txBody>
          <a:bodyPr/>
          <a:lstStyle/>
          <a:p>
            <a:fld id="{D0B68A9A-8F5D-4114-819E-CD9E627B0FFB}" type="slidenum">
              <a:rPr lang="de-DE" dirty="0" smtClean="0"/>
              <a:t>212</a:t>
            </a:fld>
            <a:endParaRPr lang="de-DE" dirty="0"/>
          </a:p>
        </p:txBody>
      </p:sp>
      <p:sp>
        <p:nvSpPr>
          <p:cNvPr id="7" name="Fußzeilenplatzhalter 6">
            <a:extLst>
              <a:ext uri="{FF2B5EF4-FFF2-40B4-BE49-F238E27FC236}">
                <a16:creationId xmlns:a16="http://schemas.microsoft.com/office/drawing/2014/main" id="{B50560FF-3DA3-48EA-8EA2-50361CB2B5B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376169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2" name="Titel 1"/>
          <p:cNvSpPr>
            <a:spLocks noGrp="1"/>
          </p:cNvSpPr>
          <p:nvPr>
            <p:ph type="title"/>
          </p:nvPr>
        </p:nvSpPr>
        <p:spPr/>
        <p:txBody>
          <a:bodyPr/>
          <a:lstStyle/>
          <a:p>
            <a:r>
              <a:rPr lang="de-DE" dirty="0"/>
              <a:t>Übung: WMI/CIM</a:t>
            </a:r>
          </a:p>
        </p:txBody>
      </p:sp>
      <p:sp>
        <p:nvSpPr>
          <p:cNvPr id="3" name="Inhaltsplatzhalter 2"/>
          <p:cNvSpPr>
            <a:spLocks noGrp="1"/>
          </p:cNvSpPr>
          <p:nvPr>
            <p:ph idx="1"/>
          </p:nvPr>
        </p:nvSpPr>
        <p:spPr/>
        <p:txBody>
          <a:bodyPr/>
          <a:lstStyle/>
          <a:p>
            <a:pPr marL="514350" indent="-514350">
              <a:buFont typeface="+mj-lt"/>
              <a:buAutoNum type="arabicPeriod"/>
            </a:pPr>
            <a:r>
              <a:rPr lang="de-DE" dirty="0"/>
              <a:t>Lassen Sie sich die Klassen aus </a:t>
            </a:r>
            <a:r>
              <a:rPr lang="de-DE" dirty="0" err="1"/>
              <a:t>root</a:t>
            </a:r>
            <a:r>
              <a:rPr lang="de-DE" dirty="0"/>
              <a:t>\CIMv2 ausgeben</a:t>
            </a:r>
          </a:p>
          <a:p>
            <a:pPr marL="514350" indent="-514350">
              <a:buFont typeface="+mj-lt"/>
              <a:buAutoNum type="arabicPeriod"/>
            </a:pPr>
            <a:r>
              <a:rPr lang="de-DE" dirty="0"/>
              <a:t>Schauen Sie sich einige Klassen näher an</a:t>
            </a:r>
          </a:p>
          <a:p>
            <a:pPr marL="514350" indent="-514350">
              <a:buFont typeface="+mj-lt"/>
              <a:buAutoNum type="arabicPeriod"/>
            </a:pPr>
            <a:r>
              <a:rPr lang="de-DE" dirty="0"/>
              <a:t>Fragen Sie ALLE Werte aus  Win32_</a:t>
            </a:r>
            <a:r>
              <a:rPr lang="de-DE"/>
              <a:t>OperatingSystem ab</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dirty="0" smtClean="0"/>
              <a:t>213</a:t>
            </a:fld>
            <a:endParaRPr lang="de-DE" dirty="0"/>
          </a:p>
        </p:txBody>
      </p:sp>
      <p:sp>
        <p:nvSpPr>
          <p:cNvPr id="7" name="Fußzeilenplatzhalter 6">
            <a:extLst>
              <a:ext uri="{FF2B5EF4-FFF2-40B4-BE49-F238E27FC236}">
                <a16:creationId xmlns:a16="http://schemas.microsoft.com/office/drawing/2014/main" id="{B50560FF-3DA3-48EA-8EA2-50361CB2B5B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154068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normAutofit/>
          </a:bodyPr>
          <a:lstStyle/>
          <a:p>
            <a:pPr marL="514350" indent="-514350">
              <a:buFont typeface="+mj-lt"/>
              <a:buAutoNum type="arabicPeriod"/>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WmiObject</a:t>
            </a:r>
            <a:r>
              <a:rPr lang="en-US" kern="0" dirty="0">
                <a:solidFill>
                  <a:srgbClr val="000000"/>
                </a:solidFill>
                <a:latin typeface="Courier New" panose="02070309020205020404" pitchFamily="49" charset="0"/>
                <a:cs typeface="Courier New" panose="02070309020205020404" pitchFamily="49" charset="0"/>
              </a:rPr>
              <a:t> -Namespace root\CIMv2 -List</a:t>
            </a:r>
          </a:p>
          <a:p>
            <a:pPr marL="514350" indent="-514350">
              <a:buFont typeface="+mj-lt"/>
              <a:buAutoNum type="arabicPeriod"/>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WmiObject</a:t>
            </a:r>
            <a:r>
              <a:rPr lang="en-US" kern="0" dirty="0">
                <a:solidFill>
                  <a:srgbClr val="000000"/>
                </a:solidFill>
                <a:latin typeface="Courier New" panose="02070309020205020404" pitchFamily="49" charset="0"/>
                <a:cs typeface="Courier New" panose="02070309020205020404" pitchFamily="49" charset="0"/>
              </a:rPr>
              <a:t> –Class KLASSE </a:t>
            </a:r>
            <a:r>
              <a:rPr lang="en-US" kern="0" dirty="0" err="1">
                <a:solidFill>
                  <a:srgbClr val="000000"/>
                </a:solidFill>
                <a:cs typeface="Courier New" panose="02070309020205020404" pitchFamily="49" charset="0"/>
              </a:rPr>
              <a:t>bzw</a:t>
            </a:r>
            <a:r>
              <a:rPr lang="en-US" kern="0" dirty="0">
                <a:solidFill>
                  <a:srgbClr val="000000"/>
                </a:solidFill>
                <a:cs typeface="Courier New" panose="02070309020205020404" pitchFamily="49" charset="0"/>
              </a:rPr>
              <a:t>.</a:t>
            </a:r>
            <a:r>
              <a:rPr lang="en-US" kern="0" dirty="0">
                <a:solidFill>
                  <a:srgbClr val="000000"/>
                </a:solidFill>
                <a:latin typeface="Courier New" panose="02070309020205020404" pitchFamily="49" charset="0"/>
                <a:cs typeface="Courier New" panose="02070309020205020404" pitchFamily="49" charset="0"/>
              </a:rPr>
              <a:t> Get-</a:t>
            </a:r>
            <a:r>
              <a:rPr lang="en-US" kern="0" dirty="0" err="1">
                <a:solidFill>
                  <a:srgbClr val="000000"/>
                </a:solidFill>
                <a:latin typeface="Courier New" panose="02070309020205020404" pitchFamily="49" charset="0"/>
                <a:cs typeface="Courier New" panose="02070309020205020404" pitchFamily="49" charset="0"/>
              </a:rPr>
              <a:t>CIMInstance</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Classname</a:t>
            </a:r>
            <a:r>
              <a:rPr lang="en-US" kern="0" dirty="0">
                <a:solidFill>
                  <a:srgbClr val="000000"/>
                </a:solidFill>
                <a:latin typeface="Courier New" panose="02070309020205020404" pitchFamily="49" charset="0"/>
                <a:cs typeface="Courier New" panose="02070309020205020404" pitchFamily="49" charset="0"/>
              </a:rPr>
              <a:t> KLASSE</a:t>
            </a:r>
          </a:p>
          <a:p>
            <a:pPr marL="514350" indent="-514350">
              <a:buFont typeface="+mj-lt"/>
              <a:buAutoNum type="arabicPeriod"/>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CimInstance</a:t>
            </a:r>
            <a:r>
              <a:rPr lang="en-US" kern="0" dirty="0">
                <a:solidFill>
                  <a:srgbClr val="000000"/>
                </a:solidFill>
                <a:latin typeface="Courier New" panose="02070309020205020404" pitchFamily="49" charset="0"/>
                <a:cs typeface="Courier New" panose="02070309020205020404" pitchFamily="49" charset="0"/>
              </a:rPr>
              <a:t> Win32_OperatingSystem | </a:t>
            </a:r>
            <a:r>
              <a:rPr lang="en-US" kern="0" dirty="0" err="1">
                <a:solidFill>
                  <a:srgbClr val="000000"/>
                </a:solidFill>
                <a:latin typeface="Courier New" panose="02070309020205020404" pitchFamily="49" charset="0"/>
                <a:cs typeface="Courier New" panose="02070309020205020404" pitchFamily="49" charset="0"/>
              </a:rPr>
              <a:t>fl</a:t>
            </a:r>
            <a:r>
              <a:rPr lang="en-US" kern="0" dirty="0">
                <a:solidFill>
                  <a:srgbClr val="000000"/>
                </a:solidFill>
                <a:latin typeface="Courier New" panose="02070309020205020404" pitchFamily="49" charset="0"/>
                <a:cs typeface="Courier New" panose="02070309020205020404" pitchFamily="49" charset="0"/>
              </a:rPr>
              <a:t> *</a:t>
            </a:r>
          </a:p>
          <a:p>
            <a:pPr marL="514350" indent="-514350">
              <a:buFont typeface="+mj-lt"/>
              <a:buAutoNum type="arabicPeriod"/>
            </a:pPr>
            <a:r>
              <a:rPr lang="en-US" dirty="0">
                <a:latin typeface="Courier New" panose="02070309020205020404" pitchFamily="49" charset="0"/>
                <a:cs typeface="Courier New" panose="02070309020205020404" pitchFamily="49" charset="0"/>
              </a:rPr>
              <a:t>$Session = New-</a:t>
            </a:r>
            <a:r>
              <a:rPr lang="en-US" dirty="0" err="1">
                <a:latin typeface="Courier New" panose="02070309020205020404" pitchFamily="49" charset="0"/>
                <a:cs typeface="Courier New" panose="02070309020205020404" pitchFamily="49" charset="0"/>
              </a:rPr>
              <a:t>CimSession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ComputerName</a:t>
            </a:r>
            <a:r>
              <a:rPr lang="en-US">
                <a:latin typeface="Courier New" panose="02070309020205020404" pitchFamily="49" charset="0"/>
                <a:cs typeface="Courier New" panose="02070309020205020404" pitchFamily="49" charset="0"/>
              </a:rPr>
              <a:t> MEMBER1; </a:t>
            </a: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CimInstance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CimSession</a:t>
            </a:r>
            <a:r>
              <a:rPr lang="en-US" dirty="0">
                <a:latin typeface="Courier New" panose="02070309020205020404" pitchFamily="49" charset="0"/>
                <a:cs typeface="Courier New" panose="02070309020205020404" pitchFamily="49" charset="0"/>
              </a:rPr>
              <a:t> $Session -</a:t>
            </a:r>
            <a:r>
              <a:rPr lang="en-US" dirty="0" err="1">
                <a:latin typeface="Courier New" panose="02070309020205020404" pitchFamily="49" charset="0"/>
                <a:cs typeface="Courier New" panose="02070309020205020404" pitchFamily="49" charset="0"/>
              </a:rPr>
              <a:t>ClassName</a:t>
            </a:r>
            <a:r>
              <a:rPr lang="en-US" dirty="0">
                <a:latin typeface="Courier New" panose="02070309020205020404" pitchFamily="49" charset="0"/>
                <a:cs typeface="Courier New" panose="02070309020205020404" pitchFamily="49" charset="0"/>
              </a:rPr>
              <a:t> Win32_LogicalDisk</a:t>
            </a:r>
            <a:endParaRPr lang="de-DE" dirty="0">
              <a:latin typeface="Courier New" panose="02070309020205020404" pitchFamily="49" charset="0"/>
              <a:cs typeface="Courier New" panose="02070309020205020404" pitchFamily="49" charset="0"/>
            </a:endParaRPr>
          </a:p>
          <a:p>
            <a:pPr marL="514350" indent="-514350">
              <a:buFont typeface="+mj-lt"/>
              <a:buAutoNum type="arabicPeriod"/>
            </a:pPr>
            <a:endParaRPr lang="en-US" kern="0" dirty="0">
              <a:solidFill>
                <a:srgbClr val="000000"/>
              </a:solidFill>
              <a:latin typeface="Courier New" panose="02070309020205020404" pitchFamily="49" charset="0"/>
              <a:cs typeface="Courier New" panose="02070309020205020404" pitchFamily="49" charset="0"/>
            </a:endParaRPr>
          </a:p>
          <a:p>
            <a:pPr marL="514350" indent="-514350">
              <a:buFont typeface="+mj-lt"/>
              <a:buAutoNum type="arabicPeriod"/>
            </a:pPr>
            <a:endParaRPr lang="en-US" kern="0" dirty="0">
              <a:solidFill>
                <a:srgbClr val="000000"/>
              </a:solidFill>
              <a:latin typeface="Courier New" panose="02070309020205020404" pitchFamily="49" charset="0"/>
              <a:cs typeface="Courier New" panose="02070309020205020404" pitchFamily="49" charset="0"/>
            </a:endParaRPr>
          </a:p>
          <a:p>
            <a:pPr marL="514350" indent="-514350">
              <a:buFont typeface="+mj-lt"/>
              <a:buAutoNum type="arabicPeriod"/>
            </a:pPr>
            <a:endParaRPr lang="en-US" kern="0" dirty="0">
              <a:solidFill>
                <a:srgbClr val="000000"/>
              </a:solidFill>
              <a:latin typeface="Courier New" panose="02070309020205020404" pitchFamily="49" charset="0"/>
              <a:cs typeface="Courier New" panose="02070309020205020404" pitchFamily="49" charset="0"/>
            </a:endParaRPr>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dirty="0" smtClean="0"/>
              <a:t>214</a:t>
            </a:fld>
            <a:endParaRPr lang="de-DE" dirty="0"/>
          </a:p>
        </p:txBody>
      </p:sp>
      <p:sp>
        <p:nvSpPr>
          <p:cNvPr id="5" name="Fußzeilenplatzhalter 4">
            <a:extLst>
              <a:ext uri="{FF2B5EF4-FFF2-40B4-BE49-F238E27FC236}">
                <a16:creationId xmlns:a16="http://schemas.microsoft.com/office/drawing/2014/main" id="{A751385F-3502-4DDE-9F5E-80F5A48E459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617965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Variablen II</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dirty="0" smtClean="0"/>
              <a:t>215</a:t>
            </a:fld>
            <a:endParaRPr lang="de-DE" dirty="0"/>
          </a:p>
        </p:txBody>
      </p:sp>
      <p:sp>
        <p:nvSpPr>
          <p:cNvPr id="2" name="Fußzeilenplatzhalter 1">
            <a:extLst>
              <a:ext uri="{FF2B5EF4-FFF2-40B4-BE49-F238E27FC236}">
                <a16:creationId xmlns:a16="http://schemas.microsoft.com/office/drawing/2014/main" id="{2EA53B45-EC15-425A-B03D-E88A0759C63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45219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Variablen sind in einem eigenen Laufwerk </a:t>
            </a:r>
            <a:r>
              <a:rPr lang="de-DE" b="1" dirty="0"/>
              <a:t>VARIABLE:</a:t>
            </a:r>
            <a:r>
              <a:rPr lang="de-DE" dirty="0"/>
              <a:t> gespeichert:</a:t>
            </a:r>
          </a:p>
        </p:txBody>
      </p:sp>
      <p:sp>
        <p:nvSpPr>
          <p:cNvPr id="4" name="Foliennummernplatzhalter 3"/>
          <p:cNvSpPr>
            <a:spLocks noGrp="1"/>
          </p:cNvSpPr>
          <p:nvPr>
            <p:ph type="sldNum" sz="quarter" idx="12"/>
          </p:nvPr>
        </p:nvSpPr>
        <p:spPr/>
        <p:txBody>
          <a:bodyPr/>
          <a:lstStyle/>
          <a:p>
            <a:fld id="{D0B68A9A-8F5D-4114-819E-CD9E627B0FFB}" type="slidenum">
              <a:rPr lang="de-DE" dirty="0" smtClean="0"/>
              <a:t>216</a:t>
            </a:fld>
            <a:endParaRPr lang="de-DE" dirty="0"/>
          </a:p>
        </p:txBody>
      </p:sp>
      <p:pic>
        <p:nvPicPr>
          <p:cNvPr id="5" name="Grafik 4"/>
          <p:cNvPicPr>
            <a:picLocks noChangeAspect="1"/>
          </p:cNvPicPr>
          <p:nvPr/>
        </p:nvPicPr>
        <p:blipFill>
          <a:blip r:embed="rId2"/>
          <a:stretch>
            <a:fillRect/>
          </a:stretch>
        </p:blipFill>
        <p:spPr>
          <a:xfrm>
            <a:off x="1673545" y="2492897"/>
            <a:ext cx="8856984" cy="3441571"/>
          </a:xfrm>
          <a:prstGeom prst="rect">
            <a:avLst/>
          </a:prstGeom>
        </p:spPr>
      </p:pic>
      <p:sp>
        <p:nvSpPr>
          <p:cNvPr id="6" name="Fußzeilenplatzhalter 5">
            <a:extLst>
              <a:ext uri="{FF2B5EF4-FFF2-40B4-BE49-F238E27FC236}">
                <a16:creationId xmlns:a16="http://schemas.microsoft.com/office/drawing/2014/main" id="{9202A89C-6DB6-412A-A21B-BF7906679AE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2339659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Wenn man mehr als ein Objekt in einer Variable abspeichert entsteht ein </a:t>
            </a:r>
            <a:r>
              <a:rPr lang="de-DE" b="1" dirty="0"/>
              <a:t>Array</a:t>
            </a:r>
          </a:p>
          <a:p>
            <a:r>
              <a:rPr lang="de-DE" dirty="0"/>
              <a:t>Es existieren einige </a:t>
            </a:r>
            <a:r>
              <a:rPr lang="de-DE" dirty="0" err="1"/>
              <a:t>Commandlets</a:t>
            </a:r>
            <a:r>
              <a:rPr lang="de-DE" dirty="0"/>
              <a:t>, mit denen sich Variablen verwalten lassen:</a:t>
            </a:r>
          </a:p>
        </p:txBody>
      </p:sp>
      <p:sp>
        <p:nvSpPr>
          <p:cNvPr id="4" name="Foliennummernplatzhalter 3"/>
          <p:cNvSpPr>
            <a:spLocks noGrp="1"/>
          </p:cNvSpPr>
          <p:nvPr>
            <p:ph type="sldNum" sz="quarter" idx="12"/>
          </p:nvPr>
        </p:nvSpPr>
        <p:spPr/>
        <p:txBody>
          <a:bodyPr/>
          <a:lstStyle/>
          <a:p>
            <a:fld id="{D0B68A9A-8F5D-4114-819E-CD9E627B0FFB}" type="slidenum">
              <a:rPr lang="de-DE" smtClean="0"/>
              <a:t>217</a:t>
            </a:fld>
            <a:endParaRPr lang="de-DE"/>
          </a:p>
        </p:txBody>
      </p:sp>
      <p:pic>
        <p:nvPicPr>
          <p:cNvPr id="5" name="Grafik 4"/>
          <p:cNvPicPr>
            <a:picLocks noChangeAspect="1"/>
          </p:cNvPicPr>
          <p:nvPr/>
        </p:nvPicPr>
        <p:blipFill>
          <a:blip r:embed="rId2"/>
          <a:stretch>
            <a:fillRect/>
          </a:stretch>
        </p:blipFill>
        <p:spPr>
          <a:xfrm>
            <a:off x="1599171" y="3677504"/>
            <a:ext cx="8993658" cy="2107301"/>
          </a:xfrm>
          <a:prstGeom prst="rect">
            <a:avLst/>
          </a:prstGeom>
        </p:spPr>
      </p:pic>
      <p:sp>
        <p:nvSpPr>
          <p:cNvPr id="6" name="Fußzeilenplatzhalter 5">
            <a:extLst>
              <a:ext uri="{FF2B5EF4-FFF2-40B4-BE49-F238E27FC236}">
                <a16:creationId xmlns:a16="http://schemas.microsoft.com/office/drawing/2014/main" id="{3D10B986-6EEC-4CB7-89C9-9C3C3A54428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7134252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normAutofit/>
          </a:bodyPr>
          <a:lstStyle/>
          <a:p>
            <a:r>
              <a:rPr lang="de-DE" dirty="0"/>
              <a:t>Variablen existieren nur innerhalb bestimmter Bereiche (sog. „</a:t>
            </a:r>
            <a:r>
              <a:rPr lang="de-DE" b="1" dirty="0"/>
              <a:t>lokale Variablen</a:t>
            </a:r>
            <a:r>
              <a:rPr lang="de-DE" dirty="0"/>
              <a:t>“)</a:t>
            </a:r>
          </a:p>
          <a:p>
            <a:r>
              <a:rPr lang="de-DE" dirty="0"/>
              <a:t>Optional kann man </a:t>
            </a:r>
            <a:r>
              <a:rPr lang="de-DE" b="1" dirty="0"/>
              <a:t>globale Variablen </a:t>
            </a:r>
            <a:r>
              <a:rPr lang="de-DE" dirty="0"/>
              <a:t>definieren</a:t>
            </a:r>
          </a:p>
          <a:p>
            <a:r>
              <a:rPr lang="de-DE" dirty="0"/>
              <a:t>Variablennamen sollten nur aus </a:t>
            </a:r>
            <a:r>
              <a:rPr lang="de-DE" b="1" dirty="0"/>
              <a:t>Buchstaben</a:t>
            </a:r>
            <a:r>
              <a:rPr lang="de-DE" dirty="0"/>
              <a:t>, </a:t>
            </a:r>
            <a:r>
              <a:rPr lang="de-DE" b="1" dirty="0"/>
              <a:t>Zahlen</a:t>
            </a:r>
            <a:r>
              <a:rPr lang="de-DE" dirty="0"/>
              <a:t> und </a:t>
            </a:r>
            <a:r>
              <a:rPr lang="de-DE" b="1" dirty="0"/>
              <a:t>Unterstrichen</a:t>
            </a:r>
            <a:r>
              <a:rPr lang="de-DE" dirty="0"/>
              <a:t> bestehen</a:t>
            </a:r>
          </a:p>
          <a:p>
            <a:r>
              <a:rPr lang="de-DE" dirty="0"/>
              <a:t>Weitere Zeichen wären möglich, aber nicht empfohlen</a:t>
            </a:r>
          </a:p>
          <a:p>
            <a:r>
              <a:rPr lang="de-DE" b="1" dirty="0"/>
              <a:t>$</a:t>
            </a:r>
            <a:r>
              <a:rPr lang="de-DE" dirty="0"/>
              <a:t> ist kein Teil des Variablennamens sondern nur für den Zugriff</a:t>
            </a:r>
          </a:p>
        </p:txBody>
      </p:sp>
      <p:sp>
        <p:nvSpPr>
          <p:cNvPr id="4" name="Foliennummernplatzhalter 3"/>
          <p:cNvSpPr>
            <a:spLocks noGrp="1"/>
          </p:cNvSpPr>
          <p:nvPr>
            <p:ph type="sldNum" sz="quarter" idx="12"/>
          </p:nvPr>
        </p:nvSpPr>
        <p:spPr/>
        <p:txBody>
          <a:bodyPr/>
          <a:lstStyle/>
          <a:p>
            <a:fld id="{D0B68A9A-8F5D-4114-819E-CD9E627B0FFB}" type="slidenum">
              <a:rPr lang="de-DE" smtClean="0"/>
              <a:t>218</a:t>
            </a:fld>
            <a:endParaRPr lang="de-DE"/>
          </a:p>
        </p:txBody>
      </p:sp>
      <p:sp>
        <p:nvSpPr>
          <p:cNvPr id="5" name="Fußzeilenplatzhalter 4">
            <a:extLst>
              <a:ext uri="{FF2B5EF4-FFF2-40B4-BE49-F238E27FC236}">
                <a16:creationId xmlns:a16="http://schemas.microsoft.com/office/drawing/2014/main" id="{8F01A0E9-6367-49A9-8067-3C6423643CE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7821957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normAutofit/>
          </a:bodyPr>
          <a:lstStyle/>
          <a:p>
            <a:r>
              <a:rPr lang="de-DE" dirty="0"/>
              <a:t>Der Zugriff auf einzelne Objekte in einem Array geschieht etwa in der Form:</a:t>
            </a:r>
          </a:p>
          <a:p>
            <a:endParaRPr lang="de-DE" dirty="0"/>
          </a:p>
          <a:p>
            <a:endParaRPr lang="de-DE" dirty="0"/>
          </a:p>
          <a:p>
            <a:endParaRPr lang="de-DE" dirty="0"/>
          </a:p>
          <a:p>
            <a:r>
              <a:rPr lang="de-DE" dirty="0"/>
              <a:t>Zählung beginnt bei 0</a:t>
            </a:r>
          </a:p>
        </p:txBody>
      </p:sp>
      <p:sp>
        <p:nvSpPr>
          <p:cNvPr id="4" name="Foliennummernplatzhalter 3"/>
          <p:cNvSpPr>
            <a:spLocks noGrp="1"/>
          </p:cNvSpPr>
          <p:nvPr>
            <p:ph type="sldNum" sz="quarter" idx="12"/>
          </p:nvPr>
        </p:nvSpPr>
        <p:spPr/>
        <p:txBody>
          <a:bodyPr/>
          <a:lstStyle/>
          <a:p>
            <a:fld id="{D0B68A9A-8F5D-4114-819E-CD9E627B0FFB}" type="slidenum">
              <a:rPr lang="de-DE" smtClean="0"/>
              <a:t>219</a:t>
            </a:fld>
            <a:endParaRPr lang="de-DE"/>
          </a:p>
        </p:txBody>
      </p:sp>
      <p:pic>
        <p:nvPicPr>
          <p:cNvPr id="5" name="Grafik 4"/>
          <p:cNvPicPr>
            <a:picLocks noChangeAspect="1"/>
          </p:cNvPicPr>
          <p:nvPr/>
        </p:nvPicPr>
        <p:blipFill>
          <a:blip r:embed="rId2"/>
          <a:stretch>
            <a:fillRect/>
          </a:stretch>
        </p:blipFill>
        <p:spPr>
          <a:xfrm>
            <a:off x="3926651" y="2492896"/>
            <a:ext cx="4546054" cy="1603082"/>
          </a:xfrm>
          <a:prstGeom prst="rect">
            <a:avLst/>
          </a:prstGeom>
        </p:spPr>
      </p:pic>
      <p:sp>
        <p:nvSpPr>
          <p:cNvPr id="6" name="Fußzeilenplatzhalter 5">
            <a:extLst>
              <a:ext uri="{FF2B5EF4-FFF2-40B4-BE49-F238E27FC236}">
                <a16:creationId xmlns:a16="http://schemas.microsoft.com/office/drawing/2014/main" id="{3F620C3C-FCF9-4F0B-8101-C0F162427B4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28722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Einem Parameter können auch mehrere Werte übergeben werden:</a:t>
            </a:r>
          </a:p>
          <a:p>
            <a:endParaRPr lang="de-DE" dirty="0"/>
          </a:p>
          <a:p>
            <a:pPr marL="457200" lvl="1" indent="0">
              <a:buNone/>
            </a:pPr>
            <a:r>
              <a:rPr lang="de-DE" dirty="0"/>
              <a:t>-Name &lt;String[]&gt; </a:t>
            </a:r>
          </a:p>
          <a:p>
            <a:endParaRPr lang="de-DE" dirty="0"/>
          </a:p>
          <a:p>
            <a:endParaRPr lang="de-DE" dirty="0"/>
          </a:p>
          <a:p>
            <a:r>
              <a:rPr lang="de-DE" dirty="0"/>
              <a:t>Dazu erzeugt man eine Liste der Werte:</a:t>
            </a:r>
          </a:p>
          <a:p>
            <a:pPr marL="457200" lvl="1" indent="0">
              <a:buNone/>
            </a:pPr>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22</a:t>
            </a:fld>
            <a:endParaRPr lang="de-DE"/>
          </a:p>
        </p:txBody>
      </p:sp>
      <p:pic>
        <p:nvPicPr>
          <p:cNvPr id="5" name="Grafik 4"/>
          <p:cNvPicPr>
            <a:picLocks noChangeAspect="1"/>
          </p:cNvPicPr>
          <p:nvPr/>
        </p:nvPicPr>
        <p:blipFill>
          <a:blip r:embed="rId2"/>
          <a:stretch>
            <a:fillRect/>
          </a:stretch>
        </p:blipFill>
        <p:spPr>
          <a:xfrm>
            <a:off x="5164501" y="2348880"/>
            <a:ext cx="4871641" cy="2270522"/>
          </a:xfrm>
          <a:prstGeom prst="rect">
            <a:avLst/>
          </a:prstGeom>
        </p:spPr>
      </p:pic>
      <p:pic>
        <p:nvPicPr>
          <p:cNvPr id="6" name="Grafik 5"/>
          <p:cNvPicPr>
            <a:picLocks noChangeAspect="1"/>
          </p:cNvPicPr>
          <p:nvPr/>
        </p:nvPicPr>
        <p:blipFill>
          <a:blip r:embed="rId3"/>
          <a:stretch>
            <a:fillRect/>
          </a:stretch>
        </p:blipFill>
        <p:spPr>
          <a:xfrm>
            <a:off x="2147888" y="5170893"/>
            <a:ext cx="7896225" cy="1181100"/>
          </a:xfrm>
          <a:prstGeom prst="rect">
            <a:avLst/>
          </a:prstGeom>
        </p:spPr>
      </p:pic>
      <p:sp>
        <p:nvSpPr>
          <p:cNvPr id="7" name="Fußzeilenplatzhalter 6">
            <a:extLst>
              <a:ext uri="{FF2B5EF4-FFF2-40B4-BE49-F238E27FC236}">
                <a16:creationId xmlns:a16="http://schemas.microsoft.com/office/drawing/2014/main" id="{BF355CB3-8A4A-4CA4-8CB7-8C449F13E2A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176947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Mit Hilfe des Punktes (</a:t>
            </a:r>
            <a:r>
              <a:rPr lang="de-DE" b="1" dirty="0"/>
              <a:t>.</a:t>
            </a:r>
            <a:r>
              <a:rPr lang="de-DE" dirty="0"/>
              <a:t>) kann man Bestandteile eines Objektes direkt adressieren:</a:t>
            </a:r>
          </a:p>
        </p:txBody>
      </p:sp>
      <p:sp>
        <p:nvSpPr>
          <p:cNvPr id="4" name="Foliennummernplatzhalter 3"/>
          <p:cNvSpPr>
            <a:spLocks noGrp="1"/>
          </p:cNvSpPr>
          <p:nvPr>
            <p:ph type="sldNum" sz="quarter" idx="12"/>
          </p:nvPr>
        </p:nvSpPr>
        <p:spPr/>
        <p:txBody>
          <a:bodyPr/>
          <a:lstStyle/>
          <a:p>
            <a:fld id="{D0B68A9A-8F5D-4114-819E-CD9E627B0FFB}" type="slidenum">
              <a:rPr lang="de-DE" smtClean="0"/>
              <a:t>220</a:t>
            </a:fld>
            <a:endParaRPr lang="de-DE"/>
          </a:p>
        </p:txBody>
      </p:sp>
      <p:pic>
        <p:nvPicPr>
          <p:cNvPr id="5" name="Grafik 4"/>
          <p:cNvPicPr>
            <a:picLocks noChangeAspect="1"/>
          </p:cNvPicPr>
          <p:nvPr/>
        </p:nvPicPr>
        <p:blipFill>
          <a:blip r:embed="rId2"/>
          <a:stretch>
            <a:fillRect/>
          </a:stretch>
        </p:blipFill>
        <p:spPr>
          <a:xfrm>
            <a:off x="2547938" y="2852936"/>
            <a:ext cx="7096125" cy="2495550"/>
          </a:xfrm>
          <a:prstGeom prst="rect">
            <a:avLst/>
          </a:prstGeom>
        </p:spPr>
      </p:pic>
      <p:sp>
        <p:nvSpPr>
          <p:cNvPr id="6" name="Fußzeilenplatzhalter 5">
            <a:extLst>
              <a:ext uri="{FF2B5EF4-FFF2-40B4-BE49-F238E27FC236}">
                <a16:creationId xmlns:a16="http://schemas.microsoft.com/office/drawing/2014/main" id="{8FFE6299-878D-479E-8D7A-2275A501C38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7398781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Variablen in einfach Anführungszeichen:</a:t>
            </a:r>
          </a:p>
          <a:p>
            <a:pPr lvl="1"/>
            <a:r>
              <a:rPr lang="de-DE" dirty="0"/>
              <a:t>Variablenname als Wort</a:t>
            </a:r>
          </a:p>
          <a:p>
            <a:r>
              <a:rPr lang="de-DE" dirty="0"/>
              <a:t>Variablen in doppelten Anführungszeichen:</a:t>
            </a:r>
          </a:p>
          <a:p>
            <a:pPr lvl="1"/>
            <a:r>
              <a:rPr lang="de-DE" dirty="0"/>
              <a:t>Wert der Variable</a:t>
            </a:r>
          </a:p>
        </p:txBody>
      </p:sp>
      <p:sp>
        <p:nvSpPr>
          <p:cNvPr id="4" name="Foliennummernplatzhalter 3"/>
          <p:cNvSpPr>
            <a:spLocks noGrp="1"/>
          </p:cNvSpPr>
          <p:nvPr>
            <p:ph type="sldNum" sz="quarter" idx="12"/>
          </p:nvPr>
        </p:nvSpPr>
        <p:spPr/>
        <p:txBody>
          <a:bodyPr/>
          <a:lstStyle/>
          <a:p>
            <a:fld id="{D0B68A9A-8F5D-4114-819E-CD9E627B0FFB}" type="slidenum">
              <a:rPr lang="de-DE" smtClean="0"/>
              <a:t>221</a:t>
            </a:fld>
            <a:endParaRPr lang="de-DE"/>
          </a:p>
        </p:txBody>
      </p:sp>
      <p:pic>
        <p:nvPicPr>
          <p:cNvPr id="5" name="Grafik 4"/>
          <p:cNvPicPr>
            <a:picLocks noChangeAspect="1"/>
          </p:cNvPicPr>
          <p:nvPr/>
        </p:nvPicPr>
        <p:blipFill>
          <a:blip r:embed="rId2"/>
          <a:stretch>
            <a:fillRect/>
          </a:stretch>
        </p:blipFill>
        <p:spPr>
          <a:xfrm>
            <a:off x="2811525" y="3697461"/>
            <a:ext cx="6568951" cy="1926126"/>
          </a:xfrm>
          <a:prstGeom prst="rect">
            <a:avLst/>
          </a:prstGeom>
        </p:spPr>
      </p:pic>
      <p:sp>
        <p:nvSpPr>
          <p:cNvPr id="6" name="Fußzeilenplatzhalter 5">
            <a:extLst>
              <a:ext uri="{FF2B5EF4-FFF2-40B4-BE49-F238E27FC236}">
                <a16:creationId xmlns:a16="http://schemas.microsoft.com/office/drawing/2014/main" id="{7E6D08D5-C0B1-4BF4-AE66-F8F60035030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3605865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Will man innerhalb einer Ausgabe auf Member einer Variable zugreifen:</a:t>
            </a:r>
          </a:p>
        </p:txBody>
      </p:sp>
      <p:sp>
        <p:nvSpPr>
          <p:cNvPr id="4" name="Foliennummernplatzhalter 3"/>
          <p:cNvSpPr>
            <a:spLocks noGrp="1"/>
          </p:cNvSpPr>
          <p:nvPr>
            <p:ph type="sldNum" sz="quarter" idx="12"/>
          </p:nvPr>
        </p:nvSpPr>
        <p:spPr/>
        <p:txBody>
          <a:bodyPr/>
          <a:lstStyle/>
          <a:p>
            <a:fld id="{D0B68A9A-8F5D-4114-819E-CD9E627B0FFB}" type="slidenum">
              <a:rPr lang="de-DE" smtClean="0"/>
              <a:t>222</a:t>
            </a:fld>
            <a:endParaRPr lang="de-DE"/>
          </a:p>
        </p:txBody>
      </p:sp>
      <p:pic>
        <p:nvPicPr>
          <p:cNvPr id="5" name="Grafik 4"/>
          <p:cNvPicPr>
            <a:picLocks noChangeAspect="1"/>
          </p:cNvPicPr>
          <p:nvPr/>
        </p:nvPicPr>
        <p:blipFill>
          <a:blip r:embed="rId2"/>
          <a:stretch>
            <a:fillRect/>
          </a:stretch>
        </p:blipFill>
        <p:spPr>
          <a:xfrm>
            <a:off x="2647950" y="2492897"/>
            <a:ext cx="6896100" cy="3209925"/>
          </a:xfrm>
          <a:prstGeom prst="rect">
            <a:avLst/>
          </a:prstGeom>
        </p:spPr>
      </p:pic>
      <p:sp>
        <p:nvSpPr>
          <p:cNvPr id="6" name="Abgerundetes Rechteck 5"/>
          <p:cNvSpPr/>
          <p:nvPr/>
        </p:nvSpPr>
        <p:spPr>
          <a:xfrm>
            <a:off x="4295800" y="4437112"/>
            <a:ext cx="4320480" cy="19918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ußzeilenplatzhalter 6">
            <a:extLst>
              <a:ext uri="{FF2B5EF4-FFF2-40B4-BE49-F238E27FC236}">
                <a16:creationId xmlns:a16="http://schemas.microsoft.com/office/drawing/2014/main" id="{42F5F8D2-B4E6-42A1-BEF4-4325E10BF48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8034284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 II</a:t>
            </a:r>
          </a:p>
        </p:txBody>
      </p:sp>
      <p:sp>
        <p:nvSpPr>
          <p:cNvPr id="3" name="Inhaltsplatzhalter 2"/>
          <p:cNvSpPr>
            <a:spLocks noGrp="1"/>
          </p:cNvSpPr>
          <p:nvPr>
            <p:ph idx="1"/>
          </p:nvPr>
        </p:nvSpPr>
        <p:spPr/>
        <p:txBody>
          <a:bodyPr/>
          <a:lstStyle/>
          <a:p>
            <a:r>
              <a:rPr lang="de-DE" dirty="0"/>
              <a:t>Hier muss man einen kleinen „Trick“ anwenden:</a:t>
            </a:r>
          </a:p>
        </p:txBody>
      </p:sp>
      <p:sp>
        <p:nvSpPr>
          <p:cNvPr id="4" name="Foliennummernplatzhalter 3"/>
          <p:cNvSpPr>
            <a:spLocks noGrp="1"/>
          </p:cNvSpPr>
          <p:nvPr>
            <p:ph type="sldNum" sz="quarter" idx="12"/>
          </p:nvPr>
        </p:nvSpPr>
        <p:spPr/>
        <p:txBody>
          <a:bodyPr/>
          <a:lstStyle/>
          <a:p>
            <a:fld id="{D0B68A9A-8F5D-4114-819E-CD9E627B0FFB}" type="slidenum">
              <a:rPr lang="de-DE" smtClean="0"/>
              <a:t>223</a:t>
            </a:fld>
            <a:endParaRPr lang="de-DE"/>
          </a:p>
        </p:txBody>
      </p:sp>
      <p:pic>
        <p:nvPicPr>
          <p:cNvPr id="5" name="Grafik 4"/>
          <p:cNvPicPr>
            <a:picLocks noChangeAspect="1"/>
          </p:cNvPicPr>
          <p:nvPr/>
        </p:nvPicPr>
        <p:blipFill>
          <a:blip r:embed="rId2"/>
          <a:stretch>
            <a:fillRect/>
          </a:stretch>
        </p:blipFill>
        <p:spPr>
          <a:xfrm>
            <a:off x="2647950" y="2492897"/>
            <a:ext cx="6896100" cy="3209925"/>
          </a:xfrm>
          <a:prstGeom prst="rect">
            <a:avLst/>
          </a:prstGeom>
        </p:spPr>
      </p:pic>
      <p:sp>
        <p:nvSpPr>
          <p:cNvPr id="6" name="Abgerundetes Rechteck 5"/>
          <p:cNvSpPr/>
          <p:nvPr/>
        </p:nvSpPr>
        <p:spPr>
          <a:xfrm>
            <a:off x="2855640" y="4509120"/>
            <a:ext cx="3096344" cy="216024"/>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6023992" y="3793976"/>
            <a:ext cx="1584176" cy="29180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ußzeilenplatzhalter 7">
            <a:extLst>
              <a:ext uri="{FF2B5EF4-FFF2-40B4-BE49-F238E27FC236}">
                <a16:creationId xmlns:a16="http://schemas.microsoft.com/office/drawing/2014/main" id="{8CF127B0-8F43-4D0B-A57C-54DB7E91C33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583218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Variablen II</a:t>
            </a:r>
          </a:p>
        </p:txBody>
      </p:sp>
      <p:sp>
        <p:nvSpPr>
          <p:cNvPr id="3" name="Inhaltsplatzhalter 2"/>
          <p:cNvSpPr>
            <a:spLocks noGrp="1"/>
          </p:cNvSpPr>
          <p:nvPr>
            <p:ph idx="1"/>
          </p:nvPr>
        </p:nvSpPr>
        <p:spPr/>
        <p:txBody>
          <a:bodyPr/>
          <a:lstStyle/>
          <a:p>
            <a:pPr marL="514350" indent="-514350">
              <a:buFont typeface="+mj-lt"/>
              <a:buAutoNum type="arabicPeriod"/>
            </a:pPr>
            <a:r>
              <a:rPr lang="de-DE" dirty="0"/>
              <a:t>Legen Sie ein Array mit den Zahlen von 1 bis 5 an</a:t>
            </a:r>
          </a:p>
          <a:p>
            <a:pPr marL="514350" indent="-514350">
              <a:buFont typeface="+mj-lt"/>
              <a:buAutoNum type="arabicPeriod"/>
            </a:pPr>
            <a:r>
              <a:rPr lang="de-DE" dirty="0"/>
              <a:t>Lassen Sie sich die Zahl an der 5. Stelle ausgeben</a:t>
            </a:r>
          </a:p>
          <a:p>
            <a:pPr marL="514350" indent="-514350">
              <a:buFont typeface="+mj-lt"/>
              <a:buAutoNum type="arabicPeriod"/>
            </a:pPr>
            <a:r>
              <a:rPr lang="de-DE" dirty="0"/>
              <a:t>Verändern Sie diese Zahl</a:t>
            </a:r>
          </a:p>
        </p:txBody>
      </p:sp>
      <p:sp>
        <p:nvSpPr>
          <p:cNvPr id="4" name="Foliennummernplatzhalter 3"/>
          <p:cNvSpPr>
            <a:spLocks noGrp="1"/>
          </p:cNvSpPr>
          <p:nvPr>
            <p:ph type="sldNum" sz="quarter" idx="12"/>
          </p:nvPr>
        </p:nvSpPr>
        <p:spPr/>
        <p:txBody>
          <a:bodyPr/>
          <a:lstStyle/>
          <a:p>
            <a:fld id="{D0B68A9A-8F5D-4114-819E-CD9E627B0FFB}" type="slidenum">
              <a:rPr lang="de-DE" smtClean="0"/>
              <a:t>224</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928189495"/>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2368A556-81E1-414F-9B5B-77982C44589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4946626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pPr marL="514350" indent="-514350">
              <a:buFont typeface="+mj-lt"/>
              <a:buAutoNum type="arabicPeriod"/>
            </a:pPr>
            <a:r>
              <a:rPr lang="de-DE" dirty="0"/>
              <a:t>Mehrere Varianten:</a:t>
            </a:r>
          </a:p>
          <a:p>
            <a:pPr marL="914400" lvl="1" indent="-514350">
              <a:buFont typeface="+mj-lt"/>
              <a:buAutoNum type="arabicPeriod"/>
            </a:pPr>
            <a:r>
              <a:rPr lang="de-DE" dirty="0"/>
              <a:t>$e = @(); $e += 1; $e += 2; $e += 3; …</a:t>
            </a:r>
          </a:p>
          <a:p>
            <a:pPr marL="914400" lvl="1" indent="-514350">
              <a:buFont typeface="+mj-lt"/>
              <a:buAutoNum type="arabicPeriod"/>
            </a:pPr>
            <a:r>
              <a:rPr lang="de-DE" dirty="0"/>
              <a:t>[</a:t>
            </a:r>
            <a:r>
              <a:rPr lang="de-DE" dirty="0" err="1"/>
              <a:t>int</a:t>
            </a:r>
            <a:r>
              <a:rPr lang="de-DE" dirty="0"/>
              <a:t>[]] $e = 1,2,3,4,5</a:t>
            </a:r>
          </a:p>
          <a:p>
            <a:pPr marL="914400" lvl="1" indent="-514350">
              <a:buFont typeface="+mj-lt"/>
              <a:buAutoNum type="arabicPeriod"/>
            </a:pPr>
            <a:r>
              <a:rPr lang="de-DE" dirty="0"/>
              <a:t>$e = 1,2,3,4,5</a:t>
            </a:r>
          </a:p>
          <a:p>
            <a:pPr marL="914400" lvl="1" indent="-514350">
              <a:buFont typeface="+mj-lt"/>
              <a:buAutoNum type="arabicPeriod"/>
            </a:pPr>
            <a:r>
              <a:rPr lang="de-DE" dirty="0"/>
              <a:t>$e = 1..5</a:t>
            </a:r>
          </a:p>
          <a:p>
            <a:pPr marL="514350" indent="-514350">
              <a:buFont typeface="+mj-lt"/>
              <a:buAutoNum type="arabicPeriod"/>
            </a:pPr>
            <a:r>
              <a:rPr lang="de-DE" dirty="0"/>
              <a:t>$e[4]  (Array beginnt bei 0 zu zählen!)</a:t>
            </a:r>
          </a:p>
          <a:p>
            <a:pPr marL="514350" indent="-514350">
              <a:buFont typeface="+mj-lt"/>
              <a:buAutoNum type="arabicPeriod"/>
            </a:pPr>
            <a:r>
              <a:rPr lang="de-DE" dirty="0"/>
              <a:t>$e[4] = 99</a:t>
            </a:r>
          </a:p>
        </p:txBody>
      </p:sp>
      <p:sp>
        <p:nvSpPr>
          <p:cNvPr id="4" name="Foliennummernplatzhalter 3"/>
          <p:cNvSpPr>
            <a:spLocks noGrp="1"/>
          </p:cNvSpPr>
          <p:nvPr>
            <p:ph type="sldNum" sz="quarter" idx="12"/>
          </p:nvPr>
        </p:nvSpPr>
        <p:spPr/>
        <p:txBody>
          <a:bodyPr/>
          <a:lstStyle/>
          <a:p>
            <a:fld id="{D0B68A9A-8F5D-4114-819E-CD9E627B0FFB}" type="slidenum">
              <a:rPr lang="de-DE" smtClean="0"/>
              <a:t>225</a:t>
            </a:fld>
            <a:endParaRPr lang="de-DE"/>
          </a:p>
        </p:txBody>
      </p:sp>
      <p:sp>
        <p:nvSpPr>
          <p:cNvPr id="5" name="Fußzeilenplatzhalter 4">
            <a:extLst>
              <a:ext uri="{FF2B5EF4-FFF2-40B4-BE49-F238E27FC236}">
                <a16:creationId xmlns:a16="http://schemas.microsoft.com/office/drawing/2014/main" id="{155EEFED-87D8-4DBE-A38B-34560D9E920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611693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 Using Variables</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rPr>
              <a:t>In this demonstration, you will see several ways to use variables</a:t>
            </a:r>
          </a:p>
          <a:p>
            <a:pPr lvl="1"/>
            <a:r>
              <a:rPr lang="en-US" kern="0" dirty="0">
                <a:solidFill>
                  <a:srgbClr val="000000"/>
                </a:solidFill>
              </a:rPr>
              <a:t>Naming variables</a:t>
            </a:r>
          </a:p>
          <a:p>
            <a:pPr lvl="1"/>
            <a:r>
              <a:rPr lang="en-US" kern="0" dirty="0">
                <a:solidFill>
                  <a:srgbClr val="000000"/>
                </a:solidFill>
              </a:rPr>
              <a:t>Using variables</a:t>
            </a:r>
          </a:p>
          <a:p>
            <a:pPr lvl="1"/>
            <a:r>
              <a:rPr lang="en-US" kern="0" dirty="0">
                <a:solidFill>
                  <a:srgbClr val="000000"/>
                </a:solidFill>
              </a:rPr>
              <a:t>Using double quotation marks</a:t>
            </a:r>
          </a:p>
          <a:p>
            <a:pPr lvl="1"/>
            <a:r>
              <a:rPr lang="en-US" kern="0" dirty="0">
                <a:solidFill>
                  <a:srgbClr val="000000"/>
                </a:solidFill>
              </a:rPr>
              <a:t>Using </a:t>
            </a:r>
            <a:r>
              <a:rPr lang="en-US" kern="0" dirty="0" err="1">
                <a:solidFill>
                  <a:srgbClr val="000000"/>
                </a:solidFill>
              </a:rPr>
              <a:t>subexpressions</a:t>
            </a:r>
            <a:endParaRPr lang="en-US" kern="0" dirty="0">
              <a:solidFill>
                <a:srgbClr val="000000"/>
              </a:solidFill>
            </a:endParaRPr>
          </a:p>
        </p:txBody>
      </p:sp>
      <p:sp>
        <p:nvSpPr>
          <p:cNvPr id="3" name="Fußzeilenplatzhalter 2">
            <a:extLst>
              <a:ext uri="{FF2B5EF4-FFF2-40B4-BE49-F238E27FC236}">
                <a16:creationId xmlns:a16="http://schemas.microsoft.com/office/drawing/2014/main" id="{0D5DB8B6-DEEA-489F-80B8-23734D5C20AF}"/>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9D6271B4-0B0D-4736-89B3-D2BC45847F99}"/>
              </a:ext>
            </a:extLst>
          </p:cNvPr>
          <p:cNvSpPr>
            <a:spLocks noGrp="1"/>
          </p:cNvSpPr>
          <p:nvPr>
            <p:ph type="sldNum" sz="quarter" idx="12"/>
          </p:nvPr>
        </p:nvSpPr>
        <p:spPr/>
        <p:txBody>
          <a:bodyPr/>
          <a:lstStyle/>
          <a:p>
            <a:fld id="{D0B68A9A-8F5D-4114-819E-CD9E627B0FFB}" type="slidenum">
              <a:rPr lang="de-DE" smtClean="0"/>
              <a:t>226</a:t>
            </a:fld>
            <a:endParaRPr lang="de-DE"/>
          </a:p>
        </p:txBody>
      </p:sp>
    </p:spTree>
    <p:extLst>
      <p:ext uri="{BB962C8B-B14F-4D97-AF65-F5344CB8AC3E}">
        <p14:creationId xmlns:p14="http://schemas.microsoft.com/office/powerpoint/2010/main" val="22873706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Skriptsicherheit</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227</a:t>
            </a:fld>
            <a:endParaRPr lang="de-DE"/>
          </a:p>
        </p:txBody>
      </p:sp>
      <p:sp>
        <p:nvSpPr>
          <p:cNvPr id="2" name="Fußzeilenplatzhalter 1">
            <a:extLst>
              <a:ext uri="{FF2B5EF4-FFF2-40B4-BE49-F238E27FC236}">
                <a16:creationId xmlns:a16="http://schemas.microsoft.com/office/drawing/2014/main" id="{FD743278-711E-4FD3-99F3-6BC221BD04E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557867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Skripting</a:t>
            </a:r>
            <a:endParaRPr lang="de-DE" dirty="0"/>
          </a:p>
        </p:txBody>
      </p:sp>
      <p:sp>
        <p:nvSpPr>
          <p:cNvPr id="4" name="Inhaltsplatzhalter 3"/>
          <p:cNvSpPr>
            <a:spLocks noGrp="1"/>
          </p:cNvSpPr>
          <p:nvPr>
            <p:ph idx="1"/>
          </p:nvPr>
        </p:nvSpPr>
        <p:spPr/>
        <p:txBody>
          <a:bodyPr>
            <a:normAutofit/>
          </a:bodyPr>
          <a:lstStyle/>
          <a:p>
            <a:r>
              <a:rPr lang="de-DE" dirty="0"/>
              <a:t>Skriptsicherheit soll:</a:t>
            </a:r>
          </a:p>
          <a:p>
            <a:pPr lvl="1"/>
            <a:r>
              <a:rPr lang="de-DE" dirty="0"/>
              <a:t>einen </a:t>
            </a:r>
            <a:r>
              <a:rPr lang="de-DE" u="sng" dirty="0"/>
              <a:t>uninformierten Benutzer</a:t>
            </a:r>
          </a:p>
          <a:p>
            <a:pPr lvl="1"/>
            <a:r>
              <a:rPr lang="de-DE" dirty="0"/>
              <a:t>welcher </a:t>
            </a:r>
            <a:r>
              <a:rPr lang="de-DE" u="sng" dirty="0"/>
              <a:t>unbeabsichtigt</a:t>
            </a:r>
          </a:p>
          <a:p>
            <a:pPr lvl="1"/>
            <a:r>
              <a:rPr lang="de-DE" dirty="0"/>
              <a:t>versucht, ein </a:t>
            </a:r>
            <a:r>
              <a:rPr lang="de-DE" u="sng" dirty="0"/>
              <a:t>nicht-vertrauenswürdiges Skript </a:t>
            </a:r>
            <a:r>
              <a:rPr lang="de-DE" dirty="0"/>
              <a:t>auszuführen</a:t>
            </a:r>
          </a:p>
          <a:p>
            <a:pPr lvl="1"/>
            <a:r>
              <a:rPr lang="de-DE" u="sng" dirty="0"/>
              <a:t>verlangsamen</a:t>
            </a:r>
            <a:r>
              <a:rPr lang="de-DE" dirty="0"/>
              <a:t>.</a:t>
            </a:r>
          </a:p>
          <a:p>
            <a:r>
              <a:rPr lang="de-DE" dirty="0"/>
              <a:t>Sie kann nicht verhindern, dass ein informierter Benutzer gewollt ein Skript ausführt</a:t>
            </a:r>
          </a:p>
          <a:p>
            <a:r>
              <a:rPr lang="de-DE" dirty="0"/>
              <a:t>Sie ersetzt auch keinen Anti-Malware-Schutz</a:t>
            </a:r>
          </a:p>
        </p:txBody>
      </p:sp>
      <p:sp>
        <p:nvSpPr>
          <p:cNvPr id="2" name="Fußzeilenplatzhalter 1">
            <a:extLst>
              <a:ext uri="{FF2B5EF4-FFF2-40B4-BE49-F238E27FC236}">
                <a16:creationId xmlns:a16="http://schemas.microsoft.com/office/drawing/2014/main" id="{9B23DC12-0906-4576-AB65-677435E3A441}"/>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03884DFC-F5C9-491A-8A02-D1E4AAEE1418}"/>
              </a:ext>
            </a:extLst>
          </p:cNvPr>
          <p:cNvSpPr>
            <a:spLocks noGrp="1"/>
          </p:cNvSpPr>
          <p:nvPr>
            <p:ph type="sldNum" sz="quarter" idx="12"/>
          </p:nvPr>
        </p:nvSpPr>
        <p:spPr/>
        <p:txBody>
          <a:bodyPr/>
          <a:lstStyle/>
          <a:p>
            <a:fld id="{D0B68A9A-8F5D-4114-819E-CD9E627B0FFB}" type="slidenum">
              <a:rPr lang="de-DE" smtClean="0"/>
              <a:t>228</a:t>
            </a:fld>
            <a:endParaRPr lang="de-DE"/>
          </a:p>
        </p:txBody>
      </p:sp>
    </p:spTree>
    <p:extLst>
      <p:ext uri="{BB962C8B-B14F-4D97-AF65-F5344CB8AC3E}">
        <p14:creationId xmlns:p14="http://schemas.microsoft.com/office/powerpoint/2010/main" val="17717241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a:bodyPr>
          <a:lstStyle/>
          <a:p>
            <a:r>
              <a:rPr lang="de-DE" dirty="0"/>
              <a:t>Fünf „</a:t>
            </a:r>
            <a:r>
              <a:rPr lang="de-DE" dirty="0" err="1"/>
              <a:t>Execution</a:t>
            </a:r>
            <a:r>
              <a:rPr lang="de-DE" dirty="0"/>
              <a:t> </a:t>
            </a:r>
            <a:r>
              <a:rPr lang="de-DE" dirty="0" err="1"/>
              <a:t>Policy</a:t>
            </a:r>
            <a:r>
              <a:rPr lang="de-DE" dirty="0"/>
              <a:t>“ Einstellungen:</a:t>
            </a:r>
          </a:p>
          <a:p>
            <a:pPr lvl="1"/>
            <a:r>
              <a:rPr lang="de-DE" dirty="0" err="1"/>
              <a:t>Restricted</a:t>
            </a:r>
            <a:r>
              <a:rPr lang="de-DE" dirty="0"/>
              <a:t> (Standard)</a:t>
            </a:r>
          </a:p>
          <a:p>
            <a:pPr lvl="1"/>
            <a:r>
              <a:rPr lang="de-DE" dirty="0" err="1"/>
              <a:t>AllSigned</a:t>
            </a:r>
            <a:endParaRPr lang="de-DE" dirty="0"/>
          </a:p>
          <a:p>
            <a:pPr lvl="1"/>
            <a:r>
              <a:rPr lang="de-DE" dirty="0" err="1"/>
              <a:t>RemoteSigned</a:t>
            </a:r>
            <a:endParaRPr lang="de-DE" dirty="0"/>
          </a:p>
          <a:p>
            <a:pPr lvl="1"/>
            <a:r>
              <a:rPr lang="de-DE" dirty="0" err="1"/>
              <a:t>Unrestricted</a:t>
            </a:r>
            <a:endParaRPr lang="de-DE" dirty="0"/>
          </a:p>
          <a:p>
            <a:pPr lvl="1"/>
            <a:r>
              <a:rPr lang="de-DE" dirty="0"/>
              <a:t>Bypass</a:t>
            </a:r>
          </a:p>
          <a:p>
            <a:r>
              <a:rPr lang="de-DE" dirty="0"/>
              <a:t>Drei Wege, die Einstellung zu ändern:</a:t>
            </a:r>
          </a:p>
          <a:p>
            <a:pPr lvl="1"/>
            <a:r>
              <a:rPr lang="de-DE" b="1" dirty="0"/>
              <a:t>Set-</a:t>
            </a:r>
            <a:r>
              <a:rPr lang="de-DE" b="1" dirty="0" err="1"/>
              <a:t>ExecutionPolicy</a:t>
            </a:r>
            <a:endParaRPr lang="de-DE" b="1" dirty="0"/>
          </a:p>
          <a:p>
            <a:pPr lvl="1"/>
            <a:r>
              <a:rPr lang="de-DE" dirty="0"/>
              <a:t>GPO</a:t>
            </a:r>
          </a:p>
          <a:p>
            <a:pPr lvl="1"/>
            <a:r>
              <a:rPr lang="de-DE" b="1" dirty="0"/>
              <a:t>-</a:t>
            </a:r>
            <a:r>
              <a:rPr lang="de-DE" b="1" dirty="0" err="1"/>
              <a:t>ExecutionPolicy</a:t>
            </a:r>
            <a:r>
              <a:rPr lang="de-DE" dirty="0"/>
              <a:t> Paramater an </a:t>
            </a:r>
            <a:r>
              <a:rPr lang="de-DE" b="1" dirty="0"/>
              <a:t>PowerShell.exe</a:t>
            </a:r>
          </a:p>
        </p:txBody>
      </p:sp>
      <p:sp>
        <p:nvSpPr>
          <p:cNvPr id="4" name="Foliennummernplatzhalter 3"/>
          <p:cNvSpPr>
            <a:spLocks noGrp="1"/>
          </p:cNvSpPr>
          <p:nvPr>
            <p:ph type="sldNum" sz="quarter" idx="12"/>
          </p:nvPr>
        </p:nvSpPr>
        <p:spPr/>
        <p:txBody>
          <a:bodyPr/>
          <a:lstStyle/>
          <a:p>
            <a:fld id="{D0B68A9A-8F5D-4114-819E-CD9E627B0FFB}" type="slidenum">
              <a:rPr lang="de-DE" smtClean="0"/>
              <a:t>229</a:t>
            </a:fld>
            <a:endParaRPr lang="de-DE"/>
          </a:p>
        </p:txBody>
      </p:sp>
      <p:sp>
        <p:nvSpPr>
          <p:cNvPr id="5" name="Fußzeilenplatzhalter 4">
            <a:extLst>
              <a:ext uri="{FF2B5EF4-FFF2-40B4-BE49-F238E27FC236}">
                <a16:creationId xmlns:a16="http://schemas.microsoft.com/office/drawing/2014/main" id="{68F90256-14F8-4A49-A49E-44C10A6A23B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26965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Wenn ein </a:t>
            </a:r>
            <a:r>
              <a:rPr lang="de-DE" dirty="0" err="1"/>
              <a:t>Commandlets</a:t>
            </a:r>
            <a:r>
              <a:rPr lang="de-DE" dirty="0"/>
              <a:t> einen oder mehrere Parameter erwartet (Pflicht-Parameter), der nicht angegeben wurde:</a:t>
            </a:r>
          </a:p>
        </p:txBody>
      </p:sp>
      <p:sp>
        <p:nvSpPr>
          <p:cNvPr id="4" name="Foliennummernplatzhalter 3"/>
          <p:cNvSpPr>
            <a:spLocks noGrp="1"/>
          </p:cNvSpPr>
          <p:nvPr>
            <p:ph type="sldNum" sz="quarter" idx="12"/>
          </p:nvPr>
        </p:nvSpPr>
        <p:spPr/>
        <p:txBody>
          <a:bodyPr/>
          <a:lstStyle/>
          <a:p>
            <a:fld id="{D0B68A9A-8F5D-4114-819E-CD9E627B0FFB}" type="slidenum">
              <a:rPr lang="de-DE" smtClean="0"/>
              <a:t>23</a:t>
            </a:fld>
            <a:endParaRPr lang="de-DE"/>
          </a:p>
        </p:txBody>
      </p:sp>
      <p:pic>
        <p:nvPicPr>
          <p:cNvPr id="5" name="Grafik 4"/>
          <p:cNvPicPr>
            <a:picLocks noChangeAspect="1"/>
          </p:cNvPicPr>
          <p:nvPr/>
        </p:nvPicPr>
        <p:blipFill>
          <a:blip r:embed="rId2"/>
          <a:stretch>
            <a:fillRect/>
          </a:stretch>
        </p:blipFill>
        <p:spPr>
          <a:xfrm>
            <a:off x="1847527" y="2652714"/>
            <a:ext cx="8924925" cy="1943100"/>
          </a:xfrm>
          <a:prstGeom prst="rect">
            <a:avLst/>
          </a:prstGeom>
        </p:spPr>
      </p:pic>
      <p:pic>
        <p:nvPicPr>
          <p:cNvPr id="6" name="Grafik 5"/>
          <p:cNvPicPr>
            <a:picLocks noChangeAspect="1"/>
          </p:cNvPicPr>
          <p:nvPr/>
        </p:nvPicPr>
        <p:blipFill>
          <a:blip r:embed="rId3"/>
          <a:stretch>
            <a:fillRect/>
          </a:stretch>
        </p:blipFill>
        <p:spPr>
          <a:xfrm>
            <a:off x="1847528" y="4595814"/>
            <a:ext cx="8924925" cy="1943100"/>
          </a:xfrm>
          <a:prstGeom prst="rect">
            <a:avLst/>
          </a:prstGeom>
        </p:spPr>
      </p:pic>
      <p:sp>
        <p:nvSpPr>
          <p:cNvPr id="7" name="Fußzeilenplatzhalter 6">
            <a:extLst>
              <a:ext uri="{FF2B5EF4-FFF2-40B4-BE49-F238E27FC236}">
                <a16:creationId xmlns:a16="http://schemas.microsoft.com/office/drawing/2014/main" id="{2EF2F089-1CC4-4C2A-8932-07383919C10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6435123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4138580243"/>
              </p:ext>
            </p:extLst>
          </p:nvPr>
        </p:nvGraphicFramePr>
        <p:xfrm>
          <a:off x="2135562" y="1143542"/>
          <a:ext cx="7848871" cy="5013428"/>
        </p:xfrm>
        <a:graphic>
          <a:graphicData uri="http://schemas.openxmlformats.org/drawingml/2006/table">
            <a:tbl>
              <a:tblPr/>
              <a:tblGrid>
                <a:gridCol w="1728191">
                  <a:extLst>
                    <a:ext uri="{9D8B030D-6E8A-4147-A177-3AD203B41FA5}">
                      <a16:colId xmlns:a16="http://schemas.microsoft.com/office/drawing/2014/main" val="20000"/>
                    </a:ext>
                  </a:extLst>
                </a:gridCol>
                <a:gridCol w="6120680">
                  <a:extLst>
                    <a:ext uri="{9D8B030D-6E8A-4147-A177-3AD203B41FA5}">
                      <a16:colId xmlns:a16="http://schemas.microsoft.com/office/drawing/2014/main" val="20001"/>
                    </a:ext>
                  </a:extLst>
                </a:gridCol>
              </a:tblGrid>
              <a:tr h="151599">
                <a:tc>
                  <a:txBody>
                    <a:bodyPr/>
                    <a:lstStyle/>
                    <a:p>
                      <a:pPr algn="ctr" fontAlgn="base"/>
                      <a:r>
                        <a:rPr lang="de-DE" sz="1800" b="1" cap="all" dirty="0">
                          <a:solidFill>
                            <a:srgbClr val="666666"/>
                          </a:solidFill>
                          <a:effectLst/>
                        </a:rPr>
                        <a:t>WERT</a:t>
                      </a:r>
                    </a:p>
                  </a:txBody>
                  <a:tcPr marL="32956" marR="32956"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4F4F4"/>
                    </a:solidFill>
                  </a:tcPr>
                </a:tc>
                <a:tc>
                  <a:txBody>
                    <a:bodyPr/>
                    <a:lstStyle/>
                    <a:p>
                      <a:pPr algn="ctr" fontAlgn="base"/>
                      <a:r>
                        <a:rPr lang="de-DE" sz="1800" b="1" cap="all">
                          <a:solidFill>
                            <a:srgbClr val="666666"/>
                          </a:solidFill>
                          <a:effectLst/>
                        </a:rPr>
                        <a:t>AUSWIRKUNG</a:t>
                      </a:r>
                    </a:p>
                  </a:txBody>
                  <a:tcPr marL="32956" marR="32956"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626169">
                <a:tc>
                  <a:txBody>
                    <a:bodyPr/>
                    <a:lstStyle/>
                    <a:p>
                      <a:pPr algn="l" fontAlgn="base"/>
                      <a:r>
                        <a:rPr lang="de-DE" sz="1800" b="1" dirty="0" err="1">
                          <a:effectLst/>
                        </a:rPr>
                        <a:t>Restricted</a:t>
                      </a:r>
                      <a:endParaRPr lang="de-DE" sz="1800" b="1" dirty="0">
                        <a:effectLst/>
                      </a:endParaRP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a:effectLst/>
                        </a:rPr>
                        <a:t>Es werden keine Konfigurationsdateien geladen und keine Scripts ausgeführt (Standard)</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982096">
                <a:tc>
                  <a:txBody>
                    <a:bodyPr/>
                    <a:lstStyle/>
                    <a:p>
                      <a:pPr algn="l" fontAlgn="base"/>
                      <a:r>
                        <a:rPr lang="de-DE" sz="1800" b="1" dirty="0" err="1">
                          <a:effectLst/>
                        </a:rPr>
                        <a:t>AllSigned</a:t>
                      </a:r>
                      <a:endParaRPr lang="de-DE" sz="1800" b="1" dirty="0">
                        <a:effectLst/>
                      </a:endParaRP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a:effectLst/>
                        </a:rPr>
                        <a:t>Signierte Scripts und Konfigurationsdateien von einem vertrauenswürdigen Herausgeber werden ausgeführt. Auch lokal erstellte Scripts müssen signiert sein.</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982096">
                <a:tc>
                  <a:txBody>
                    <a:bodyPr/>
                    <a:lstStyle/>
                    <a:p>
                      <a:pPr algn="l" fontAlgn="base"/>
                      <a:r>
                        <a:rPr lang="de-DE" sz="1800" b="1" dirty="0" err="1">
                          <a:effectLst/>
                        </a:rPr>
                        <a:t>RemoteSigned</a:t>
                      </a:r>
                      <a:endParaRPr lang="de-DE" sz="1800" b="1" dirty="0">
                        <a:effectLst/>
                      </a:endParaRP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a:effectLst/>
                        </a:rPr>
                        <a:t>Aus dem Internet heruntergeladenen Scripts und Konfigurationsdateien müssen von einem vertrauenswürdigen Herausgeber signiert sein.</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2096">
                <a:tc>
                  <a:txBody>
                    <a:bodyPr/>
                    <a:lstStyle/>
                    <a:p>
                      <a:pPr algn="l" fontAlgn="base"/>
                      <a:r>
                        <a:rPr lang="de-DE" sz="1800" b="1" dirty="0" err="1">
                          <a:effectLst/>
                        </a:rPr>
                        <a:t>Unrestricted</a:t>
                      </a:r>
                      <a:endParaRPr lang="de-DE" sz="1800" b="1" dirty="0">
                        <a:effectLst/>
                      </a:endParaRP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a:effectLst/>
                        </a:rPr>
                        <a:t>Alle Konfigurationsdateien und alle Scripts werden ausgeführt. Bei nicht signierten Scripts aus dem Internet muss man jede Ausführung am Prompt bestätigen</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88884">
                <a:tc>
                  <a:txBody>
                    <a:bodyPr/>
                    <a:lstStyle/>
                    <a:p>
                      <a:pPr algn="l" fontAlgn="base"/>
                      <a:r>
                        <a:rPr lang="de-DE" sz="1800" b="1" dirty="0">
                          <a:effectLst/>
                        </a:rPr>
                        <a:t>Bypass</a:t>
                      </a: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a:effectLst/>
                        </a:rPr>
                        <a:t>Keinerlei Blockade, keine Warnungen oder Prompts.</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744811">
                <a:tc>
                  <a:txBody>
                    <a:bodyPr/>
                    <a:lstStyle/>
                    <a:p>
                      <a:pPr algn="l" fontAlgn="base"/>
                      <a:r>
                        <a:rPr lang="de-DE" sz="1800" b="1" dirty="0" err="1">
                          <a:effectLst/>
                        </a:rPr>
                        <a:t>Undefined</a:t>
                      </a:r>
                      <a:endParaRPr lang="de-DE" sz="1800" b="1" dirty="0">
                        <a:effectLst/>
                      </a:endParaRPr>
                    </a:p>
                  </a:txBody>
                  <a:tcPr marL="16478" marR="16478" marT="16478" marB="16478"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tc>
                  <a:txBody>
                    <a:bodyPr/>
                    <a:lstStyle/>
                    <a:p>
                      <a:pPr algn="l" fontAlgn="base"/>
                      <a:r>
                        <a:rPr lang="de-DE" sz="1800" dirty="0">
                          <a:effectLst/>
                        </a:rPr>
                        <a:t>Entfernt die gerade zugewiesene Richtlinie (nur für lokal zugewiesene Richtlinien, nicht für GPO-applizierte)</a:t>
                      </a:r>
                    </a:p>
                  </a:txBody>
                  <a:tcPr marL="16478" marR="16478" marT="16478" marB="16478" anchor="ctr">
                    <a:lnL w="762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4" name="Foliennummernplatzhalter 3"/>
          <p:cNvSpPr>
            <a:spLocks noGrp="1"/>
          </p:cNvSpPr>
          <p:nvPr>
            <p:ph type="sldNum" sz="quarter" idx="12"/>
          </p:nvPr>
        </p:nvSpPr>
        <p:spPr/>
        <p:txBody>
          <a:bodyPr/>
          <a:lstStyle/>
          <a:p>
            <a:fld id="{D0B68A9A-8F5D-4114-819E-CD9E627B0FFB}" type="slidenum">
              <a:rPr lang="de-DE" smtClean="0"/>
              <a:t>230</a:t>
            </a:fld>
            <a:endParaRPr lang="de-DE"/>
          </a:p>
        </p:txBody>
      </p:sp>
      <p:sp>
        <p:nvSpPr>
          <p:cNvPr id="3" name="Fußzeilenplatzhalter 2">
            <a:extLst>
              <a:ext uri="{FF2B5EF4-FFF2-40B4-BE49-F238E27FC236}">
                <a16:creationId xmlns:a16="http://schemas.microsoft.com/office/drawing/2014/main" id="{86A8E90A-0FE5-436E-8BFE-8651C996A97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5805290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Demo: Abfragen und Setzen der </a:t>
            </a:r>
            <a:r>
              <a:rPr lang="de-DE" dirty="0" err="1"/>
              <a:t>ExecutionPolicy</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231</a:t>
            </a:fld>
            <a:endParaRPr lang="de-DE"/>
          </a:p>
        </p:txBody>
      </p:sp>
      <p:pic>
        <p:nvPicPr>
          <p:cNvPr id="5" name="Grafik 4"/>
          <p:cNvPicPr>
            <a:picLocks noChangeAspect="1"/>
          </p:cNvPicPr>
          <p:nvPr/>
        </p:nvPicPr>
        <p:blipFill>
          <a:blip r:embed="rId3"/>
          <a:stretch>
            <a:fillRect/>
          </a:stretch>
        </p:blipFill>
        <p:spPr>
          <a:xfrm>
            <a:off x="1873713" y="2617341"/>
            <a:ext cx="8444575" cy="2160240"/>
          </a:xfrm>
          <a:prstGeom prst="rect">
            <a:avLst/>
          </a:prstGeom>
        </p:spPr>
      </p:pic>
      <p:sp>
        <p:nvSpPr>
          <p:cNvPr id="7" name="Fußzeilenplatzhalter 6">
            <a:extLst>
              <a:ext uri="{FF2B5EF4-FFF2-40B4-BE49-F238E27FC236}">
                <a16:creationId xmlns:a16="http://schemas.microsoft.com/office/drawing/2014/main" id="{D76259B4-E07E-472F-B42C-B4F3F98AD44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4139635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Skriptsicherheit</a:t>
            </a:r>
          </a:p>
        </p:txBody>
      </p:sp>
      <p:sp>
        <p:nvSpPr>
          <p:cNvPr id="3" name="Inhaltsplatzhalter 2"/>
          <p:cNvSpPr>
            <a:spLocks noGrp="1"/>
          </p:cNvSpPr>
          <p:nvPr>
            <p:ph idx="1"/>
          </p:nvPr>
        </p:nvSpPr>
        <p:spPr/>
        <p:txBody>
          <a:bodyPr/>
          <a:lstStyle/>
          <a:p>
            <a:pPr marL="514350" indent="-514350">
              <a:buFont typeface="+mj-lt"/>
              <a:buAutoNum type="arabicPeriod"/>
            </a:pPr>
            <a:r>
              <a:rPr lang="de-DE" dirty="0"/>
              <a:t>Fragen Sie die </a:t>
            </a:r>
            <a:r>
              <a:rPr lang="de-DE" dirty="0" err="1"/>
              <a:t>Execution</a:t>
            </a:r>
            <a:r>
              <a:rPr lang="de-DE" dirty="0"/>
              <a:t> Policy von DC1 </a:t>
            </a:r>
            <a:r>
              <a:rPr lang="de-DE"/>
              <a:t>und Member1 </a:t>
            </a:r>
            <a:r>
              <a:rPr lang="de-DE" dirty="0"/>
              <a:t>ab</a:t>
            </a:r>
          </a:p>
          <a:p>
            <a:pPr marL="514350" indent="-514350">
              <a:buFont typeface="+mj-lt"/>
              <a:buAutoNum type="arabicPeriod"/>
            </a:pPr>
            <a:r>
              <a:rPr lang="de-DE" dirty="0"/>
              <a:t>Setzen Sie alle </a:t>
            </a:r>
            <a:r>
              <a:rPr lang="de-DE" dirty="0" err="1"/>
              <a:t>Execution</a:t>
            </a:r>
            <a:r>
              <a:rPr lang="de-DE" dirty="0"/>
              <a:t> </a:t>
            </a:r>
            <a:r>
              <a:rPr lang="de-DE" dirty="0" err="1"/>
              <a:t>Policies</a:t>
            </a:r>
            <a:r>
              <a:rPr lang="de-DE" dirty="0"/>
              <a:t> auf „</a:t>
            </a:r>
            <a:r>
              <a:rPr lang="de-DE" dirty="0" err="1"/>
              <a:t>Unrestricted</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232</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4225836226"/>
              </p:ext>
            </p:extLst>
          </p:nvPr>
        </p:nvGraphicFramePr>
        <p:xfrm>
          <a:off x="3863752" y="4653136"/>
          <a:ext cx="3888432" cy="111252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txBody>
                  <a:tcPr/>
                </a:tc>
                <a:tc>
                  <a:txBody>
                    <a:bodyPr/>
                    <a:lstStyle/>
                    <a:p>
                      <a:r>
                        <a:rPr lang="de-DE" sz="1200" b="0" dirty="0"/>
                        <a:t>KURS\Administrator</a:t>
                      </a:r>
                    </a:p>
                  </a:txBody>
                  <a:tcPr/>
                </a:tc>
                <a:extLst>
                  <a:ext uri="{0D108BD9-81ED-4DB2-BD59-A6C34878D82A}">
                    <a16:rowId xmlns:a16="http://schemas.microsoft.com/office/drawing/2014/main" val="10000"/>
                  </a:ext>
                </a:extLst>
              </a:tr>
              <a:tr h="370840">
                <a:tc>
                  <a:txBody>
                    <a:bodyPr/>
                    <a:lstStyle/>
                    <a:p>
                      <a:r>
                        <a:rPr lang="de-DE" sz="1400" b="1"/>
                        <a:t>Member.1kurs.intern</a:t>
                      </a:r>
                      <a:endParaRPr lang="de-DE" sz="1400" b="1" dirty="0"/>
                    </a:p>
                  </a:txBody>
                  <a:tcPr/>
                </a:tc>
                <a:tc>
                  <a:txBody>
                    <a:bodyPr/>
                    <a:lstStyle/>
                    <a:p>
                      <a:r>
                        <a:rPr lang="de-DE" sz="1200" b="0" dirty="0"/>
                        <a:t>KURS\Administrator</a:t>
                      </a:r>
                    </a:p>
                  </a:txBody>
                  <a:tcPr/>
                </a:tc>
                <a:extLst>
                  <a:ext uri="{0D108BD9-81ED-4DB2-BD59-A6C34878D82A}">
                    <a16:rowId xmlns:a16="http://schemas.microsoft.com/office/drawing/2014/main" val="10001"/>
                  </a:ext>
                </a:extLst>
              </a:tr>
              <a:tr h="370840">
                <a:tc>
                  <a:txBody>
                    <a:bodyPr/>
                    <a:lstStyle/>
                    <a:p>
                      <a:r>
                        <a:rPr lang="de-DE" sz="1400" b="1" dirty="0"/>
                        <a:t>Host</a:t>
                      </a:r>
                    </a:p>
                  </a:txBody>
                  <a:tcPr/>
                </a:tc>
                <a:tc>
                  <a:txBody>
                    <a:bodyPr/>
                    <a:lstStyle/>
                    <a:p>
                      <a:r>
                        <a:rPr lang="de-DE" sz="1200" b="0" dirty="0"/>
                        <a:t>Administrator</a:t>
                      </a:r>
                    </a:p>
                  </a:txBody>
                  <a:tcPr/>
                </a:tc>
                <a:extLst>
                  <a:ext uri="{0D108BD9-81ED-4DB2-BD59-A6C34878D82A}">
                    <a16:rowId xmlns:a16="http://schemas.microsoft.com/office/drawing/2014/main" val="10002"/>
                  </a:ext>
                </a:extLst>
              </a:tr>
            </a:tbl>
          </a:graphicData>
        </a:graphic>
      </p:graphicFrame>
      <p:sp>
        <p:nvSpPr>
          <p:cNvPr id="7" name="Fußzeilenplatzhalter 6">
            <a:extLst>
              <a:ext uri="{FF2B5EF4-FFF2-40B4-BE49-F238E27FC236}">
                <a16:creationId xmlns:a16="http://schemas.microsoft.com/office/drawing/2014/main" id="{9851ED7F-C8BA-48B5-B297-BD9BB134AD5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9885497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pPr marL="514350" indent="-514350">
              <a:buFont typeface="+mj-lt"/>
              <a:buAutoNum type="arabicPeriod"/>
            </a:pPr>
            <a:r>
              <a:rPr lang="de-DE" dirty="0" err="1"/>
              <a:t>Get-ExecutionPolicy</a:t>
            </a:r>
            <a:endParaRPr lang="de-DE" dirty="0"/>
          </a:p>
          <a:p>
            <a:pPr marL="514350" indent="-514350">
              <a:buFont typeface="+mj-lt"/>
              <a:buAutoNum type="arabicPeriod"/>
            </a:pPr>
            <a:r>
              <a:rPr lang="de-DE" dirty="0"/>
              <a:t>Set-</a:t>
            </a:r>
            <a:r>
              <a:rPr lang="de-DE" dirty="0" err="1"/>
              <a:t>ExecutionPolicy</a:t>
            </a:r>
            <a:r>
              <a:rPr lang="de-DE" dirty="0"/>
              <a:t> </a:t>
            </a:r>
            <a:r>
              <a:rPr lang="de-DE" dirty="0" err="1"/>
              <a:t>Unrestricted</a:t>
            </a:r>
            <a:endParaRPr lang="de-DE" dirty="0"/>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233</a:t>
            </a:fld>
            <a:endParaRPr lang="de-DE"/>
          </a:p>
        </p:txBody>
      </p:sp>
      <p:sp>
        <p:nvSpPr>
          <p:cNvPr id="5" name="Fußzeilenplatzhalter 4">
            <a:extLst>
              <a:ext uri="{FF2B5EF4-FFF2-40B4-BE49-F238E27FC236}">
                <a16:creationId xmlns:a16="http://schemas.microsoft.com/office/drawing/2014/main" id="{0196785B-1F15-43ED-AB20-0654A167487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7311904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Skripting</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234</a:t>
            </a:fld>
            <a:endParaRPr lang="de-DE"/>
          </a:p>
        </p:txBody>
      </p:sp>
      <p:sp>
        <p:nvSpPr>
          <p:cNvPr id="2" name="Fußzeilenplatzhalter 1">
            <a:extLst>
              <a:ext uri="{FF2B5EF4-FFF2-40B4-BE49-F238E27FC236}">
                <a16:creationId xmlns:a16="http://schemas.microsoft.com/office/drawing/2014/main" id="{24C76028-F023-47FB-9293-B81B7CEA4F6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16514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Zu Beginn: Einfacher Aufruf mit spezifischen Parametern</a:t>
            </a:r>
          </a:p>
          <a:p>
            <a:r>
              <a:rPr lang="de-DE" dirty="0"/>
              <a:t>Testen, ob Syntax und Ausgabe passen</a:t>
            </a:r>
          </a:p>
          <a:p>
            <a:endParaRPr lang="de-DE" dirty="0"/>
          </a:p>
          <a:p>
            <a:pPr marL="0" indent="0">
              <a:buNone/>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EventLog</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LogName</a:t>
            </a:r>
            <a:r>
              <a:rPr lang="en-US" kern="0" dirty="0">
                <a:solidFill>
                  <a:srgbClr val="000000"/>
                </a:solidFill>
                <a:latin typeface="Courier New" panose="02070309020205020404" pitchFamily="49" charset="0"/>
                <a:cs typeface="Courier New" panose="02070309020205020404" pitchFamily="49" charset="0"/>
              </a:rPr>
              <a:t> Security  -</a:t>
            </a:r>
            <a:r>
              <a:rPr lang="en-US" kern="0" dirty="0" err="1">
                <a:solidFill>
                  <a:srgbClr val="00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 localhost |</a:t>
            </a:r>
          </a:p>
          <a:p>
            <a:pPr marL="0" indent="0">
              <a:buNone/>
            </a:pPr>
            <a:r>
              <a:rPr lang="en-US" kern="0" dirty="0">
                <a:solidFill>
                  <a:srgbClr val="000000"/>
                </a:solidFill>
                <a:latin typeface="Courier New" panose="02070309020205020404" pitchFamily="49" charset="0"/>
                <a:cs typeface="Courier New" panose="02070309020205020404" pitchFamily="49" charset="0"/>
              </a:rPr>
              <a:t>Where </a:t>
            </a:r>
            <a:r>
              <a:rPr lang="en-US" kern="0" dirty="0" err="1">
                <a:solidFill>
                  <a:srgbClr val="000000"/>
                </a:solidFill>
                <a:latin typeface="Courier New" panose="02070309020205020404" pitchFamily="49" charset="0"/>
                <a:cs typeface="Courier New" panose="02070309020205020404" pitchFamily="49" charset="0"/>
              </a:rPr>
              <a:t>EventID</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eq</a:t>
            </a:r>
            <a:r>
              <a:rPr lang="en-US" kern="0" dirty="0">
                <a:solidFill>
                  <a:srgbClr val="000000"/>
                </a:solidFill>
                <a:latin typeface="Courier New" panose="02070309020205020404" pitchFamily="49" charset="0"/>
                <a:cs typeface="Courier New" panose="02070309020205020404" pitchFamily="49" charset="0"/>
              </a:rPr>
              <a:t> 4624 |</a:t>
            </a:r>
          </a:p>
          <a:p>
            <a:pPr marL="0" indent="0">
              <a:buNone/>
            </a:pPr>
            <a:r>
              <a:rPr lang="en-US" kern="0" dirty="0">
                <a:solidFill>
                  <a:srgbClr val="000000"/>
                </a:solidFill>
                <a:latin typeface="Courier New" panose="02070309020205020404" pitchFamily="49" charset="0"/>
                <a:cs typeface="Courier New" panose="02070309020205020404" pitchFamily="49" charset="0"/>
              </a:rPr>
              <a:t>Select -First 50 </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235</a:t>
            </a:fld>
            <a:endParaRPr lang="de-DE"/>
          </a:p>
        </p:txBody>
      </p:sp>
      <p:sp>
        <p:nvSpPr>
          <p:cNvPr id="5" name="Fußzeilenplatzhalter 4">
            <a:extLst>
              <a:ext uri="{FF2B5EF4-FFF2-40B4-BE49-F238E27FC236}">
                <a16:creationId xmlns:a16="http://schemas.microsoft.com/office/drawing/2014/main" id="{AD882910-6FD9-4236-A792-38345ED7516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164600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Dann: Werte identifizieren, die sich beim nächsten Einsatz evtl. ändern könnten:</a:t>
            </a:r>
          </a:p>
          <a:p>
            <a:endParaRPr lang="de-DE" dirty="0"/>
          </a:p>
          <a:p>
            <a:pPr marL="0" indent="0">
              <a:buNone/>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EventLog</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LogName</a:t>
            </a:r>
            <a:r>
              <a:rPr lang="en-US" kern="0" dirty="0">
                <a:solidFill>
                  <a:srgbClr val="000000"/>
                </a:solidFill>
                <a:latin typeface="Courier New" panose="02070309020205020404" pitchFamily="49" charset="0"/>
                <a:cs typeface="Courier New" panose="02070309020205020404" pitchFamily="49" charset="0"/>
              </a:rPr>
              <a:t> Security  -</a:t>
            </a:r>
            <a:r>
              <a:rPr lang="en-US" kern="0" dirty="0" err="1">
                <a:solidFill>
                  <a:srgbClr val="00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 </a:t>
            </a:r>
            <a:r>
              <a:rPr lang="en-US" b="1" kern="0" dirty="0">
                <a:solidFill>
                  <a:srgbClr val="FF0000"/>
                </a:solidFill>
                <a:latin typeface="Courier New" panose="02070309020205020404" pitchFamily="49" charset="0"/>
                <a:cs typeface="Courier New" panose="02070309020205020404" pitchFamily="49" charset="0"/>
              </a:rPr>
              <a:t>localhost</a:t>
            </a:r>
            <a:r>
              <a:rPr lang="en-US" kern="0" dirty="0">
                <a:solidFill>
                  <a:srgbClr val="FF0000"/>
                </a:solidFill>
                <a:latin typeface="Courier New" panose="02070309020205020404" pitchFamily="49" charset="0"/>
                <a:cs typeface="Courier New" panose="02070309020205020404" pitchFamily="49" charset="0"/>
              </a:rPr>
              <a:t> </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Where </a:t>
            </a:r>
            <a:r>
              <a:rPr lang="en-US" kern="0" dirty="0" err="1">
                <a:solidFill>
                  <a:srgbClr val="000000"/>
                </a:solidFill>
                <a:latin typeface="Courier New" panose="02070309020205020404" pitchFamily="49" charset="0"/>
                <a:cs typeface="Courier New" panose="02070309020205020404" pitchFamily="49" charset="0"/>
              </a:rPr>
              <a:t>EventID</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eq</a:t>
            </a:r>
            <a:r>
              <a:rPr lang="en-US" kern="0" dirty="0">
                <a:solidFill>
                  <a:srgbClr val="000000"/>
                </a:solidFill>
                <a:latin typeface="Courier New" panose="02070309020205020404" pitchFamily="49" charset="0"/>
                <a:cs typeface="Courier New" panose="02070309020205020404" pitchFamily="49" charset="0"/>
              </a:rPr>
              <a:t> </a:t>
            </a:r>
            <a:r>
              <a:rPr lang="en-US" b="1" kern="0" dirty="0">
                <a:solidFill>
                  <a:srgbClr val="FF0000"/>
                </a:solidFill>
                <a:latin typeface="Courier New" panose="02070309020205020404" pitchFamily="49" charset="0"/>
                <a:cs typeface="Courier New" panose="02070309020205020404" pitchFamily="49" charset="0"/>
              </a:rPr>
              <a:t>4624</a:t>
            </a:r>
            <a:r>
              <a:rPr lang="en-US" kern="0" dirty="0">
                <a:solidFill>
                  <a:srgbClr val="FF0000"/>
                </a:solidFill>
                <a:latin typeface="Courier New" panose="02070309020205020404" pitchFamily="49" charset="0"/>
                <a:cs typeface="Courier New" panose="02070309020205020404" pitchFamily="49" charset="0"/>
              </a:rPr>
              <a:t> </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Select -First 50 </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236</a:t>
            </a:fld>
            <a:endParaRPr lang="de-DE"/>
          </a:p>
        </p:txBody>
      </p:sp>
      <p:sp>
        <p:nvSpPr>
          <p:cNvPr id="5" name="Fußzeilenplatzhalter 4">
            <a:extLst>
              <a:ext uri="{FF2B5EF4-FFF2-40B4-BE49-F238E27FC236}">
                <a16:creationId xmlns:a16="http://schemas.microsoft.com/office/drawing/2014/main" id="{A8AAF67E-985B-4774-BC56-75CA9FB8F71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9171971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fontScale="77500" lnSpcReduction="20000"/>
          </a:bodyPr>
          <a:lstStyle/>
          <a:p>
            <a:r>
              <a:rPr lang="de-DE" dirty="0"/>
              <a:t>Parameter einführen:</a:t>
            </a:r>
          </a:p>
          <a:p>
            <a:endParaRPr lang="de-DE" dirty="0"/>
          </a:p>
          <a:p>
            <a:pPr marL="0" indent="0">
              <a:buNone/>
            </a:pPr>
            <a:r>
              <a:rPr lang="en-US" kern="0" dirty="0">
                <a:solidFill>
                  <a:srgbClr val="000000"/>
                </a:solidFill>
                <a:latin typeface="Courier New" panose="02070309020205020404" pitchFamily="49" charset="0"/>
                <a:cs typeface="Courier New" panose="02070309020205020404" pitchFamily="49" charset="0"/>
              </a:rPr>
              <a:t>[</a:t>
            </a:r>
            <a:r>
              <a:rPr lang="en-US" kern="0" dirty="0" err="1">
                <a:solidFill>
                  <a:srgbClr val="000000"/>
                </a:solidFill>
                <a:latin typeface="Courier New" panose="02070309020205020404" pitchFamily="49" charset="0"/>
                <a:cs typeface="Courier New" panose="02070309020205020404" pitchFamily="49" charset="0"/>
              </a:rPr>
              <a:t>CmdletBinding</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err="1">
                <a:solidFill>
                  <a:srgbClr val="000000"/>
                </a:solidFill>
                <a:latin typeface="Courier New" panose="02070309020205020404" pitchFamily="49" charset="0"/>
                <a:cs typeface="Courier New" panose="02070309020205020404" pitchFamily="49" charset="0"/>
              </a:rPr>
              <a:t>Param</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    [Parameter(Mandatory=$True)]</a:t>
            </a:r>
          </a:p>
          <a:p>
            <a:pPr marL="0" indent="0">
              <a:buNone/>
            </a:pPr>
            <a:r>
              <a:rPr lang="en-US" kern="0" dirty="0">
                <a:solidFill>
                  <a:srgbClr val="000000"/>
                </a:solidFill>
                <a:latin typeface="Courier New" panose="02070309020205020404" pitchFamily="49" charset="0"/>
                <a:cs typeface="Courier New" panose="02070309020205020404" pitchFamily="49" charset="0"/>
              </a:rPr>
              <a:t>    [string]</a:t>
            </a:r>
            <a:r>
              <a:rPr lang="en-US" kern="0" dirty="0">
                <a:solidFill>
                  <a:srgbClr val="FF0000"/>
                </a:solidFill>
                <a:latin typeface="Courier New" panose="02070309020205020404" pitchFamily="49" charset="0"/>
                <a:cs typeface="Courier New" panose="02070309020205020404" pitchFamily="49" charset="0"/>
              </a:rPr>
              <a:t>$</a:t>
            </a:r>
            <a:r>
              <a:rPr lang="en-US" kern="0" dirty="0" err="1">
                <a:solidFill>
                  <a:srgbClr val="FF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    </a:t>
            </a:r>
          </a:p>
          <a:p>
            <a:pPr marL="0" indent="0">
              <a:buNone/>
            </a:pP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int</a:t>
            </a:r>
            <a:r>
              <a:rPr lang="en-US" kern="0" dirty="0">
                <a:solidFill>
                  <a:srgbClr val="000000"/>
                </a:solidFill>
                <a:latin typeface="Courier New" panose="02070309020205020404" pitchFamily="49" charset="0"/>
                <a:cs typeface="Courier New" panose="02070309020205020404" pitchFamily="49" charset="0"/>
              </a:rPr>
              <a:t>]</a:t>
            </a:r>
            <a:r>
              <a:rPr lang="en-US" kern="0" dirty="0">
                <a:solidFill>
                  <a:srgbClr val="00B050"/>
                </a:solidFill>
                <a:latin typeface="Courier New" panose="02070309020205020404" pitchFamily="49" charset="0"/>
                <a:cs typeface="Courier New" panose="02070309020205020404" pitchFamily="49" charset="0"/>
              </a:rPr>
              <a:t>$</a:t>
            </a:r>
            <a:r>
              <a:rPr lang="en-US" kern="0" dirty="0" err="1">
                <a:solidFill>
                  <a:srgbClr val="00B050"/>
                </a:solidFill>
                <a:latin typeface="Courier New" panose="02070309020205020404" pitchFamily="49" charset="0"/>
                <a:cs typeface="Courier New" panose="02070309020205020404" pitchFamily="49" charset="0"/>
              </a:rPr>
              <a:t>EventID</a:t>
            </a:r>
            <a:r>
              <a:rPr lang="en-US" kern="0" dirty="0">
                <a:solidFill>
                  <a:srgbClr val="000000"/>
                </a:solidFill>
                <a:latin typeface="Courier New" panose="02070309020205020404" pitchFamily="49" charset="0"/>
                <a:cs typeface="Courier New" panose="02070309020205020404" pitchFamily="49" charset="0"/>
              </a:rPr>
              <a:t> = 4624</a:t>
            </a:r>
          </a:p>
          <a:p>
            <a:pPr marL="0" indent="0">
              <a:buNone/>
            </a:pP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Get-</a:t>
            </a:r>
            <a:r>
              <a:rPr lang="en-US" kern="0" dirty="0" err="1">
                <a:solidFill>
                  <a:srgbClr val="000000"/>
                </a:solidFill>
                <a:latin typeface="Courier New" panose="02070309020205020404" pitchFamily="49" charset="0"/>
                <a:cs typeface="Courier New" panose="02070309020205020404" pitchFamily="49" charset="0"/>
              </a:rPr>
              <a:t>EventLog</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LogName</a:t>
            </a:r>
            <a:r>
              <a:rPr lang="en-US" kern="0" dirty="0">
                <a:solidFill>
                  <a:srgbClr val="000000"/>
                </a:solidFill>
                <a:latin typeface="Courier New" panose="02070309020205020404" pitchFamily="49" charset="0"/>
                <a:cs typeface="Courier New" panose="02070309020205020404" pitchFamily="49" charset="0"/>
              </a:rPr>
              <a:t> Security -</a:t>
            </a:r>
            <a:r>
              <a:rPr lang="en-US" kern="0" dirty="0" err="1">
                <a:solidFill>
                  <a:srgbClr val="00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 </a:t>
            </a:r>
            <a:r>
              <a:rPr lang="en-US" kern="0" dirty="0">
                <a:solidFill>
                  <a:srgbClr val="FF0000"/>
                </a:solidFill>
                <a:latin typeface="Courier New" panose="02070309020205020404" pitchFamily="49" charset="0"/>
                <a:cs typeface="Courier New" panose="02070309020205020404" pitchFamily="49" charset="0"/>
              </a:rPr>
              <a:t>$</a:t>
            </a:r>
            <a:r>
              <a:rPr lang="en-US" kern="0" dirty="0" err="1">
                <a:solidFill>
                  <a:srgbClr val="FF0000"/>
                </a:solidFill>
                <a:latin typeface="Courier New" panose="02070309020205020404" pitchFamily="49" charset="0"/>
                <a:cs typeface="Courier New" panose="02070309020205020404" pitchFamily="49" charset="0"/>
              </a:rPr>
              <a:t>ComputerName</a:t>
            </a:r>
            <a:r>
              <a:rPr lang="en-US" kern="0" dirty="0">
                <a:solidFill>
                  <a:srgbClr val="FF0000"/>
                </a:solidFill>
                <a:latin typeface="Courier New" panose="02070309020205020404" pitchFamily="49" charset="0"/>
                <a:cs typeface="Courier New" panose="02070309020205020404" pitchFamily="49" charset="0"/>
              </a:rPr>
              <a:t> </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Where </a:t>
            </a:r>
            <a:r>
              <a:rPr lang="en-US" kern="0" dirty="0" err="1">
                <a:solidFill>
                  <a:srgbClr val="000000"/>
                </a:solidFill>
                <a:latin typeface="Courier New" panose="02070309020205020404" pitchFamily="49" charset="0"/>
                <a:cs typeface="Courier New" panose="02070309020205020404" pitchFamily="49" charset="0"/>
              </a:rPr>
              <a:t>EventID</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eq</a:t>
            </a:r>
            <a:r>
              <a:rPr lang="en-US" kern="0" dirty="0">
                <a:solidFill>
                  <a:srgbClr val="000000"/>
                </a:solidFill>
                <a:latin typeface="Courier New" panose="02070309020205020404" pitchFamily="49" charset="0"/>
                <a:cs typeface="Courier New" panose="02070309020205020404" pitchFamily="49" charset="0"/>
              </a:rPr>
              <a:t> </a:t>
            </a:r>
            <a:r>
              <a:rPr lang="en-US" kern="0" dirty="0">
                <a:solidFill>
                  <a:srgbClr val="00B050"/>
                </a:solidFill>
                <a:latin typeface="Courier New" panose="02070309020205020404" pitchFamily="49" charset="0"/>
                <a:cs typeface="Courier New" panose="02070309020205020404" pitchFamily="49" charset="0"/>
              </a:rPr>
              <a:t>$</a:t>
            </a:r>
            <a:r>
              <a:rPr lang="en-US" kern="0" dirty="0" err="1">
                <a:solidFill>
                  <a:srgbClr val="00B050"/>
                </a:solidFill>
                <a:latin typeface="Courier New" panose="02070309020205020404" pitchFamily="49" charset="0"/>
                <a:cs typeface="Courier New" panose="02070309020205020404" pitchFamily="49" charset="0"/>
              </a:rPr>
              <a:t>EventID</a:t>
            </a:r>
            <a:r>
              <a:rPr lang="en-US" kern="0" dirty="0">
                <a:solidFill>
                  <a:srgbClr val="00B050"/>
                </a:solidFill>
                <a:latin typeface="Courier New" panose="02070309020205020404" pitchFamily="49" charset="0"/>
                <a:cs typeface="Courier New" panose="02070309020205020404" pitchFamily="49" charset="0"/>
              </a:rPr>
              <a:t> </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Select -First 50</a:t>
            </a:r>
          </a:p>
          <a:p>
            <a:pPr marL="0" indent="0">
              <a:buNone/>
            </a:pPr>
            <a:endParaRPr lang="en-US" kern="0" dirty="0">
              <a:solidFill>
                <a:srgbClr val="000000"/>
              </a:solidFill>
              <a:latin typeface="Courier New" panose="02070309020205020404" pitchFamily="49" charset="0"/>
              <a:cs typeface="Courier New" panose="02070309020205020404" pitchFamily="49" charset="0"/>
            </a:endParaRP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237</a:t>
            </a:fld>
            <a:endParaRPr lang="de-DE"/>
          </a:p>
        </p:txBody>
      </p:sp>
      <p:cxnSp>
        <p:nvCxnSpPr>
          <p:cNvPr id="5" name="Straight Arrow Connector 7"/>
          <p:cNvCxnSpPr/>
          <p:nvPr/>
        </p:nvCxnSpPr>
        <p:spPr bwMode="auto">
          <a:xfrm flipH="1">
            <a:off x="6240017" y="3356992"/>
            <a:ext cx="2617689" cy="360040"/>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6" name="TextBox 10"/>
          <p:cNvSpPr txBox="1"/>
          <p:nvPr/>
        </p:nvSpPr>
        <p:spPr>
          <a:xfrm>
            <a:off x="8905000" y="2838554"/>
            <a:ext cx="1715311" cy="1200329"/>
          </a:xfrm>
          <a:prstGeom prst="rect">
            <a:avLst/>
          </a:prstGeom>
          <a:noFill/>
        </p:spPr>
        <p:txBody>
          <a:bodyPr wrap="square" rtlCol="0">
            <a:spAutoFit/>
          </a:bodyPr>
          <a:lstStyle/>
          <a:p>
            <a:pPr lvl="0" fontAlgn="base">
              <a:spcBef>
                <a:spcPct val="0"/>
              </a:spcBef>
              <a:spcAft>
                <a:spcPct val="0"/>
              </a:spcAft>
            </a:pPr>
            <a:r>
              <a:rPr lang="en-US" b="1" dirty="0">
                <a:solidFill>
                  <a:srgbClr val="FF0000"/>
                </a:solidFill>
                <a:latin typeface="Verdana" pitchFamily="34" charset="0"/>
                <a:cs typeface="Arial" charset="0"/>
              </a:rPr>
              <a:t>Standard- Wert; </a:t>
            </a:r>
            <a:r>
              <a:rPr lang="en-US" b="1" dirty="0" err="1">
                <a:solidFill>
                  <a:srgbClr val="FF0000"/>
                </a:solidFill>
                <a:latin typeface="Verdana" pitchFamily="34" charset="0"/>
                <a:cs typeface="Arial" charset="0"/>
              </a:rPr>
              <a:t>kann</a:t>
            </a:r>
            <a:r>
              <a:rPr lang="en-US" b="1" dirty="0">
                <a:solidFill>
                  <a:srgbClr val="FF0000"/>
                </a:solidFill>
                <a:latin typeface="Verdana" pitchFamily="34" charset="0"/>
                <a:cs typeface="Arial" charset="0"/>
              </a:rPr>
              <a:t> </a:t>
            </a:r>
            <a:r>
              <a:rPr lang="en-US" b="1" dirty="0" err="1">
                <a:solidFill>
                  <a:srgbClr val="FF0000"/>
                </a:solidFill>
                <a:latin typeface="Verdana" pitchFamily="34" charset="0"/>
                <a:cs typeface="Arial" charset="0"/>
              </a:rPr>
              <a:t>geändert</a:t>
            </a:r>
            <a:r>
              <a:rPr lang="en-US" b="1" dirty="0">
                <a:solidFill>
                  <a:srgbClr val="FF0000"/>
                </a:solidFill>
                <a:latin typeface="Verdana" pitchFamily="34" charset="0"/>
                <a:cs typeface="Arial" charset="0"/>
              </a:rPr>
              <a:t> </a:t>
            </a:r>
            <a:r>
              <a:rPr lang="en-US" b="1" dirty="0" err="1">
                <a:solidFill>
                  <a:srgbClr val="FF0000"/>
                </a:solidFill>
                <a:latin typeface="Verdana" pitchFamily="34" charset="0"/>
                <a:cs typeface="Arial" charset="0"/>
              </a:rPr>
              <a:t>werden</a:t>
            </a:r>
            <a:endParaRPr lang="en-US" b="1" dirty="0">
              <a:solidFill>
                <a:srgbClr val="FF0000"/>
              </a:solidFill>
              <a:latin typeface="Verdana" pitchFamily="34" charset="0"/>
              <a:cs typeface="Arial" charset="0"/>
            </a:endParaRPr>
          </a:p>
        </p:txBody>
      </p:sp>
      <p:sp>
        <p:nvSpPr>
          <p:cNvPr id="7" name="Fußzeilenplatzhalter 6">
            <a:extLst>
              <a:ext uri="{FF2B5EF4-FFF2-40B4-BE49-F238E27FC236}">
                <a16:creationId xmlns:a16="http://schemas.microsoft.com/office/drawing/2014/main" id="{098AB76B-C95A-4123-AF95-D36EA9CCED7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4508440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Bei Aufruf über ISE: Nur </a:t>
            </a:r>
            <a:r>
              <a:rPr lang="de-DE" dirty="0" err="1"/>
              <a:t>Mandatory</a:t>
            </a:r>
            <a:r>
              <a:rPr lang="de-DE" dirty="0"/>
              <a:t>-Parameter werden abgefragt</a:t>
            </a:r>
          </a:p>
          <a:p>
            <a:r>
              <a:rPr lang="de-DE" dirty="0"/>
              <a:t>Um restliche Parameter anzugeben / angeben zu können: Aufruf des Skriptes mit Pfad und Parametern</a:t>
            </a:r>
          </a:p>
        </p:txBody>
      </p:sp>
      <p:sp>
        <p:nvSpPr>
          <p:cNvPr id="4" name="Foliennummernplatzhalter 3"/>
          <p:cNvSpPr>
            <a:spLocks noGrp="1"/>
          </p:cNvSpPr>
          <p:nvPr>
            <p:ph type="sldNum" sz="quarter" idx="12"/>
          </p:nvPr>
        </p:nvSpPr>
        <p:spPr/>
        <p:txBody>
          <a:bodyPr/>
          <a:lstStyle/>
          <a:p>
            <a:fld id="{D0B68A9A-8F5D-4114-819E-CD9E627B0FFB}" type="slidenum">
              <a:rPr lang="de-DE" smtClean="0"/>
              <a:t>238</a:t>
            </a:fld>
            <a:endParaRPr lang="de-DE"/>
          </a:p>
        </p:txBody>
      </p:sp>
      <p:sp>
        <p:nvSpPr>
          <p:cNvPr id="5" name="Fußzeilenplatzhalter 4">
            <a:extLst>
              <a:ext uri="{FF2B5EF4-FFF2-40B4-BE49-F238E27FC236}">
                <a16:creationId xmlns:a16="http://schemas.microsoft.com/office/drawing/2014/main" id="{D78B5DB8-D971-4A3E-B21E-43EA57C6D91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9241053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fontScale="77500" lnSpcReduction="20000"/>
          </a:bodyPr>
          <a:lstStyle/>
          <a:p>
            <a:r>
              <a:rPr lang="de-DE" dirty="0"/>
              <a:t>Demo:</a:t>
            </a:r>
          </a:p>
          <a:p>
            <a:pPr lvl="1"/>
            <a:r>
              <a:rPr lang="de-DE" dirty="0"/>
              <a:t>Direktes Auslösen des Codes</a:t>
            </a:r>
          </a:p>
          <a:p>
            <a:pPr lvl="1"/>
            <a:r>
              <a:rPr lang="de-DE" dirty="0"/>
              <a:t>Aufruf als Skript mit Parametern</a:t>
            </a:r>
          </a:p>
          <a:p>
            <a:pPr lvl="1"/>
            <a:endParaRPr lang="de-DE" dirty="0"/>
          </a:p>
          <a:p>
            <a:pPr marL="0" indent="0">
              <a:buNone/>
            </a:pP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CmdletBinding</a:t>
            </a:r>
            <a:r>
              <a:rPr lang="de-DE" dirty="0">
                <a:latin typeface="Courier New" panose="02070309020205020404" pitchFamily="49" charset="0"/>
                <a:cs typeface="Courier New" panose="02070309020205020404" pitchFamily="49" charset="0"/>
              </a:rPr>
              <a:t>()]</a:t>
            </a:r>
          </a:p>
          <a:p>
            <a:pPr marL="0" indent="0">
              <a:buNone/>
            </a:pPr>
            <a:r>
              <a:rPr lang="de-DE" dirty="0" err="1">
                <a:latin typeface="Courier New" panose="02070309020205020404" pitchFamily="49" charset="0"/>
                <a:cs typeface="Courier New" panose="02070309020205020404" pitchFamily="49" charset="0"/>
              </a:rPr>
              <a:t>Param</a:t>
            </a:r>
            <a:r>
              <a:rPr lang="de-DE" dirty="0">
                <a:latin typeface="Courier New" panose="02070309020205020404" pitchFamily="49" charset="0"/>
                <a:cs typeface="Courier New" panose="02070309020205020404" pitchFamily="49" charset="0"/>
              </a:rPr>
              <a:t>(</a:t>
            </a:r>
          </a:p>
          <a:p>
            <a:pPr marL="0" indent="0">
              <a:buNone/>
            </a:pPr>
            <a:r>
              <a:rPr lang="de-DE" dirty="0">
                <a:latin typeface="Courier New" panose="02070309020205020404" pitchFamily="49" charset="0"/>
                <a:cs typeface="Courier New" panose="02070309020205020404" pitchFamily="49" charset="0"/>
              </a:rPr>
              <a:t>    [Parameter(</a:t>
            </a:r>
            <a:r>
              <a:rPr lang="de-DE" dirty="0" err="1">
                <a:latin typeface="Courier New" panose="02070309020205020404" pitchFamily="49" charset="0"/>
                <a:cs typeface="Courier New" panose="02070309020205020404" pitchFamily="49" charset="0"/>
              </a:rPr>
              <a:t>Mandatory</a:t>
            </a:r>
            <a:r>
              <a:rPr lang="de-DE" dirty="0">
                <a:latin typeface="Courier New" panose="02070309020205020404" pitchFamily="49" charset="0"/>
                <a:cs typeface="Courier New" panose="02070309020205020404" pitchFamily="49" charset="0"/>
              </a:rPr>
              <a:t>=$True)]</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string</a:t>
            </a: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ComputerName</a:t>
            </a:r>
            <a:r>
              <a:rPr lang="de-DE" dirty="0">
                <a:latin typeface="Courier New" panose="02070309020205020404" pitchFamily="49" charset="0"/>
                <a:cs typeface="Courier New" panose="02070309020205020404" pitchFamily="49" charset="0"/>
              </a:rPr>
              <a:t>,</a:t>
            </a:r>
          </a:p>
          <a:p>
            <a:pPr marL="0" indent="0">
              <a:buNone/>
            </a:pPr>
            <a:r>
              <a:rPr lang="de-DE" dirty="0">
                <a:latin typeface="Courier New" panose="02070309020205020404" pitchFamily="49" charset="0"/>
                <a:cs typeface="Courier New" panose="02070309020205020404" pitchFamily="49" charset="0"/>
              </a:rPr>
              <a:t>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int</a:t>
            </a: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EventID</a:t>
            </a:r>
            <a:r>
              <a:rPr lang="de-DE" dirty="0">
                <a:latin typeface="Courier New" panose="02070309020205020404" pitchFamily="49" charset="0"/>
                <a:cs typeface="Courier New" panose="02070309020205020404" pitchFamily="49" charset="0"/>
              </a:rPr>
              <a:t> = 4624</a:t>
            </a:r>
          </a:p>
          <a:p>
            <a:pPr marL="0" indent="0">
              <a:buNone/>
            </a:pPr>
            <a:r>
              <a:rPr lang="de-DE"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EventLog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LogName</a:t>
            </a:r>
            <a:r>
              <a:rPr lang="en-US" dirty="0">
                <a:latin typeface="Courier New" panose="02070309020205020404" pitchFamily="49" charset="0"/>
                <a:cs typeface="Courier New" panose="02070309020205020404" pitchFamily="49" charset="0"/>
              </a:rPr>
              <a:t> Security -</a:t>
            </a:r>
            <a:r>
              <a:rPr lang="en-US" dirty="0" err="1">
                <a:latin typeface="Courier New" panose="02070309020205020404" pitchFamily="49" charset="0"/>
                <a:cs typeface="Courier New" panose="02070309020205020404" pitchFamily="49" charset="0"/>
              </a:rPr>
              <a:t>ComputerName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ComputerName</a:t>
            </a:r>
            <a:r>
              <a:rPr lang="en-US" dirty="0">
                <a:latin typeface="Courier New" panose="02070309020205020404" pitchFamily="49" charset="0"/>
                <a:cs typeface="Courier New" panose="02070309020205020404" pitchFamily="49" charset="0"/>
              </a:rPr>
              <a:t> | Where </a:t>
            </a:r>
            <a:r>
              <a:rPr lang="en-US" dirty="0" err="1">
                <a:latin typeface="Courier New" panose="02070309020205020404" pitchFamily="49" charset="0"/>
                <a:cs typeface="Courier New" panose="02070309020205020404" pitchFamily="49" charset="0"/>
              </a:rPr>
              <a:t>EventID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eq</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EventID</a:t>
            </a:r>
            <a:r>
              <a:rPr lang="en-US" dirty="0">
                <a:latin typeface="Courier New" panose="02070309020205020404" pitchFamily="49" charset="0"/>
                <a:cs typeface="Courier New" panose="02070309020205020404" pitchFamily="49" charset="0"/>
              </a:rPr>
              <a:t> | Select -First 50</a:t>
            </a:r>
          </a:p>
          <a:p>
            <a:pPr marL="0" indent="0">
              <a:buNone/>
            </a:pPr>
            <a:r>
              <a:rPr lang="de-DE" dirty="0">
                <a:latin typeface="Courier New" panose="02070309020205020404" pitchFamily="49" charset="0"/>
                <a:cs typeface="Courier New" panose="02070309020205020404" pitchFamily="49" charset="0"/>
              </a:rPr>
              <a:t> </a:t>
            </a:r>
          </a:p>
          <a:p>
            <a:pPr marL="5715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239</a:t>
            </a:fld>
            <a:endParaRPr lang="de-DE"/>
          </a:p>
        </p:txBody>
      </p:sp>
      <p:sp>
        <p:nvSpPr>
          <p:cNvPr id="5" name="Fußzeilenplatzhalter 4">
            <a:extLst>
              <a:ext uri="{FF2B5EF4-FFF2-40B4-BE49-F238E27FC236}">
                <a16:creationId xmlns:a16="http://schemas.microsoft.com/office/drawing/2014/main" id="{CFB42369-DD9F-443C-BAA3-6746B5252C2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73047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Verringern des Schreibaufwandes durch:</a:t>
            </a:r>
          </a:p>
          <a:p>
            <a:pPr lvl="1"/>
            <a:r>
              <a:rPr lang="de-DE" dirty="0"/>
              <a:t>Aliase statt der vollen </a:t>
            </a:r>
            <a:r>
              <a:rPr lang="de-DE" dirty="0" err="1"/>
              <a:t>Cmdlet</a:t>
            </a:r>
            <a:r>
              <a:rPr lang="de-DE" dirty="0"/>
              <a:t>-Namen</a:t>
            </a:r>
          </a:p>
          <a:p>
            <a:pPr lvl="1"/>
            <a:r>
              <a:rPr lang="de-DE" dirty="0" err="1"/>
              <a:t>Positionale</a:t>
            </a:r>
            <a:r>
              <a:rPr lang="de-DE" dirty="0"/>
              <a:t> Parameter</a:t>
            </a:r>
          </a:p>
          <a:p>
            <a:pPr lvl="1"/>
            <a:r>
              <a:rPr lang="de-DE" dirty="0"/>
              <a:t>Verkürzte Parameter-Namen</a:t>
            </a:r>
          </a:p>
          <a:p>
            <a:r>
              <a:rPr lang="de-DE" dirty="0"/>
              <a:t>Verschlechtert Lesbarkeit</a:t>
            </a:r>
          </a:p>
          <a:p>
            <a:r>
              <a:rPr lang="de-DE" dirty="0"/>
              <a:t>Sollte in Veröffentlichungen oder Scripts vermieden werden</a:t>
            </a:r>
          </a:p>
        </p:txBody>
      </p:sp>
      <p:sp>
        <p:nvSpPr>
          <p:cNvPr id="4" name="Foliennummernplatzhalter 3"/>
          <p:cNvSpPr>
            <a:spLocks noGrp="1"/>
          </p:cNvSpPr>
          <p:nvPr>
            <p:ph type="sldNum" sz="quarter" idx="12"/>
          </p:nvPr>
        </p:nvSpPr>
        <p:spPr>
          <a:xfrm>
            <a:off x="8077200" y="6375649"/>
            <a:ext cx="2133600" cy="365125"/>
          </a:xfrm>
        </p:spPr>
        <p:txBody>
          <a:bodyPr/>
          <a:lstStyle/>
          <a:p>
            <a:fld id="{D0B68A9A-8F5D-4114-819E-CD9E627B0FFB}" type="slidenum">
              <a:rPr lang="de-DE" smtClean="0"/>
              <a:t>24</a:t>
            </a:fld>
            <a:endParaRPr lang="de-DE"/>
          </a:p>
        </p:txBody>
      </p:sp>
      <p:pic>
        <p:nvPicPr>
          <p:cNvPr id="5" name="Grafik 4"/>
          <p:cNvPicPr>
            <a:picLocks noChangeAspect="1"/>
          </p:cNvPicPr>
          <p:nvPr/>
        </p:nvPicPr>
        <p:blipFill>
          <a:blip r:embed="rId2"/>
          <a:stretch>
            <a:fillRect/>
          </a:stretch>
        </p:blipFill>
        <p:spPr>
          <a:xfrm>
            <a:off x="2621868" y="4437112"/>
            <a:ext cx="6948264" cy="1156667"/>
          </a:xfrm>
          <a:prstGeom prst="rect">
            <a:avLst/>
          </a:prstGeom>
        </p:spPr>
      </p:pic>
      <p:sp>
        <p:nvSpPr>
          <p:cNvPr id="6" name="Fußzeilenplatzhalter 5">
            <a:extLst>
              <a:ext uri="{FF2B5EF4-FFF2-40B4-BE49-F238E27FC236}">
                <a16:creationId xmlns:a16="http://schemas.microsoft.com/office/drawing/2014/main" id="{8DA602E5-E473-49F3-93C6-BB6D89D2809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2282678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a:bodyPr>
          <a:lstStyle/>
          <a:p>
            <a:r>
              <a:rPr lang="de-DE" dirty="0"/>
              <a:t>Skripte sollten vor dem Test immer gespeichert werden</a:t>
            </a:r>
          </a:p>
          <a:p>
            <a:r>
              <a:rPr lang="de-DE" dirty="0"/>
              <a:t>ISE speichert danach selbstständig vor dem Ausführen</a:t>
            </a:r>
          </a:p>
          <a:p>
            <a:r>
              <a:rPr lang="de-DE" dirty="0"/>
              <a:t>Zum Testen: </a:t>
            </a:r>
            <a:r>
              <a:rPr lang="de-DE" b="1" dirty="0"/>
              <a:t>F5 </a:t>
            </a:r>
            <a:r>
              <a:rPr lang="de-DE" dirty="0"/>
              <a:t>in ISE</a:t>
            </a:r>
          </a:p>
          <a:p>
            <a:r>
              <a:rPr lang="de-DE" dirty="0"/>
              <a:t>Mit </a:t>
            </a:r>
            <a:r>
              <a:rPr lang="de-DE" b="1" dirty="0"/>
              <a:t>Write-Verbose </a:t>
            </a:r>
            <a:r>
              <a:rPr lang="de-DE" dirty="0"/>
              <a:t>können im Skript Details zur </a:t>
            </a:r>
            <a:r>
              <a:rPr lang="de-DE"/>
              <a:t>Abarbeitung ausgegeben werden; </a:t>
            </a:r>
            <a:r>
              <a:rPr lang="de-DE" dirty="0"/>
              <a:t>normalerweise unterdrückt</a:t>
            </a:r>
          </a:p>
          <a:p>
            <a:r>
              <a:rPr lang="de-DE" dirty="0"/>
              <a:t>Mit </a:t>
            </a:r>
            <a:r>
              <a:rPr lang="de-DE" b="1" dirty="0"/>
              <a:t>-verbose </a:t>
            </a:r>
            <a:r>
              <a:rPr lang="de-DE" dirty="0"/>
              <a:t>beim Skriptaufruf werden diese Infos angezeigt</a:t>
            </a:r>
          </a:p>
        </p:txBody>
      </p:sp>
      <p:sp>
        <p:nvSpPr>
          <p:cNvPr id="4" name="Foliennummernplatzhalter 3"/>
          <p:cNvSpPr>
            <a:spLocks noGrp="1"/>
          </p:cNvSpPr>
          <p:nvPr>
            <p:ph type="sldNum" sz="quarter" idx="12"/>
          </p:nvPr>
        </p:nvSpPr>
        <p:spPr/>
        <p:txBody>
          <a:bodyPr/>
          <a:lstStyle/>
          <a:p>
            <a:fld id="{D0B68A9A-8F5D-4114-819E-CD9E627B0FFB}" type="slidenum">
              <a:rPr lang="de-DE" smtClean="0"/>
              <a:t>240</a:t>
            </a:fld>
            <a:endParaRPr lang="de-DE"/>
          </a:p>
        </p:txBody>
      </p:sp>
      <p:sp>
        <p:nvSpPr>
          <p:cNvPr id="5" name="Fußzeilenplatzhalter 4">
            <a:extLst>
              <a:ext uri="{FF2B5EF4-FFF2-40B4-BE49-F238E27FC236}">
                <a16:creationId xmlns:a16="http://schemas.microsoft.com/office/drawing/2014/main" id="{6E418B92-CAA3-4A5A-9249-EFD3690E166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430002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Demo: Verbose-Ausgabe in einem Skript</a:t>
            </a:r>
          </a:p>
        </p:txBody>
      </p:sp>
      <p:sp>
        <p:nvSpPr>
          <p:cNvPr id="4" name="Foliennummernplatzhalter 3"/>
          <p:cNvSpPr>
            <a:spLocks noGrp="1"/>
          </p:cNvSpPr>
          <p:nvPr>
            <p:ph type="sldNum" sz="quarter" idx="12"/>
          </p:nvPr>
        </p:nvSpPr>
        <p:spPr/>
        <p:txBody>
          <a:bodyPr/>
          <a:lstStyle/>
          <a:p>
            <a:fld id="{D0B68A9A-8F5D-4114-819E-CD9E627B0FFB}" type="slidenum">
              <a:rPr lang="de-DE" smtClean="0"/>
              <a:t>241</a:t>
            </a:fld>
            <a:endParaRPr lang="de-D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6" name="Fußzeilenplatzhalter 5">
            <a:extLst>
              <a:ext uri="{FF2B5EF4-FFF2-40B4-BE49-F238E27FC236}">
                <a16:creationId xmlns:a16="http://schemas.microsoft.com/office/drawing/2014/main" id="{0041B6B3-A57A-4CE6-8A61-AA5BCEABD09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256738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a:xfrm>
            <a:off x="1981200" y="1268761"/>
            <a:ext cx="8507288" cy="4857403"/>
          </a:xfrm>
        </p:spPr>
        <p:txBody>
          <a:bodyPr>
            <a:normAutofit/>
          </a:bodyPr>
          <a:lstStyle/>
          <a:p>
            <a:r>
              <a:rPr lang="de-DE" dirty="0"/>
              <a:t>Im Skript kann eine Dokumentation hinterlegt werden</a:t>
            </a:r>
          </a:p>
          <a:p>
            <a:r>
              <a:rPr lang="de-DE" dirty="0"/>
              <a:t>Schlagworte:</a:t>
            </a:r>
          </a:p>
          <a:p>
            <a:pPr lvl="1"/>
            <a:r>
              <a:rPr lang="de-DE" dirty="0"/>
              <a:t>Synopsis</a:t>
            </a:r>
          </a:p>
          <a:p>
            <a:pPr lvl="1"/>
            <a:r>
              <a:rPr lang="de-DE" dirty="0"/>
              <a:t>Description</a:t>
            </a:r>
          </a:p>
          <a:p>
            <a:pPr lvl="1"/>
            <a:r>
              <a:rPr lang="de-DE" dirty="0"/>
              <a:t>Parameter</a:t>
            </a:r>
          </a:p>
          <a:p>
            <a:pPr lvl="1"/>
            <a:r>
              <a:rPr lang="de-DE" dirty="0" err="1"/>
              <a:t>Example</a:t>
            </a:r>
            <a:endParaRPr lang="de-DE" dirty="0"/>
          </a:p>
          <a:p>
            <a:pPr lvl="1"/>
            <a:r>
              <a:rPr lang="de-DE" dirty="0"/>
              <a:t>Weitere</a:t>
            </a:r>
          </a:p>
          <a:p>
            <a:r>
              <a:rPr lang="en-US" b="1" kern="0" dirty="0">
                <a:solidFill>
                  <a:srgbClr val="000000"/>
                </a:solidFill>
              </a:rPr>
              <a:t>help </a:t>
            </a:r>
            <a:r>
              <a:rPr lang="en-US" b="1" kern="0" dirty="0" err="1">
                <a:solidFill>
                  <a:srgbClr val="000000"/>
                </a:solidFill>
              </a:rPr>
              <a:t>about_comment_based_help</a:t>
            </a:r>
            <a:r>
              <a:rPr lang="en-US" b="1" kern="0" dirty="0">
                <a:solidFill>
                  <a:srgbClr val="000000"/>
                </a:solidFill>
              </a:rPr>
              <a:t> </a:t>
            </a:r>
            <a:r>
              <a:rPr lang="en-US" sz="1800" kern="0" dirty="0">
                <a:solidFill>
                  <a:srgbClr val="000000"/>
                </a:solidFill>
              </a:rPr>
              <a:t>(</a:t>
            </a:r>
            <a:r>
              <a:rPr lang="en-US" sz="1800" kern="0" dirty="0" err="1">
                <a:solidFill>
                  <a:srgbClr val="000000"/>
                </a:solidFill>
              </a:rPr>
              <a:t>sehr</a:t>
            </a:r>
            <a:r>
              <a:rPr lang="en-US" sz="1800" kern="0" dirty="0">
                <a:solidFill>
                  <a:srgbClr val="000000"/>
                </a:solidFill>
              </a:rPr>
              <a:t> </a:t>
            </a:r>
            <a:r>
              <a:rPr lang="en-US" sz="1800" kern="0" dirty="0" err="1">
                <a:solidFill>
                  <a:srgbClr val="000000"/>
                </a:solidFill>
              </a:rPr>
              <a:t>umfangreich</a:t>
            </a:r>
            <a:r>
              <a:rPr lang="en-US" sz="1800" kern="0" dirty="0">
                <a:solidFill>
                  <a:srgbClr val="000000"/>
                </a:solidFill>
              </a:rPr>
              <a:t>!)</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242</a:t>
            </a:fld>
            <a:endParaRPr lang="de-DE"/>
          </a:p>
        </p:txBody>
      </p:sp>
      <p:sp>
        <p:nvSpPr>
          <p:cNvPr id="5" name="Fußzeilenplatzhalter 4">
            <a:extLst>
              <a:ext uri="{FF2B5EF4-FFF2-40B4-BE49-F238E27FC236}">
                <a16:creationId xmlns:a16="http://schemas.microsoft.com/office/drawing/2014/main" id="{03927EAC-52AA-4DE2-B064-395C09F8218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4412108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fontScale="92500" lnSpcReduction="10000"/>
          </a:bodyPr>
          <a:lstStyle/>
          <a:p>
            <a:pPr marL="57150" indent="0">
              <a:lnSpc>
                <a:spcPct val="115000"/>
              </a:lnSpc>
              <a:buNone/>
            </a:pPr>
            <a:r>
              <a:rPr lang="de-DE" sz="2400" dirty="0"/>
              <a:t>Beispiel:</a:t>
            </a:r>
            <a:endParaRPr lang="en-US" sz="2400" dirty="0">
              <a:ea typeface="Times New Roman" panose="02020603050405020304" pitchFamily="18" charset="0"/>
              <a:cs typeface="Courier New" panose="02070309020205020404" pitchFamily="49" charset="0"/>
            </a:endParaRPr>
          </a:p>
          <a:p>
            <a:pPr marL="57150" indent="0">
              <a:lnSpc>
                <a:spcPct val="115000"/>
              </a:lnSpc>
              <a:buNone/>
            </a:pPr>
            <a:endParaRPr lang="en-US" sz="1600" dirty="0">
              <a:latin typeface="Courier New" panose="02070309020205020404" pitchFamily="49" charset="0"/>
              <a:ea typeface="Times New Roman" panose="02020603050405020304" pitchFamily="18" charset="0"/>
              <a:cs typeface="Courier New" panose="02070309020205020404" pitchFamily="49" charset="0"/>
            </a:endParaRP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&lt;#</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.SYNOPSIS</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Retrieves network adapter information from a computer.</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.DESCRIPTION</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Uses CIM to retrieve information about physical adapters only. </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.PARAMETER </a:t>
            </a:r>
            <a:r>
              <a:rPr lang="en-US" sz="1600" dirty="0" err="1">
                <a:latin typeface="Courier New" panose="02070309020205020404" pitchFamily="49" charset="0"/>
                <a:ea typeface="Times New Roman" panose="02020603050405020304" pitchFamily="18" charset="0"/>
                <a:cs typeface="Courier New" panose="02070309020205020404" pitchFamily="49" charset="0"/>
              </a:rPr>
              <a:t>ComputerName</a:t>
            </a:r>
            <a:endParaRPr lang="en-US" sz="1600" dirty="0">
              <a:latin typeface="Courier New" panose="02070309020205020404" pitchFamily="49" charset="0"/>
              <a:ea typeface="Times New Roman" panose="02020603050405020304" pitchFamily="18" charset="0"/>
              <a:cs typeface="Courier New" panose="02070309020205020404" pitchFamily="49" charset="0"/>
            </a:endParaRP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The name of the computer to query.</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.EXAMPLE</a:t>
            </a:r>
          </a:p>
          <a:p>
            <a:pPr marL="57150" indent="0">
              <a:lnSpc>
                <a:spcPct val="115000"/>
              </a:lnSpc>
              <a:buNone/>
            </a:pPr>
            <a:r>
              <a:rPr lang="en-US" sz="1600" dirty="0">
                <a:latin typeface="Courier New" panose="02070309020205020404" pitchFamily="49" charset="0"/>
                <a:ea typeface="Times New Roman" panose="02020603050405020304" pitchFamily="18" charset="0"/>
                <a:cs typeface="Courier New" panose="02070309020205020404" pitchFamily="49" charset="0"/>
              </a:rPr>
              <a:t>.\Get-NetAdapterInfo.ps1 -</a:t>
            </a:r>
            <a:r>
              <a:rPr lang="en-US" sz="1600" dirty="0" err="1">
                <a:latin typeface="Courier New" panose="02070309020205020404" pitchFamily="49" charset="0"/>
                <a:ea typeface="Times New Roman" panose="02020603050405020304" pitchFamily="18" charset="0"/>
                <a:cs typeface="Courier New" panose="02070309020205020404" pitchFamily="49" charset="0"/>
              </a:rPr>
              <a:t>ComputerName</a:t>
            </a:r>
            <a:r>
              <a:rPr lang="en-US" sz="1600" dirty="0">
                <a:latin typeface="Courier New" panose="02070309020205020404" pitchFamily="49" charset="0"/>
                <a:ea typeface="Times New Roman" panose="02020603050405020304" pitchFamily="18" charset="0"/>
                <a:cs typeface="Courier New" panose="02070309020205020404" pitchFamily="49" charset="0"/>
              </a:rPr>
              <a:t> </a:t>
            </a:r>
            <a:r>
              <a:rPr lang="ga-IE" sz="1600" dirty="0">
                <a:latin typeface="Courier New" panose="02070309020205020404" pitchFamily="49" charset="0"/>
                <a:ea typeface="Times New Roman" panose="02020603050405020304" pitchFamily="18" charset="0"/>
                <a:cs typeface="Courier New" panose="02070309020205020404" pitchFamily="49" charset="0"/>
              </a:rPr>
              <a:t>LON</a:t>
            </a:r>
            <a:r>
              <a:rPr lang="en-US" sz="1600" dirty="0">
                <a:latin typeface="Courier New" panose="02070309020205020404" pitchFamily="49" charset="0"/>
                <a:ea typeface="Times New Roman" panose="02020603050405020304" pitchFamily="18" charset="0"/>
                <a:cs typeface="Courier New" panose="02070309020205020404" pitchFamily="49" charset="0"/>
              </a:rPr>
              <a:t>-DC1 –Verbose</a:t>
            </a:r>
          </a:p>
          <a:p>
            <a:pPr marL="57150" indent="0">
              <a:lnSpc>
                <a:spcPct val="115000"/>
              </a:lnSpc>
              <a:buNone/>
            </a:pPr>
            <a:r>
              <a:rPr lang="en-US" sz="1600" dirty="0">
                <a:solidFill>
                  <a:prstClr val="black"/>
                </a:solidFill>
                <a:latin typeface="Courier New" panose="02070309020205020404" pitchFamily="49" charset="0"/>
                <a:ea typeface="Times New Roman" panose="02020603050405020304" pitchFamily="18" charset="0"/>
                <a:cs typeface="Courier New" panose="02070309020205020404" pitchFamily="49" charset="0"/>
              </a:rPr>
              <a:t>#&gt;</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243</a:t>
            </a:fld>
            <a:endParaRPr lang="de-DE"/>
          </a:p>
        </p:txBody>
      </p:sp>
      <p:sp>
        <p:nvSpPr>
          <p:cNvPr id="5" name="Fußzeilenplatzhalter 4">
            <a:extLst>
              <a:ext uri="{FF2B5EF4-FFF2-40B4-BE49-F238E27FC236}">
                <a16:creationId xmlns:a16="http://schemas.microsoft.com/office/drawing/2014/main" id="{3E67D3A3-2EF1-4033-9379-A87291B00E6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763945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Demonstration: Adding Comment-Based Help</a:t>
            </a:r>
          </a:p>
        </p:txBody>
      </p:sp>
      <p:sp>
        <p:nvSpPr>
          <p:cNvPr id="4" name="Content Placeholder 2"/>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a:solidFill>
                  <a:srgbClr val="000000"/>
                </a:solidFill>
              </a:rPr>
              <a:t>In this demonstration, you will see how to add a basic comment-based help block to a script</a:t>
            </a:r>
            <a:endParaRPr lang="en-US" kern="0" dirty="0">
              <a:solidFill>
                <a:srgbClr val="000000"/>
              </a:solidFill>
            </a:endParaRPr>
          </a:p>
        </p:txBody>
      </p:sp>
      <p:sp>
        <p:nvSpPr>
          <p:cNvPr id="3" name="Fußzeilenplatzhalter 2">
            <a:extLst>
              <a:ext uri="{FF2B5EF4-FFF2-40B4-BE49-F238E27FC236}">
                <a16:creationId xmlns:a16="http://schemas.microsoft.com/office/drawing/2014/main" id="{0CC1CC84-7BB5-4540-9095-61335EE109D9}"/>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CD3B3330-041A-4C9D-B5B1-BF8CA0B54373}"/>
              </a:ext>
            </a:extLst>
          </p:cNvPr>
          <p:cNvSpPr>
            <a:spLocks noGrp="1"/>
          </p:cNvSpPr>
          <p:nvPr>
            <p:ph type="sldNum" sz="quarter" idx="12"/>
          </p:nvPr>
        </p:nvSpPr>
        <p:spPr/>
        <p:txBody>
          <a:bodyPr/>
          <a:lstStyle/>
          <a:p>
            <a:fld id="{D0B68A9A-8F5D-4114-819E-CD9E627B0FFB}" type="slidenum">
              <a:rPr lang="de-DE" smtClean="0"/>
              <a:t>244</a:t>
            </a:fld>
            <a:endParaRPr lang="de-DE"/>
          </a:p>
        </p:txBody>
      </p:sp>
    </p:spTree>
    <p:extLst>
      <p:ext uri="{BB962C8B-B14F-4D97-AF65-F5344CB8AC3E}">
        <p14:creationId xmlns:p14="http://schemas.microsoft.com/office/powerpoint/2010/main" val="39699868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Parameter können/sollten auf Gültigkeit getestet werden</a:t>
            </a:r>
          </a:p>
          <a:p>
            <a:r>
              <a:rPr lang="de-DE" dirty="0"/>
              <a:t>Eine Variante:</a:t>
            </a:r>
          </a:p>
        </p:txBody>
      </p:sp>
      <p:sp>
        <p:nvSpPr>
          <p:cNvPr id="4" name="Foliennummernplatzhalter 3"/>
          <p:cNvSpPr>
            <a:spLocks noGrp="1"/>
          </p:cNvSpPr>
          <p:nvPr>
            <p:ph type="sldNum" sz="quarter" idx="12"/>
          </p:nvPr>
        </p:nvSpPr>
        <p:spPr/>
        <p:txBody>
          <a:bodyPr/>
          <a:lstStyle/>
          <a:p>
            <a:fld id="{D0B68A9A-8F5D-4114-819E-CD9E627B0FFB}" type="slidenum">
              <a:rPr lang="de-DE" smtClean="0"/>
              <a:t>245</a:t>
            </a:fld>
            <a:endParaRPr lang="de-DE"/>
          </a:p>
        </p:txBody>
      </p:sp>
      <p:sp>
        <p:nvSpPr>
          <p:cNvPr id="5" name="Fußzeilenplatzhalter 4">
            <a:extLst>
              <a:ext uri="{FF2B5EF4-FFF2-40B4-BE49-F238E27FC236}">
                <a16:creationId xmlns:a16="http://schemas.microsoft.com/office/drawing/2014/main" id="{C7F2E713-8B89-4B51-B84D-1C700F1F8F8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6573464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246</a:t>
            </a:fld>
            <a:endParaRPr lang="de-DE"/>
          </a:p>
        </p:txBody>
      </p:sp>
      <p:pic>
        <p:nvPicPr>
          <p:cNvPr id="5" name="Grafik 4"/>
          <p:cNvPicPr>
            <a:picLocks noChangeAspect="1"/>
          </p:cNvPicPr>
          <p:nvPr/>
        </p:nvPicPr>
        <p:blipFill>
          <a:blip r:embed="rId2"/>
          <a:stretch>
            <a:fillRect/>
          </a:stretch>
        </p:blipFill>
        <p:spPr>
          <a:xfrm>
            <a:off x="2495600" y="621426"/>
            <a:ext cx="8574596" cy="5917488"/>
          </a:xfrm>
          <a:prstGeom prst="rect">
            <a:avLst/>
          </a:prstGeom>
        </p:spPr>
      </p:pic>
      <p:sp>
        <p:nvSpPr>
          <p:cNvPr id="6" name="Fußzeilenplatzhalter 5">
            <a:extLst>
              <a:ext uri="{FF2B5EF4-FFF2-40B4-BE49-F238E27FC236}">
                <a16:creationId xmlns:a16="http://schemas.microsoft.com/office/drawing/2014/main" id="{6BB85C6C-B0DC-41B7-8742-0C3371B70CC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664666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Besser: Gültige Parameter-Werte bei Definition festlegen!</a:t>
            </a:r>
          </a:p>
        </p:txBody>
      </p:sp>
      <p:sp>
        <p:nvSpPr>
          <p:cNvPr id="4" name="Foliennummernplatzhalter 3"/>
          <p:cNvSpPr>
            <a:spLocks noGrp="1"/>
          </p:cNvSpPr>
          <p:nvPr>
            <p:ph type="sldNum" sz="quarter" idx="12"/>
          </p:nvPr>
        </p:nvSpPr>
        <p:spPr/>
        <p:txBody>
          <a:bodyPr/>
          <a:lstStyle/>
          <a:p>
            <a:fld id="{D0B68A9A-8F5D-4114-819E-CD9E627B0FFB}" type="slidenum">
              <a:rPr lang="de-DE" smtClean="0"/>
              <a:t>247</a:t>
            </a:fld>
            <a:endParaRPr lang="de-DE"/>
          </a:p>
        </p:txBody>
      </p:sp>
      <p:pic>
        <p:nvPicPr>
          <p:cNvPr id="6" name="Grafik 5"/>
          <p:cNvPicPr>
            <a:picLocks noChangeAspect="1"/>
          </p:cNvPicPr>
          <p:nvPr/>
        </p:nvPicPr>
        <p:blipFill rotWithShape="1">
          <a:blip r:embed="rId2"/>
          <a:srcRect l="11454" t="22207" r="26375" b="55558"/>
          <a:stretch/>
        </p:blipFill>
        <p:spPr>
          <a:xfrm>
            <a:off x="1745517" y="2653345"/>
            <a:ext cx="8700967" cy="2088232"/>
          </a:xfrm>
          <a:prstGeom prst="rect">
            <a:avLst/>
          </a:prstGeom>
        </p:spPr>
      </p:pic>
      <p:sp>
        <p:nvSpPr>
          <p:cNvPr id="5" name="Fußzeilenplatzhalter 4">
            <a:extLst>
              <a:ext uri="{FF2B5EF4-FFF2-40B4-BE49-F238E27FC236}">
                <a16:creationId xmlns:a16="http://schemas.microsoft.com/office/drawing/2014/main" id="{0371640C-9AD8-4C12-88CF-E643FD1B812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540302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248</a:t>
            </a:fld>
            <a:endParaRPr lang="de-DE"/>
          </a:p>
        </p:txBody>
      </p:sp>
      <p:pic>
        <p:nvPicPr>
          <p:cNvPr id="5" name="Grafik 4"/>
          <p:cNvPicPr>
            <a:picLocks noChangeAspect="1"/>
          </p:cNvPicPr>
          <p:nvPr/>
        </p:nvPicPr>
        <p:blipFill>
          <a:blip r:embed="rId2"/>
          <a:stretch>
            <a:fillRect/>
          </a:stretch>
        </p:blipFill>
        <p:spPr>
          <a:xfrm>
            <a:off x="1807085" y="1052736"/>
            <a:ext cx="8577831" cy="5756176"/>
          </a:xfrm>
          <a:prstGeom prst="rect">
            <a:avLst/>
          </a:prstGeom>
        </p:spPr>
      </p:pic>
      <p:sp>
        <p:nvSpPr>
          <p:cNvPr id="6" name="Fußzeilenplatzhalter 5">
            <a:extLst>
              <a:ext uri="{FF2B5EF4-FFF2-40B4-BE49-F238E27FC236}">
                <a16:creationId xmlns:a16="http://schemas.microsoft.com/office/drawing/2014/main" id="{34131AD0-0645-4A58-9D63-3A9454E1906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76163680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Bei Show-Command:</a:t>
            </a:r>
          </a:p>
        </p:txBody>
      </p:sp>
      <p:sp>
        <p:nvSpPr>
          <p:cNvPr id="4" name="Foliennummernplatzhalter 3"/>
          <p:cNvSpPr>
            <a:spLocks noGrp="1"/>
          </p:cNvSpPr>
          <p:nvPr>
            <p:ph type="sldNum" sz="quarter" idx="12"/>
          </p:nvPr>
        </p:nvSpPr>
        <p:spPr/>
        <p:txBody>
          <a:bodyPr/>
          <a:lstStyle/>
          <a:p>
            <a:fld id="{D0B68A9A-8F5D-4114-819E-CD9E627B0FFB}" type="slidenum">
              <a:rPr lang="de-DE" smtClean="0"/>
              <a:t>249</a:t>
            </a:fld>
            <a:endParaRPr lang="de-DE"/>
          </a:p>
        </p:txBody>
      </p:sp>
      <p:pic>
        <p:nvPicPr>
          <p:cNvPr id="5" name="Grafik 4"/>
          <p:cNvPicPr>
            <a:picLocks noChangeAspect="1"/>
          </p:cNvPicPr>
          <p:nvPr/>
        </p:nvPicPr>
        <p:blipFill>
          <a:blip r:embed="rId2"/>
          <a:stretch>
            <a:fillRect/>
          </a:stretch>
        </p:blipFill>
        <p:spPr>
          <a:xfrm>
            <a:off x="5951985" y="1270978"/>
            <a:ext cx="4524375" cy="5362575"/>
          </a:xfrm>
          <a:prstGeom prst="rect">
            <a:avLst/>
          </a:prstGeom>
        </p:spPr>
      </p:pic>
      <p:sp>
        <p:nvSpPr>
          <p:cNvPr id="6" name="Fußzeilenplatzhalter 5">
            <a:extLst>
              <a:ext uri="{FF2B5EF4-FFF2-40B4-BE49-F238E27FC236}">
                <a16:creationId xmlns:a16="http://schemas.microsoft.com/office/drawing/2014/main" id="{B8F7F36B-C38A-4C44-A8E2-B085EB3B3FE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49064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25</a:t>
            </a:fld>
            <a:endParaRPr lang="de-DE"/>
          </a:p>
        </p:txBody>
      </p:sp>
      <p:sp>
        <p:nvSpPr>
          <p:cNvPr id="5" name="TextBox 3"/>
          <p:cNvSpPr txBox="1"/>
          <p:nvPr/>
        </p:nvSpPr>
        <p:spPr>
          <a:xfrm>
            <a:off x="2029838" y="1322963"/>
            <a:ext cx="8171234" cy="461665"/>
          </a:xfrm>
          <a:prstGeom prst="rect">
            <a:avLst/>
          </a:prstGeom>
          <a:noFill/>
        </p:spPr>
        <p:txBody>
          <a:bodyPr wrap="square" rtlCol="0">
            <a:spAutoFit/>
          </a:bodyPr>
          <a:lstStyle/>
          <a:p>
            <a:pPr lvl="0" algn="ctr" fontAlgn="base">
              <a:spcBef>
                <a:spcPct val="0"/>
              </a:spcBef>
              <a:spcAft>
                <a:spcPct val="0"/>
              </a:spcAft>
            </a:pPr>
            <a:r>
              <a:rPr lang="en-US" sz="2400" b="1">
                <a:solidFill>
                  <a:srgbClr val="000000"/>
                </a:solidFill>
                <a:latin typeface="Consolas" pitchFamily="49" charset="0"/>
                <a:cs typeface="Consolas" pitchFamily="49" charset="0"/>
              </a:rPr>
              <a:t>Get-Service –Name BITS –ComputerName WIN2012</a:t>
            </a:r>
            <a:endParaRPr lang="en-US" sz="2400" b="1" dirty="0">
              <a:solidFill>
                <a:srgbClr val="000000"/>
              </a:solidFill>
              <a:latin typeface="Consolas" pitchFamily="49" charset="0"/>
              <a:cs typeface="Consolas" pitchFamily="49" charset="0"/>
            </a:endParaRPr>
          </a:p>
        </p:txBody>
      </p:sp>
      <p:sp>
        <p:nvSpPr>
          <p:cNvPr id="6" name="TextBox 4"/>
          <p:cNvSpPr txBox="1"/>
          <p:nvPr/>
        </p:nvSpPr>
        <p:spPr>
          <a:xfrm>
            <a:off x="2029838" y="5385882"/>
            <a:ext cx="8171234" cy="461665"/>
          </a:xfrm>
          <a:prstGeom prst="rect">
            <a:avLst/>
          </a:prstGeom>
          <a:noFill/>
        </p:spPr>
        <p:txBody>
          <a:bodyPr wrap="square" rtlCol="0">
            <a:spAutoFit/>
          </a:bodyPr>
          <a:lstStyle/>
          <a:p>
            <a:pPr lvl="0" algn="ctr" fontAlgn="base">
              <a:spcBef>
                <a:spcPct val="0"/>
              </a:spcBef>
              <a:spcAft>
                <a:spcPct val="0"/>
              </a:spcAft>
            </a:pPr>
            <a:r>
              <a:rPr lang="en-US" sz="2400" b="1">
                <a:solidFill>
                  <a:srgbClr val="000000"/>
                </a:solidFill>
                <a:latin typeface="Consolas" pitchFamily="49" charset="0"/>
                <a:cs typeface="Consolas" pitchFamily="49" charset="0"/>
              </a:rPr>
              <a:t>gsv BITS –Comp WIN2012</a:t>
            </a:r>
            <a:endParaRPr lang="en-US" sz="2400" b="1" dirty="0">
              <a:solidFill>
                <a:srgbClr val="000000"/>
              </a:solidFill>
              <a:latin typeface="Consolas" pitchFamily="49" charset="0"/>
              <a:cs typeface="Consolas" pitchFamily="49" charset="0"/>
            </a:endParaRPr>
          </a:p>
        </p:txBody>
      </p:sp>
      <p:cxnSp>
        <p:nvCxnSpPr>
          <p:cNvPr id="7" name="Straight Arrow Connector 5"/>
          <p:cNvCxnSpPr/>
          <p:nvPr/>
        </p:nvCxnSpPr>
        <p:spPr bwMode="auto">
          <a:xfrm>
            <a:off x="3294435" y="1784627"/>
            <a:ext cx="1108953" cy="3601254"/>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cxnSp>
        <p:nvCxnSpPr>
          <p:cNvPr id="8" name="Straight Arrow Connector 6"/>
          <p:cNvCxnSpPr/>
          <p:nvPr/>
        </p:nvCxnSpPr>
        <p:spPr bwMode="auto">
          <a:xfrm>
            <a:off x="5392366" y="1784627"/>
            <a:ext cx="0" cy="3601254"/>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cxnSp>
        <p:nvCxnSpPr>
          <p:cNvPr id="9" name="Straight Arrow Connector 7"/>
          <p:cNvCxnSpPr/>
          <p:nvPr/>
        </p:nvCxnSpPr>
        <p:spPr bwMode="auto">
          <a:xfrm flipH="1">
            <a:off x="6387830" y="1784627"/>
            <a:ext cx="1439694" cy="3601254"/>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10" name="TextBox 8"/>
          <p:cNvSpPr txBox="1"/>
          <p:nvPr/>
        </p:nvSpPr>
        <p:spPr>
          <a:xfrm>
            <a:off x="2302214" y="3127363"/>
            <a:ext cx="1284051" cy="369332"/>
          </a:xfrm>
          <a:prstGeom prst="rect">
            <a:avLst/>
          </a:prstGeom>
          <a:noFill/>
        </p:spPr>
        <p:txBody>
          <a:bodyPr wrap="square" rtlCol="0">
            <a:spAutoFit/>
          </a:bodyPr>
          <a:lstStyle/>
          <a:p>
            <a:pPr lvl="0" algn="r" fontAlgn="base">
              <a:spcBef>
                <a:spcPct val="0"/>
              </a:spcBef>
              <a:spcAft>
                <a:spcPct val="0"/>
              </a:spcAft>
            </a:pPr>
            <a:r>
              <a:rPr lang="en-US" b="1">
                <a:solidFill>
                  <a:srgbClr val="FF0000"/>
                </a:solidFill>
                <a:latin typeface="Verdana" pitchFamily="34" charset="0"/>
                <a:cs typeface="Arial" charset="0"/>
              </a:rPr>
              <a:t>Alias</a:t>
            </a:r>
            <a:endParaRPr lang="en-US" b="1" dirty="0">
              <a:solidFill>
                <a:srgbClr val="FF0000"/>
              </a:solidFill>
              <a:latin typeface="Verdana" pitchFamily="34" charset="0"/>
              <a:cs typeface="Arial" charset="0"/>
            </a:endParaRPr>
          </a:p>
        </p:txBody>
      </p:sp>
      <p:sp>
        <p:nvSpPr>
          <p:cNvPr id="11" name="TextBox 9"/>
          <p:cNvSpPr txBox="1"/>
          <p:nvPr/>
        </p:nvSpPr>
        <p:spPr>
          <a:xfrm>
            <a:off x="5395580" y="2988865"/>
            <a:ext cx="1806102" cy="646331"/>
          </a:xfrm>
          <a:prstGeom prst="rect">
            <a:avLst/>
          </a:prstGeom>
          <a:noFill/>
        </p:spPr>
        <p:txBody>
          <a:bodyPr wrap="square" rtlCol="0">
            <a:spAutoFit/>
          </a:bodyPr>
          <a:lstStyle/>
          <a:p>
            <a:pPr lvl="0" fontAlgn="base">
              <a:spcBef>
                <a:spcPct val="0"/>
              </a:spcBef>
              <a:spcAft>
                <a:spcPct val="0"/>
              </a:spcAft>
            </a:pPr>
            <a:r>
              <a:rPr lang="en-US" b="1" dirty="0" err="1">
                <a:solidFill>
                  <a:srgbClr val="FF0000"/>
                </a:solidFill>
                <a:latin typeface="Verdana" pitchFamily="34" charset="0"/>
                <a:cs typeface="Arial" charset="0"/>
              </a:rPr>
              <a:t>Positionaler</a:t>
            </a:r>
            <a:endParaRPr lang="en-US" b="1" dirty="0">
              <a:solidFill>
                <a:srgbClr val="FF0000"/>
              </a:solidFill>
              <a:latin typeface="Verdana" pitchFamily="34" charset="0"/>
              <a:cs typeface="Arial" charset="0"/>
            </a:endParaRPr>
          </a:p>
          <a:p>
            <a:pPr lvl="0" fontAlgn="base">
              <a:spcBef>
                <a:spcPct val="0"/>
              </a:spcBef>
              <a:spcAft>
                <a:spcPct val="0"/>
              </a:spcAft>
            </a:pPr>
            <a:r>
              <a:rPr lang="en-US" b="1" dirty="0">
                <a:solidFill>
                  <a:srgbClr val="FF0000"/>
                </a:solidFill>
                <a:latin typeface="Verdana" pitchFamily="34" charset="0"/>
                <a:cs typeface="Arial" charset="0"/>
              </a:rPr>
              <a:t>Parameter</a:t>
            </a:r>
          </a:p>
        </p:txBody>
      </p:sp>
      <p:sp>
        <p:nvSpPr>
          <p:cNvPr id="12" name="TextBox 10"/>
          <p:cNvSpPr txBox="1"/>
          <p:nvPr/>
        </p:nvSpPr>
        <p:spPr>
          <a:xfrm>
            <a:off x="7376809" y="2850364"/>
            <a:ext cx="1715311" cy="923330"/>
          </a:xfrm>
          <a:prstGeom prst="rect">
            <a:avLst/>
          </a:prstGeom>
          <a:noFill/>
        </p:spPr>
        <p:txBody>
          <a:bodyPr wrap="square" rtlCol="0">
            <a:spAutoFit/>
          </a:bodyPr>
          <a:lstStyle/>
          <a:p>
            <a:pPr lvl="0" fontAlgn="base">
              <a:spcBef>
                <a:spcPct val="0"/>
              </a:spcBef>
              <a:spcAft>
                <a:spcPct val="0"/>
              </a:spcAft>
            </a:pPr>
            <a:r>
              <a:rPr lang="en-US" b="1" dirty="0" err="1">
                <a:solidFill>
                  <a:srgbClr val="FF0000"/>
                </a:solidFill>
                <a:latin typeface="Verdana" pitchFamily="34" charset="0"/>
                <a:cs typeface="Arial" charset="0"/>
              </a:rPr>
              <a:t>Verkürzter</a:t>
            </a:r>
            <a:endParaRPr lang="en-US" b="1" dirty="0">
              <a:solidFill>
                <a:srgbClr val="FF0000"/>
              </a:solidFill>
              <a:latin typeface="Verdana" pitchFamily="34" charset="0"/>
              <a:cs typeface="Arial" charset="0"/>
            </a:endParaRPr>
          </a:p>
          <a:p>
            <a:pPr lvl="0" fontAlgn="base">
              <a:spcBef>
                <a:spcPct val="0"/>
              </a:spcBef>
              <a:spcAft>
                <a:spcPct val="0"/>
              </a:spcAft>
            </a:pPr>
            <a:r>
              <a:rPr lang="en-US" b="1" dirty="0">
                <a:solidFill>
                  <a:srgbClr val="FF0000"/>
                </a:solidFill>
                <a:latin typeface="Verdana" pitchFamily="34" charset="0"/>
                <a:cs typeface="Arial" charset="0"/>
              </a:rPr>
              <a:t>Parameter-Name</a:t>
            </a:r>
          </a:p>
        </p:txBody>
      </p:sp>
      <p:sp>
        <p:nvSpPr>
          <p:cNvPr id="3" name="Fußzeilenplatzhalter 2">
            <a:extLst>
              <a:ext uri="{FF2B5EF4-FFF2-40B4-BE49-F238E27FC236}">
                <a16:creationId xmlns:a16="http://schemas.microsoft.com/office/drawing/2014/main" id="{42EA3CE6-8F90-438B-804C-E8FFD41BA7F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1992837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a:bodyPr>
          <a:lstStyle/>
          <a:p>
            <a:r>
              <a:rPr lang="de-DE" dirty="0"/>
              <a:t>Achtung: Nur Daten, die der User angibt, werden überprüft!</a:t>
            </a:r>
          </a:p>
          <a:p>
            <a:pPr marL="0" indent="0">
              <a:buNone/>
            </a:pPr>
            <a:endParaRPr lang="de-DE" dirty="0"/>
          </a:p>
          <a:p>
            <a:pPr marL="0" indent="0">
              <a:buNone/>
            </a:pPr>
            <a:r>
              <a:rPr lang="en-US" dirty="0" err="1">
                <a:latin typeface="Courier New" panose="02070309020205020404" pitchFamily="49" charset="0"/>
                <a:cs typeface="Courier New" panose="02070309020205020404" pitchFamily="49" charset="0"/>
              </a:rPr>
              <a:t>Param</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[Parameter(Mandatory=$</a:t>
            </a:r>
            <a:r>
              <a:rPr lang="en-US" dirty="0" err="1">
                <a:latin typeface="Courier New" panose="02070309020205020404" pitchFamily="49" charset="0"/>
                <a:cs typeface="Courier New" panose="02070309020205020404" pitchFamily="49" charset="0"/>
              </a:rPr>
              <a:t>false,ValueFromPipeline</a:t>
            </a:r>
            <a:r>
              <a:rPr lang="en-US" dirty="0">
                <a:latin typeface="Courier New" panose="02070309020205020404" pitchFamily="49" charset="0"/>
                <a:cs typeface="Courier New" panose="02070309020205020404" pitchFamily="49" charset="0"/>
              </a:rPr>
              <a:t>=$true)]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ValidateRange</a:t>
            </a:r>
            <a:r>
              <a:rPr lang="en-US" dirty="0">
                <a:latin typeface="Courier New" panose="02070309020205020404" pitchFamily="49" charset="0"/>
                <a:cs typeface="Courier New" panose="02070309020205020404" pitchFamily="49" charset="0"/>
              </a:rPr>
              <a:t>(18,75)]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a:solidFill>
                  <a:srgbClr val="FF0000"/>
                </a:solidFill>
                <a:latin typeface="Courier New" panose="02070309020205020404" pitchFamily="49" charset="0"/>
                <a:cs typeface="Courier New" panose="02070309020205020404" pitchFamily="49" charset="0"/>
              </a:rPr>
              <a:t>[</a:t>
            </a:r>
            <a:r>
              <a:rPr lang="en-US" dirty="0" err="1">
                <a:solidFill>
                  <a:srgbClr val="FF0000"/>
                </a:solidFill>
                <a:latin typeface="Courier New" panose="02070309020205020404" pitchFamily="49" charset="0"/>
                <a:cs typeface="Courier New" panose="02070309020205020404" pitchFamily="49" charset="0"/>
              </a:rPr>
              <a:t>Int</a:t>
            </a:r>
            <a:r>
              <a:rPr lang="en-US" dirty="0">
                <a:solidFill>
                  <a:srgbClr val="FF0000"/>
                </a:solidFill>
                <a:latin typeface="Courier New" panose="02070309020205020404" pitchFamily="49" charset="0"/>
                <a:cs typeface="Courier New" panose="02070309020205020404" pitchFamily="49" charset="0"/>
              </a:rPr>
              <a:t>]$Age = 100</a:t>
            </a:r>
            <a:r>
              <a:rPr lang="en-US" dirty="0">
                <a:latin typeface="Courier New" panose="02070309020205020404" pitchFamily="49" charset="0"/>
                <a:cs typeface="Courier New" panose="02070309020205020404" pitchFamily="49" charset="0"/>
              </a:rPr>
              <a:t>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250</a:t>
            </a:fld>
            <a:endParaRPr lang="de-DE"/>
          </a:p>
        </p:txBody>
      </p:sp>
      <p:sp>
        <p:nvSpPr>
          <p:cNvPr id="5" name="Fußzeilenplatzhalter 4">
            <a:extLst>
              <a:ext uri="{FF2B5EF4-FFF2-40B4-BE49-F238E27FC236}">
                <a16:creationId xmlns:a16="http://schemas.microsoft.com/office/drawing/2014/main" id="{2BF664EF-56F4-40AB-9E54-D8FED8BED44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96654625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Scripting</a:t>
            </a:r>
          </a:p>
        </p:txBody>
      </p:sp>
      <p:sp>
        <p:nvSpPr>
          <p:cNvPr id="3" name="Inhaltsplatzhalter 2"/>
          <p:cNvSpPr>
            <a:spLocks noGrp="1"/>
          </p:cNvSpPr>
          <p:nvPr>
            <p:ph idx="1"/>
          </p:nvPr>
        </p:nvSpPr>
        <p:spPr/>
        <p:txBody>
          <a:bodyPr>
            <a:normAutofit/>
          </a:bodyPr>
          <a:lstStyle/>
          <a:p>
            <a:pPr marL="0" indent="0">
              <a:buNone/>
            </a:pPr>
            <a:r>
              <a:rPr lang="de-DE" dirty="0"/>
              <a:t>Aufgabe:</a:t>
            </a:r>
          </a:p>
          <a:p>
            <a:pPr marL="0" indent="0">
              <a:buNone/>
            </a:pPr>
            <a:r>
              <a:rPr lang="de-DE" dirty="0"/>
              <a:t>Erstellen sie ein Skript welches einen „</a:t>
            </a:r>
            <a:r>
              <a:rPr lang="de-DE" dirty="0" err="1"/>
              <a:t>TestFiles</a:t>
            </a:r>
            <a:r>
              <a:rPr lang="de-DE" dirty="0"/>
              <a:t>“ Ordner erstellt. Dem </a:t>
            </a:r>
            <a:r>
              <a:rPr lang="de-DE"/>
              <a:t>Skript sollen </a:t>
            </a:r>
            <a:r>
              <a:rPr lang="de-DE" dirty="0"/>
              <a:t>die Anzahl der Ordner und die Anzahl der Dateien angegeben werden können sowie der Pfad unter dem der Ordner erstellt werden soll. Die Parameter sollten Validiert sein und es sollte eine Hilfe im Skript integriert sein.</a:t>
            </a:r>
          </a:p>
        </p:txBody>
      </p:sp>
      <p:sp>
        <p:nvSpPr>
          <p:cNvPr id="4" name="Foliennummernplatzhalter 3"/>
          <p:cNvSpPr>
            <a:spLocks noGrp="1"/>
          </p:cNvSpPr>
          <p:nvPr>
            <p:ph type="sldNum" sz="quarter" idx="12"/>
          </p:nvPr>
        </p:nvSpPr>
        <p:spPr/>
        <p:txBody>
          <a:bodyPr/>
          <a:lstStyle/>
          <a:p>
            <a:fld id="{D0B68A9A-8F5D-4114-819E-CD9E627B0FFB}" type="slidenum">
              <a:rPr lang="de-DE" smtClean="0"/>
              <a:t>251</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4338463"/>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F17CAB3C-8F1F-4D71-9B4B-744AFB95DFB4}"/>
              </a:ext>
            </a:extLst>
          </p:cNvPr>
          <p:cNvSpPr>
            <a:spLocks noGrp="1"/>
          </p:cNvSpPr>
          <p:nvPr>
            <p:ph type="ftr" sz="quarter" idx="11"/>
          </p:nvPr>
        </p:nvSpPr>
        <p:spPr>
          <a:xfrm>
            <a:off x="838200" y="6356352"/>
            <a:ext cx="5689848" cy="365125"/>
          </a:xfrm>
        </p:spPr>
        <p:txBody>
          <a:bodyPr/>
          <a:lstStyle/>
          <a:p>
            <a:pPr algn="r"/>
            <a:r>
              <a:rPr lang="de-DE"/>
              <a:t>© ppedv AG -29.11.2022</a:t>
            </a:r>
            <a:endParaRPr lang="de-DE" dirty="0"/>
          </a:p>
        </p:txBody>
      </p:sp>
    </p:spTree>
    <p:extLst>
      <p:ext uri="{BB962C8B-B14F-4D97-AF65-F5344CB8AC3E}">
        <p14:creationId xmlns:p14="http://schemas.microsoft.com/office/powerpoint/2010/main" val="33318102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Scripting</a:t>
            </a:r>
          </a:p>
        </p:txBody>
      </p:sp>
      <p:sp>
        <p:nvSpPr>
          <p:cNvPr id="3" name="Inhaltsplatzhalter 2"/>
          <p:cNvSpPr>
            <a:spLocks noGrp="1"/>
          </p:cNvSpPr>
          <p:nvPr>
            <p:ph idx="1"/>
          </p:nvPr>
        </p:nvSpPr>
        <p:spPr/>
        <p:txBody>
          <a:bodyPr>
            <a:normAutofit/>
          </a:bodyPr>
          <a:lstStyle/>
          <a:p>
            <a:r>
              <a:rPr lang="de-DE" dirty="0"/>
              <a:t>Schreiben Sie ein kleines Script, welchem man Parameter übergeben kann, deren mögliche Werte sie vorgeben! Testen Sie das Script anschließend.</a:t>
            </a:r>
          </a:p>
          <a:p>
            <a:r>
              <a:rPr lang="de-DE" dirty="0"/>
              <a:t>Mögliche Ideen:</a:t>
            </a:r>
          </a:p>
          <a:p>
            <a:pPr lvl="1"/>
            <a:r>
              <a:rPr lang="de-DE" dirty="0"/>
              <a:t>Abfrage bestimmter Einträge aus dem Ereignisprotokoll</a:t>
            </a:r>
          </a:p>
          <a:p>
            <a:pPr lvl="1"/>
            <a:r>
              <a:rPr lang="de-DE" dirty="0"/>
              <a:t>Abfrage von AD-Objekten</a:t>
            </a:r>
          </a:p>
          <a:p>
            <a:pPr lvl="1"/>
            <a:r>
              <a:rPr lang="de-DE" dirty="0"/>
              <a:t>Abfrage von Diensten</a:t>
            </a:r>
          </a:p>
          <a:p>
            <a:pPr lvl="1"/>
            <a:r>
              <a:rPr lang="de-DE" dirty="0"/>
              <a:t>Abfrage von Dateien</a:t>
            </a:r>
          </a:p>
        </p:txBody>
      </p:sp>
      <p:sp>
        <p:nvSpPr>
          <p:cNvPr id="4" name="Foliennummernplatzhalter 3"/>
          <p:cNvSpPr>
            <a:spLocks noGrp="1"/>
          </p:cNvSpPr>
          <p:nvPr>
            <p:ph type="sldNum" sz="quarter" idx="12"/>
          </p:nvPr>
        </p:nvSpPr>
        <p:spPr/>
        <p:txBody>
          <a:bodyPr/>
          <a:lstStyle/>
          <a:p>
            <a:fld id="{D0B68A9A-8F5D-4114-819E-CD9E627B0FFB}" type="slidenum">
              <a:rPr lang="de-DE" smtClean="0"/>
              <a:t>252</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F17CAB3C-8F1F-4D71-9B4B-744AFB95DFB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4873174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Funktionen und Module</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253</a:t>
            </a:fld>
            <a:endParaRPr lang="de-DE"/>
          </a:p>
        </p:txBody>
      </p:sp>
      <p:sp>
        <p:nvSpPr>
          <p:cNvPr id="2" name="Fußzeilenplatzhalter 1">
            <a:extLst>
              <a:ext uri="{FF2B5EF4-FFF2-40B4-BE49-F238E27FC236}">
                <a16:creationId xmlns:a16="http://schemas.microsoft.com/office/drawing/2014/main" id="{C59CFD32-75D4-44F8-8379-B24A461FC2B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6080136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fontScale="77500" lnSpcReduction="20000"/>
          </a:bodyPr>
          <a:lstStyle/>
          <a:p>
            <a:r>
              <a:rPr lang="de-DE" sz="4000" dirty="0"/>
              <a:t>Code in Funktion verpacken:</a:t>
            </a:r>
          </a:p>
          <a:p>
            <a:endParaRPr lang="de-DE" dirty="0"/>
          </a:p>
          <a:p>
            <a:pPr marL="0" indent="0">
              <a:buNone/>
            </a:pPr>
            <a:r>
              <a:rPr lang="en-US" kern="0" dirty="0">
                <a:solidFill>
                  <a:srgbClr val="000000"/>
                </a:solidFill>
                <a:latin typeface="Consolas" pitchFamily="49" charset="0"/>
                <a:cs typeface="Consolas" pitchFamily="49" charset="0"/>
              </a:rPr>
              <a:t> </a:t>
            </a:r>
            <a:r>
              <a:rPr lang="en-US" kern="0" dirty="0">
                <a:solidFill>
                  <a:srgbClr val="FF0000"/>
                </a:solidFill>
                <a:latin typeface="Consolas" pitchFamily="49" charset="0"/>
                <a:cs typeface="Consolas" pitchFamily="49" charset="0"/>
              </a:rPr>
              <a:t>function Get-</a:t>
            </a:r>
            <a:r>
              <a:rPr lang="en-US" kern="0" dirty="0" err="1">
                <a:solidFill>
                  <a:srgbClr val="FF0000"/>
                </a:solidFill>
                <a:latin typeface="Consolas" pitchFamily="49" charset="0"/>
                <a:cs typeface="Consolas" pitchFamily="49" charset="0"/>
              </a:rPr>
              <a:t>SecurityEvents</a:t>
            </a:r>
            <a:r>
              <a:rPr lang="en-US" kern="0" dirty="0">
                <a:solidFill>
                  <a:srgbClr val="FF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CmdletBinding</a:t>
            </a:r>
            <a:r>
              <a:rPr lang="en-US" kern="0" dirty="0">
                <a:solidFill>
                  <a:srgbClr val="000000"/>
                </a:solidFill>
                <a:latin typeface="Consolas" pitchFamily="49" charset="0"/>
                <a:cs typeface="Consolas" pitchFamily="49" charset="0"/>
              </a:rPr>
              <a:t>()]</a:t>
            </a:r>
          </a:p>
          <a:p>
            <a:pPr marL="0" indent="0">
              <a:buNone/>
            </a:pP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Param</a:t>
            </a:r>
            <a:r>
              <a:rPr lang="en-US" kern="0" dirty="0">
                <a:solidFill>
                  <a:srgbClr val="000000"/>
                </a:solidFill>
                <a:latin typeface="Consolas" pitchFamily="49" charset="0"/>
                <a:cs typeface="Consolas" pitchFamily="49" charset="0"/>
              </a:rPr>
              <a:t>(</a:t>
            </a:r>
          </a:p>
          <a:p>
            <a:pPr marL="0" indent="0">
              <a:buNone/>
            </a:pPr>
            <a:r>
              <a:rPr lang="en-US" kern="0" dirty="0">
                <a:solidFill>
                  <a:srgbClr val="000000"/>
                </a:solidFill>
                <a:latin typeface="Consolas" pitchFamily="49" charset="0"/>
                <a:cs typeface="Consolas" pitchFamily="49" charset="0"/>
              </a:rPr>
              <a:t>        [string]$</a:t>
            </a:r>
            <a:r>
              <a:rPr lang="en-US" kern="0" dirty="0" err="1">
                <a:solidFill>
                  <a:srgbClr val="000000"/>
                </a:solidFill>
                <a:latin typeface="Consolas" pitchFamily="49" charset="0"/>
                <a:cs typeface="Consolas" pitchFamily="49" charset="0"/>
              </a:rPr>
              <a:t>ComputerName</a:t>
            </a:r>
            <a:r>
              <a:rPr lang="en-US" kern="0" dirty="0">
                <a:solidFill>
                  <a:srgbClr val="000000"/>
                </a:solidFill>
                <a:latin typeface="Consolas" pitchFamily="49" charset="0"/>
                <a:cs typeface="Consolas" pitchFamily="49" charset="0"/>
              </a:rPr>
              <a:t>,</a:t>
            </a:r>
          </a:p>
          <a:p>
            <a:pPr marL="0" indent="0">
              <a:buNone/>
            </a:pP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int</a:t>
            </a:r>
            <a:r>
              <a:rPr lang="en-US" kern="0" dirty="0">
                <a:solidFill>
                  <a:srgbClr val="000000"/>
                </a:solidFill>
                <a:latin typeface="Consolas" pitchFamily="49" charset="0"/>
                <a:cs typeface="Consolas" pitchFamily="49" charset="0"/>
              </a:rPr>
              <a:t>]$</a:t>
            </a:r>
            <a:r>
              <a:rPr lang="en-US" kern="0" dirty="0" err="1">
                <a:solidFill>
                  <a:srgbClr val="000000"/>
                </a:solidFill>
                <a:latin typeface="Consolas" pitchFamily="49" charset="0"/>
                <a:cs typeface="Consolas" pitchFamily="49" charset="0"/>
              </a:rPr>
              <a:t>EventID</a:t>
            </a: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Get-</a:t>
            </a:r>
            <a:r>
              <a:rPr lang="en-US" kern="0" dirty="0" err="1">
                <a:solidFill>
                  <a:srgbClr val="000000"/>
                </a:solidFill>
                <a:latin typeface="Consolas" pitchFamily="49" charset="0"/>
                <a:cs typeface="Consolas" pitchFamily="49" charset="0"/>
              </a:rPr>
              <a:t>EventLog</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LogName</a:t>
            </a:r>
            <a:r>
              <a:rPr lang="en-US" kern="0" dirty="0">
                <a:solidFill>
                  <a:srgbClr val="000000"/>
                </a:solidFill>
                <a:latin typeface="Consolas" pitchFamily="49" charset="0"/>
                <a:cs typeface="Consolas" pitchFamily="49" charset="0"/>
              </a:rPr>
              <a:t> Security -</a:t>
            </a:r>
            <a:r>
              <a:rPr lang="en-US" kern="0" dirty="0" err="1">
                <a:solidFill>
                  <a:srgbClr val="000000"/>
                </a:solidFill>
                <a:latin typeface="Consolas" pitchFamily="49" charset="0"/>
                <a:cs typeface="Consolas" pitchFamily="49" charset="0"/>
              </a:rPr>
              <a:t>ComputerName</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ComputerName</a:t>
            </a: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Where </a:t>
            </a:r>
            <a:r>
              <a:rPr lang="en-US" kern="0" dirty="0" err="1">
                <a:solidFill>
                  <a:srgbClr val="000000"/>
                </a:solidFill>
                <a:latin typeface="Consolas" pitchFamily="49" charset="0"/>
                <a:cs typeface="Consolas" pitchFamily="49" charset="0"/>
              </a:rPr>
              <a:t>EventID</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eq</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EventID</a:t>
            </a:r>
            <a:r>
              <a:rPr lang="en-US" kern="0" dirty="0">
                <a:solidFill>
                  <a:srgbClr val="000000"/>
                </a:solidFill>
                <a:latin typeface="Consolas" pitchFamily="49" charset="0"/>
                <a:cs typeface="Consolas" pitchFamily="49" charset="0"/>
              </a:rPr>
              <a:t> |</a:t>
            </a:r>
          </a:p>
          <a:p>
            <a:pPr marL="0" indent="0">
              <a:buNone/>
            </a:pPr>
            <a:r>
              <a:rPr lang="en-US" kern="0" dirty="0">
                <a:solidFill>
                  <a:srgbClr val="000000"/>
                </a:solidFill>
                <a:latin typeface="Consolas" pitchFamily="49" charset="0"/>
                <a:cs typeface="Consolas" pitchFamily="49" charset="0"/>
              </a:rPr>
              <a:t>    Select -First 50</a:t>
            </a:r>
          </a:p>
          <a:p>
            <a:pPr marL="0" indent="0">
              <a:buNone/>
            </a:pPr>
            <a:r>
              <a:rPr lang="en-US" kern="0" dirty="0">
                <a:solidFill>
                  <a:srgbClr val="FF0000"/>
                </a:solidFill>
                <a:latin typeface="Consolas" pitchFamily="49" charset="0"/>
                <a:cs typeface="Consolas" pitchFamily="49" charset="0"/>
              </a:rPr>
              <a:t>} </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254</a:t>
            </a:fld>
            <a:endParaRPr lang="de-DE"/>
          </a:p>
        </p:txBody>
      </p:sp>
      <p:sp>
        <p:nvSpPr>
          <p:cNvPr id="5" name="Fußzeilenplatzhalter 4">
            <a:extLst>
              <a:ext uri="{FF2B5EF4-FFF2-40B4-BE49-F238E27FC236}">
                <a16:creationId xmlns:a16="http://schemas.microsoft.com/office/drawing/2014/main" id="{9FEC970C-0164-45D1-A7BB-3400DD9EFDB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50718761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pPr marL="0" indent="0">
              <a:buNone/>
            </a:pPr>
            <a:r>
              <a:rPr lang="de-DE" dirty="0"/>
              <a:t>Wichtig:</a:t>
            </a:r>
          </a:p>
          <a:p>
            <a:r>
              <a:rPr lang="de-DE" dirty="0"/>
              <a:t>Nur Code ausführen genügt nicht – dabei wird die Funktion nur definiert, nicht ausgeführt</a:t>
            </a:r>
          </a:p>
          <a:p>
            <a:r>
              <a:rPr lang="de-DE" dirty="0"/>
              <a:t>Wenn das Skript beendet ist, ist die Funktion u. U. nicht mehr „bekannt“ </a:t>
            </a:r>
          </a:p>
          <a:p>
            <a:r>
              <a:rPr lang="de-DE" dirty="0"/>
              <a:t>Grund: </a:t>
            </a:r>
            <a:r>
              <a:rPr lang="de-DE" b="1" dirty="0" err="1"/>
              <a:t>Scope</a:t>
            </a:r>
            <a:r>
              <a:rPr lang="de-DE" b="1" dirty="0"/>
              <a:t> </a:t>
            </a:r>
            <a:r>
              <a:rPr lang="de-DE" dirty="0"/>
              <a:t>(„Bereich“)</a:t>
            </a:r>
          </a:p>
        </p:txBody>
      </p:sp>
      <p:sp>
        <p:nvSpPr>
          <p:cNvPr id="4" name="Foliennummernplatzhalter 3"/>
          <p:cNvSpPr>
            <a:spLocks noGrp="1"/>
          </p:cNvSpPr>
          <p:nvPr>
            <p:ph type="sldNum" sz="quarter" idx="12"/>
          </p:nvPr>
        </p:nvSpPr>
        <p:spPr/>
        <p:txBody>
          <a:bodyPr/>
          <a:lstStyle/>
          <a:p>
            <a:fld id="{D0B68A9A-8F5D-4114-819E-CD9E627B0FFB}" type="slidenum">
              <a:rPr lang="de-DE" smtClean="0"/>
              <a:t>255</a:t>
            </a:fld>
            <a:endParaRPr lang="de-DE"/>
          </a:p>
        </p:txBody>
      </p:sp>
      <p:sp>
        <p:nvSpPr>
          <p:cNvPr id="5" name="Fußzeilenplatzhalter 4">
            <a:extLst>
              <a:ext uri="{FF2B5EF4-FFF2-40B4-BE49-F238E27FC236}">
                <a16:creationId xmlns:a16="http://schemas.microsoft.com/office/drawing/2014/main" id="{F808F83C-96B4-421F-A61C-9480F9C6CA8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5551169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err="1"/>
              <a:t>Scope</a:t>
            </a:r>
            <a:r>
              <a:rPr lang="de-DE" dirty="0"/>
              <a:t> existiert in der Shell um:</a:t>
            </a:r>
          </a:p>
          <a:p>
            <a:pPr lvl="1"/>
            <a:r>
              <a:rPr lang="de-DE" dirty="0"/>
              <a:t>Die Shell selber</a:t>
            </a:r>
          </a:p>
          <a:p>
            <a:pPr lvl="1"/>
            <a:r>
              <a:rPr lang="de-DE" dirty="0"/>
              <a:t>Jedes Skript, das ausgeführt wird</a:t>
            </a:r>
          </a:p>
          <a:p>
            <a:pPr lvl="1"/>
            <a:r>
              <a:rPr lang="de-DE" dirty="0"/>
              <a:t>Jede Funktion, die erzeugt wird</a:t>
            </a:r>
          </a:p>
          <a:p>
            <a:r>
              <a:rPr lang="de-DE" dirty="0"/>
              <a:t>Objekte (u. A. Variablen, Funktionen, …) in einem </a:t>
            </a:r>
            <a:r>
              <a:rPr lang="de-DE" dirty="0" err="1"/>
              <a:t>Scope</a:t>
            </a:r>
            <a:r>
              <a:rPr lang="de-DE" dirty="0"/>
              <a:t> existieren nur, solange der </a:t>
            </a:r>
            <a:r>
              <a:rPr lang="de-DE" dirty="0" err="1"/>
              <a:t>Scope</a:t>
            </a:r>
            <a:r>
              <a:rPr lang="de-DE" dirty="0"/>
              <a:t> existiert</a:t>
            </a:r>
          </a:p>
          <a:p>
            <a:r>
              <a:rPr lang="de-DE" dirty="0"/>
              <a:t>Mehr Info: </a:t>
            </a:r>
            <a:r>
              <a:rPr lang="de-DE" b="1" dirty="0" err="1"/>
              <a:t>about_scope</a:t>
            </a:r>
            <a:endParaRPr lang="de-DE" b="1" dirty="0"/>
          </a:p>
        </p:txBody>
      </p:sp>
      <p:sp>
        <p:nvSpPr>
          <p:cNvPr id="4" name="Foliennummernplatzhalter 3"/>
          <p:cNvSpPr>
            <a:spLocks noGrp="1"/>
          </p:cNvSpPr>
          <p:nvPr>
            <p:ph type="sldNum" sz="quarter" idx="12"/>
          </p:nvPr>
        </p:nvSpPr>
        <p:spPr/>
        <p:txBody>
          <a:bodyPr/>
          <a:lstStyle/>
          <a:p>
            <a:fld id="{D0B68A9A-8F5D-4114-819E-CD9E627B0FFB}" type="slidenum">
              <a:rPr lang="de-DE" smtClean="0"/>
              <a:t>256</a:t>
            </a:fld>
            <a:endParaRPr lang="de-DE"/>
          </a:p>
        </p:txBody>
      </p:sp>
      <p:sp>
        <p:nvSpPr>
          <p:cNvPr id="5" name="Fußzeilenplatzhalter 4">
            <a:extLst>
              <a:ext uri="{FF2B5EF4-FFF2-40B4-BE49-F238E27FC236}">
                <a16:creationId xmlns:a16="http://schemas.microsoft.com/office/drawing/2014/main" id="{AED37592-1399-4D71-8B14-8ADB17876A3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6725731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lstStyle/>
          <a:p>
            <a:r>
              <a:rPr lang="de-DE" dirty="0"/>
              <a:t>Ein kleines Beispiel für </a:t>
            </a:r>
            <a:r>
              <a:rPr lang="de-DE" dirty="0" err="1"/>
              <a:t>Scope</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257</a:t>
            </a:fld>
            <a:endParaRPr lang="de-DE"/>
          </a:p>
        </p:txBody>
      </p:sp>
      <p:pic>
        <p:nvPicPr>
          <p:cNvPr id="5" name="Grafik 4"/>
          <p:cNvPicPr>
            <a:picLocks noChangeAspect="1"/>
          </p:cNvPicPr>
          <p:nvPr/>
        </p:nvPicPr>
        <p:blipFill>
          <a:blip r:embed="rId2"/>
          <a:stretch>
            <a:fillRect/>
          </a:stretch>
        </p:blipFill>
        <p:spPr>
          <a:xfrm>
            <a:off x="2495600" y="2331216"/>
            <a:ext cx="6624736" cy="4362326"/>
          </a:xfrm>
          <a:prstGeom prst="rect">
            <a:avLst/>
          </a:prstGeom>
        </p:spPr>
      </p:pic>
      <p:sp>
        <p:nvSpPr>
          <p:cNvPr id="6" name="Fußzeilenplatzhalter 5">
            <a:extLst>
              <a:ext uri="{FF2B5EF4-FFF2-40B4-BE49-F238E27FC236}">
                <a16:creationId xmlns:a16="http://schemas.microsoft.com/office/drawing/2014/main" id="{3D58F480-C6C4-476A-900E-0424354E673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8858669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Skripting</a:t>
            </a:r>
            <a:endParaRPr lang="de-DE" dirty="0"/>
          </a:p>
        </p:txBody>
      </p:sp>
      <p:sp>
        <p:nvSpPr>
          <p:cNvPr id="3" name="Inhaltsplatzhalter 2"/>
          <p:cNvSpPr>
            <a:spLocks noGrp="1"/>
          </p:cNvSpPr>
          <p:nvPr>
            <p:ph idx="1"/>
          </p:nvPr>
        </p:nvSpPr>
        <p:spPr/>
        <p:txBody>
          <a:bodyPr>
            <a:normAutofit/>
          </a:bodyPr>
          <a:lstStyle/>
          <a:p>
            <a:r>
              <a:rPr lang="de-DE" dirty="0"/>
              <a:t>PowerShell lädt Funktionen und ähnliches aus </a:t>
            </a:r>
            <a:r>
              <a:rPr lang="de-DE" b="1" dirty="0"/>
              <a:t>Modulen</a:t>
            </a:r>
          </a:p>
          <a:p>
            <a:r>
              <a:rPr lang="de-DE" dirty="0"/>
              <a:t>Diese werden seit PS 3.0 automatisch bei Bedarf geladen</a:t>
            </a:r>
          </a:p>
          <a:p>
            <a:r>
              <a:rPr lang="de-DE" dirty="0"/>
              <a:t>Funktionen können in eigenen Modulen abgelegt werden</a:t>
            </a:r>
          </a:p>
          <a:p>
            <a:r>
              <a:rPr lang="de-DE" dirty="0"/>
              <a:t>Wenn diese am richtigen Ort abgespeichert sind, werden sie ebenfalls nach Bedarf geladen</a:t>
            </a:r>
          </a:p>
          <a:p>
            <a:r>
              <a:rPr lang="de-DE" dirty="0"/>
              <a:t>Funktionen im Modul können dann wie reguläre </a:t>
            </a:r>
            <a:r>
              <a:rPr lang="de-DE" dirty="0" err="1"/>
              <a:t>Commandlets</a:t>
            </a:r>
            <a:r>
              <a:rPr lang="de-DE" dirty="0"/>
              <a:t> aufgerufen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258</a:t>
            </a:fld>
            <a:endParaRPr lang="de-DE"/>
          </a:p>
        </p:txBody>
      </p:sp>
      <p:sp>
        <p:nvSpPr>
          <p:cNvPr id="5" name="Rechteck 4"/>
          <p:cNvSpPr/>
          <p:nvPr/>
        </p:nvSpPr>
        <p:spPr>
          <a:xfrm>
            <a:off x="4655840" y="5892581"/>
            <a:ext cx="5760640" cy="369332"/>
          </a:xfrm>
          <a:prstGeom prst="rect">
            <a:avLst/>
          </a:prstGeom>
        </p:spPr>
        <p:txBody>
          <a:bodyPr wrap="square">
            <a:spAutoFit/>
          </a:bodyPr>
          <a:lstStyle/>
          <a:p>
            <a:r>
              <a:rPr lang="de-DE" dirty="0"/>
              <a:t>C:\Windows\System32\WindowsPowerShell\v1.0\Modules</a:t>
            </a:r>
          </a:p>
        </p:txBody>
      </p:sp>
      <p:sp>
        <p:nvSpPr>
          <p:cNvPr id="6" name="Fußzeilenplatzhalter 5">
            <a:extLst>
              <a:ext uri="{FF2B5EF4-FFF2-40B4-BE49-F238E27FC236}">
                <a16:creationId xmlns:a16="http://schemas.microsoft.com/office/drawing/2014/main" id="{956B1119-F7CD-4A72-B27D-618CF9BC642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9501132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Script Module File Location</a:t>
            </a:r>
          </a:p>
        </p:txBody>
      </p:sp>
      <p:pic>
        <p:nvPicPr>
          <p:cNvPr id="4" name="Content Placeholder 1" descr="This slide shows the correct location and file name for a script module named MyTools.psm1. The file path in this example is C:\Users\TRAINER\Documents\WindowsPowerShell\Modules\MyTools\MyTools.psm1. &#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003" y="1020763"/>
            <a:ext cx="6568047" cy="5148262"/>
          </a:xfrm>
          <a:prstGeom prst="rect">
            <a:avLst/>
          </a:prstGeom>
        </p:spPr>
      </p:pic>
      <p:sp>
        <p:nvSpPr>
          <p:cNvPr id="3" name="Fußzeilenplatzhalter 2">
            <a:extLst>
              <a:ext uri="{FF2B5EF4-FFF2-40B4-BE49-F238E27FC236}">
                <a16:creationId xmlns:a16="http://schemas.microsoft.com/office/drawing/2014/main" id="{B21DA345-62CB-458B-BA04-1E698EFF9958}"/>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460D0923-F7AC-4531-AA59-A4752B9DAE68}"/>
              </a:ext>
            </a:extLst>
          </p:cNvPr>
          <p:cNvSpPr>
            <a:spLocks noGrp="1"/>
          </p:cNvSpPr>
          <p:nvPr>
            <p:ph type="sldNum" sz="quarter" idx="12"/>
          </p:nvPr>
        </p:nvSpPr>
        <p:spPr/>
        <p:txBody>
          <a:bodyPr/>
          <a:lstStyle/>
          <a:p>
            <a:fld id="{D0B68A9A-8F5D-4114-819E-CD9E627B0FFB}" type="slidenum">
              <a:rPr lang="de-DE" smtClean="0"/>
              <a:t>259</a:t>
            </a:fld>
            <a:endParaRPr lang="de-DE"/>
          </a:p>
        </p:txBody>
      </p:sp>
    </p:spTree>
    <p:extLst>
      <p:ext uri="{BB962C8B-B14F-4D97-AF65-F5344CB8AC3E}">
        <p14:creationId xmlns:p14="http://schemas.microsoft.com/office/powerpoint/2010/main" val="3987307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Show-Command zeigt GUI mit allen möglichen Paramatern</a:t>
            </a:r>
          </a:p>
          <a:p>
            <a:r>
              <a:rPr lang="de-DE" dirty="0"/>
              <a:t>Werte z. T. via Dropdown-Liste</a:t>
            </a:r>
          </a:p>
          <a:p>
            <a:r>
              <a:rPr lang="de-DE" dirty="0"/>
              <a:t>Hauptsächlich während der Lern-Phase nützlich</a:t>
            </a:r>
          </a:p>
        </p:txBody>
      </p:sp>
      <p:sp>
        <p:nvSpPr>
          <p:cNvPr id="4" name="Foliennummernplatzhalter 3"/>
          <p:cNvSpPr>
            <a:spLocks noGrp="1"/>
          </p:cNvSpPr>
          <p:nvPr>
            <p:ph type="sldNum" sz="quarter" idx="12"/>
          </p:nvPr>
        </p:nvSpPr>
        <p:spPr/>
        <p:txBody>
          <a:bodyPr/>
          <a:lstStyle/>
          <a:p>
            <a:fld id="{D0B68A9A-8F5D-4114-819E-CD9E627B0FFB}" type="slidenum">
              <a:rPr lang="de-DE" smtClean="0"/>
              <a:t>26</a:t>
            </a:fld>
            <a:endParaRPr lang="de-DE"/>
          </a:p>
        </p:txBody>
      </p:sp>
      <p:pic>
        <p:nvPicPr>
          <p:cNvPr id="5" name="Picture 2" descr="This slide shows the dialog box produced by Show-Command. &#1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020" y="2348222"/>
            <a:ext cx="3240360" cy="3828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ußzeilenplatzhalter 5">
            <a:extLst>
              <a:ext uri="{FF2B5EF4-FFF2-40B4-BE49-F238E27FC236}">
                <a16:creationId xmlns:a16="http://schemas.microsoft.com/office/drawing/2014/main" id="{7ABC1809-5B2C-4604-A939-A9208FAE588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93687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3" name="Titel 2"/>
          <p:cNvSpPr>
            <a:spLocks noGrp="1"/>
          </p:cNvSpPr>
          <p:nvPr>
            <p:ph type="title"/>
          </p:nvPr>
        </p:nvSpPr>
        <p:spPr/>
        <p:txBody>
          <a:bodyPr/>
          <a:lstStyle/>
          <a:p>
            <a:r>
              <a:rPr lang="de-DE" dirty="0" err="1"/>
              <a:t>Skripting</a:t>
            </a:r>
            <a:endParaRPr lang="de-DE" dirty="0"/>
          </a:p>
        </p:txBody>
      </p:sp>
      <p:sp>
        <p:nvSpPr>
          <p:cNvPr id="4" name="Inhaltsplatzhalter 3"/>
          <p:cNvSpPr>
            <a:spLocks noGrp="1"/>
          </p:cNvSpPr>
          <p:nvPr>
            <p:ph idx="1"/>
          </p:nvPr>
        </p:nvSpPr>
        <p:spPr/>
        <p:txBody>
          <a:bodyPr>
            <a:normAutofit/>
          </a:bodyPr>
          <a:lstStyle/>
          <a:p>
            <a:r>
              <a:rPr lang="de-DE" dirty="0"/>
              <a:t>Debugging-Haltepunkte durch Write-</a:t>
            </a:r>
            <a:r>
              <a:rPr lang="de-DE" dirty="0" err="1"/>
              <a:t>Debug</a:t>
            </a:r>
            <a:endParaRPr lang="de-DE" dirty="0"/>
          </a:p>
          <a:p>
            <a:r>
              <a:rPr lang="de-DE" dirty="0"/>
              <a:t>Ähnlich wie Write-Verbose</a:t>
            </a:r>
          </a:p>
          <a:p>
            <a:r>
              <a:rPr lang="de-DE" dirty="0"/>
              <a:t>Bei Ausführung mit -</a:t>
            </a:r>
            <a:r>
              <a:rPr lang="de-DE" dirty="0" err="1"/>
              <a:t>Debug</a:t>
            </a:r>
            <a:r>
              <a:rPr lang="de-DE" dirty="0"/>
              <a:t> wird die entsprechende Ausgabe erzeugt und die Ausführung des Skriptes angehalten; man kann jetzt:</a:t>
            </a:r>
          </a:p>
          <a:p>
            <a:pPr lvl="1"/>
            <a:r>
              <a:rPr lang="de-DE" dirty="0"/>
              <a:t>Die Ausführung fortsetzen</a:t>
            </a:r>
          </a:p>
          <a:p>
            <a:pPr lvl="1"/>
            <a:r>
              <a:rPr lang="de-DE" dirty="0"/>
              <a:t>Die Ausführung abbrechen</a:t>
            </a:r>
          </a:p>
          <a:p>
            <a:pPr lvl="1"/>
            <a:r>
              <a:rPr lang="de-DE" dirty="0"/>
              <a:t>Die Ausführung pausieren und im aktuellen </a:t>
            </a:r>
            <a:r>
              <a:rPr lang="de-DE" dirty="0" err="1"/>
              <a:t>Scope</a:t>
            </a:r>
            <a:r>
              <a:rPr lang="de-DE" dirty="0"/>
              <a:t> Untersuchungen vornehmen</a:t>
            </a:r>
          </a:p>
        </p:txBody>
      </p:sp>
      <p:sp>
        <p:nvSpPr>
          <p:cNvPr id="2" name="Fußzeilenplatzhalter 1">
            <a:extLst>
              <a:ext uri="{FF2B5EF4-FFF2-40B4-BE49-F238E27FC236}">
                <a16:creationId xmlns:a16="http://schemas.microsoft.com/office/drawing/2014/main" id="{24953311-E793-4294-B9DB-E5E141A9501C}"/>
              </a:ext>
            </a:extLst>
          </p:cNvPr>
          <p:cNvSpPr>
            <a:spLocks noGrp="1"/>
          </p:cNvSpPr>
          <p:nvPr>
            <p:ph type="ftr" sz="quarter" idx="11"/>
          </p:nvPr>
        </p:nvSpPr>
        <p:spPr/>
        <p:txBody>
          <a:bodyPr/>
          <a:lstStyle/>
          <a:p>
            <a:pPr algn="r"/>
            <a:r>
              <a:rPr lang="de-DE"/>
              <a:t>© ppedv AG -29.11.2022</a:t>
            </a:r>
            <a:endParaRPr lang="de-DE" dirty="0"/>
          </a:p>
        </p:txBody>
      </p:sp>
      <p:sp>
        <p:nvSpPr>
          <p:cNvPr id="6" name="Foliennummernplatzhalter 5">
            <a:extLst>
              <a:ext uri="{FF2B5EF4-FFF2-40B4-BE49-F238E27FC236}">
                <a16:creationId xmlns:a16="http://schemas.microsoft.com/office/drawing/2014/main" id="{E14E82E6-F7F0-434A-9C46-7B480CBC63DE}"/>
              </a:ext>
            </a:extLst>
          </p:cNvPr>
          <p:cNvSpPr>
            <a:spLocks noGrp="1"/>
          </p:cNvSpPr>
          <p:nvPr>
            <p:ph type="sldNum" sz="quarter" idx="12"/>
          </p:nvPr>
        </p:nvSpPr>
        <p:spPr/>
        <p:txBody>
          <a:bodyPr/>
          <a:lstStyle/>
          <a:p>
            <a:fld id="{D0B68A9A-8F5D-4114-819E-CD9E627B0FFB}" type="slidenum">
              <a:rPr lang="de-DE" smtClean="0"/>
              <a:t>260</a:t>
            </a:fld>
            <a:endParaRPr lang="de-DE"/>
          </a:p>
        </p:txBody>
      </p:sp>
    </p:spTree>
    <p:extLst>
      <p:ext uri="{BB962C8B-B14F-4D97-AF65-F5344CB8AC3E}">
        <p14:creationId xmlns:p14="http://schemas.microsoft.com/office/powerpoint/2010/main" val="237269674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Begin-</a:t>
            </a:r>
            <a:r>
              <a:rPr lang="de-DE" dirty="0" err="1"/>
              <a:t>Process</a:t>
            </a:r>
            <a:r>
              <a:rPr lang="de-DE" dirty="0"/>
              <a:t>-End</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261</a:t>
            </a:fld>
            <a:endParaRPr lang="de-DE"/>
          </a:p>
        </p:txBody>
      </p:sp>
      <p:sp>
        <p:nvSpPr>
          <p:cNvPr id="2" name="Fußzeilenplatzhalter 1">
            <a:extLst>
              <a:ext uri="{FF2B5EF4-FFF2-40B4-BE49-F238E27FC236}">
                <a16:creationId xmlns:a16="http://schemas.microsoft.com/office/drawing/2014/main" id="{AB31E2C8-C57E-4D02-B5E0-5BC1DD72F6B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94396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Begin-</a:t>
            </a:r>
            <a:r>
              <a:rPr lang="de-DE" dirty="0" err="1"/>
              <a:t>Process</a:t>
            </a:r>
            <a:r>
              <a:rPr lang="de-DE" dirty="0"/>
              <a:t>-End</a:t>
            </a:r>
          </a:p>
        </p:txBody>
      </p:sp>
      <p:sp>
        <p:nvSpPr>
          <p:cNvPr id="6" name="Inhaltsplatzhalter 5"/>
          <p:cNvSpPr>
            <a:spLocks noGrp="1"/>
          </p:cNvSpPr>
          <p:nvPr>
            <p:ph idx="1"/>
          </p:nvPr>
        </p:nvSpPr>
        <p:spPr/>
        <p:txBody>
          <a:bodyPr/>
          <a:lstStyle/>
          <a:p>
            <a:r>
              <a:rPr lang="de-DE" dirty="0"/>
              <a:t>Ziel: Mehrere Objekte sollen gegen eine eigene Funktion „</a:t>
            </a:r>
            <a:r>
              <a:rPr lang="de-DE" dirty="0" err="1"/>
              <a:t>ge</a:t>
            </a:r>
            <a:r>
              <a:rPr lang="de-DE" dirty="0"/>
              <a:t>-pipe-d“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262</a:t>
            </a:fld>
            <a:endParaRPr lang="de-DE"/>
          </a:p>
        </p:txBody>
      </p:sp>
      <p:pic>
        <p:nvPicPr>
          <p:cNvPr id="7" name="Grafik 6"/>
          <p:cNvPicPr>
            <a:picLocks noChangeAspect="1"/>
          </p:cNvPicPr>
          <p:nvPr/>
        </p:nvPicPr>
        <p:blipFill rotWithShape="1">
          <a:blip r:embed="rId2"/>
          <a:srcRect l="1963" t="25027" r="18500" b="11406"/>
          <a:stretch/>
        </p:blipFill>
        <p:spPr>
          <a:xfrm>
            <a:off x="2927141" y="2489120"/>
            <a:ext cx="7633355" cy="4232356"/>
          </a:xfrm>
          <a:prstGeom prst="rect">
            <a:avLst/>
          </a:prstGeom>
        </p:spPr>
      </p:pic>
      <p:sp>
        <p:nvSpPr>
          <p:cNvPr id="2" name="Fußzeilenplatzhalter 1">
            <a:extLst>
              <a:ext uri="{FF2B5EF4-FFF2-40B4-BE49-F238E27FC236}">
                <a16:creationId xmlns:a16="http://schemas.microsoft.com/office/drawing/2014/main" id="{478D8D0B-7BA8-45E2-AF94-179BBBF45AF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6085506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Begin-</a:t>
            </a:r>
            <a:r>
              <a:rPr lang="de-DE" dirty="0" err="1"/>
              <a:t>Process</a:t>
            </a:r>
            <a:r>
              <a:rPr lang="de-DE" dirty="0"/>
              <a:t>-End</a:t>
            </a:r>
          </a:p>
        </p:txBody>
      </p:sp>
      <p:sp>
        <p:nvSpPr>
          <p:cNvPr id="6" name="Inhaltsplatzhalter 5"/>
          <p:cNvSpPr>
            <a:spLocks noGrp="1"/>
          </p:cNvSpPr>
          <p:nvPr>
            <p:ph idx="1"/>
          </p:nvPr>
        </p:nvSpPr>
        <p:spPr/>
        <p:txBody>
          <a:bodyPr/>
          <a:lstStyle/>
          <a:p>
            <a:r>
              <a:rPr lang="de-DE" dirty="0"/>
              <a:t>Ziel: Mehrere Objekte sollen gegen eine eigene Funktion „</a:t>
            </a:r>
            <a:r>
              <a:rPr lang="de-DE" dirty="0" err="1"/>
              <a:t>ge</a:t>
            </a:r>
            <a:r>
              <a:rPr lang="de-DE" dirty="0"/>
              <a:t>-pipe-d“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263</a:t>
            </a:fld>
            <a:endParaRPr lang="de-DE"/>
          </a:p>
        </p:txBody>
      </p:sp>
      <p:pic>
        <p:nvPicPr>
          <p:cNvPr id="7" name="Grafik 6"/>
          <p:cNvPicPr>
            <a:picLocks noChangeAspect="1"/>
          </p:cNvPicPr>
          <p:nvPr/>
        </p:nvPicPr>
        <p:blipFill rotWithShape="1">
          <a:blip r:embed="rId2"/>
          <a:srcRect l="1963" t="25027" r="18500" b="11406"/>
          <a:stretch/>
        </p:blipFill>
        <p:spPr>
          <a:xfrm>
            <a:off x="2927141" y="2489120"/>
            <a:ext cx="7633355" cy="4232356"/>
          </a:xfrm>
          <a:prstGeom prst="rect">
            <a:avLst/>
          </a:prstGeom>
        </p:spPr>
      </p:pic>
      <p:sp>
        <p:nvSpPr>
          <p:cNvPr id="2" name="&quot;Nein&quot;-Symbol 1"/>
          <p:cNvSpPr/>
          <p:nvPr/>
        </p:nvSpPr>
        <p:spPr>
          <a:xfrm>
            <a:off x="4555578" y="2634944"/>
            <a:ext cx="3888687" cy="3888432"/>
          </a:xfrm>
          <a:prstGeom prst="noSmoking">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5400" dirty="0">
                <a:solidFill>
                  <a:schemeClr val="tx1"/>
                </a:solidFill>
              </a:rPr>
              <a:t>So nicht!</a:t>
            </a:r>
          </a:p>
        </p:txBody>
      </p:sp>
      <p:sp>
        <p:nvSpPr>
          <p:cNvPr id="3" name="Fußzeilenplatzhalter 2">
            <a:extLst>
              <a:ext uri="{FF2B5EF4-FFF2-40B4-BE49-F238E27FC236}">
                <a16:creationId xmlns:a16="http://schemas.microsoft.com/office/drawing/2014/main" id="{3F6DC2B1-367B-4BFC-8962-B5F7CE83DC5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7843093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Begin-</a:t>
            </a:r>
            <a:r>
              <a:rPr lang="de-DE" dirty="0" err="1"/>
              <a:t>Process</a:t>
            </a:r>
            <a:r>
              <a:rPr lang="de-DE" dirty="0"/>
              <a:t>-End</a:t>
            </a:r>
          </a:p>
        </p:txBody>
      </p:sp>
      <p:sp>
        <p:nvSpPr>
          <p:cNvPr id="3" name="Inhaltsplatzhalter 2"/>
          <p:cNvSpPr>
            <a:spLocks noGrp="1"/>
          </p:cNvSpPr>
          <p:nvPr>
            <p:ph idx="1"/>
          </p:nvPr>
        </p:nvSpPr>
        <p:spPr/>
        <p:txBody>
          <a:bodyPr/>
          <a:lstStyle/>
          <a:p>
            <a:r>
              <a:rPr lang="de-DE" dirty="0"/>
              <a:t>Grund: GESAMTE Funktion wird mehrfach komplett durchlaufen</a:t>
            </a:r>
          </a:p>
          <a:p>
            <a:r>
              <a:rPr lang="de-DE" dirty="0" err="1"/>
              <a:t>idR</a:t>
            </a:r>
            <a:r>
              <a:rPr lang="de-DE" dirty="0"/>
              <a:t>: Am Anfang der Funktion stehen Initialisierungen o.ä.</a:t>
            </a:r>
          </a:p>
          <a:p>
            <a:r>
              <a:rPr lang="de-DE" dirty="0"/>
              <a:t>Diese müssten normalerweise insgesamt nur 1x ausgeführt werden</a:t>
            </a:r>
          </a:p>
          <a:p>
            <a:r>
              <a:rPr lang="de-DE" dirty="0"/>
              <a:t>Lösung: </a:t>
            </a:r>
            <a:r>
              <a:rPr lang="de-DE" b="1" dirty="0"/>
              <a:t>Begin-</a:t>
            </a:r>
            <a:r>
              <a:rPr lang="de-DE" b="1" dirty="0" err="1"/>
              <a:t>Process</a:t>
            </a:r>
            <a:r>
              <a:rPr lang="de-DE" b="1" dirty="0"/>
              <a:t>-End-Konstruktion</a:t>
            </a:r>
          </a:p>
        </p:txBody>
      </p:sp>
      <p:sp>
        <p:nvSpPr>
          <p:cNvPr id="4" name="Foliennummernplatzhalter 3"/>
          <p:cNvSpPr>
            <a:spLocks noGrp="1"/>
          </p:cNvSpPr>
          <p:nvPr>
            <p:ph type="sldNum" sz="quarter" idx="12"/>
          </p:nvPr>
        </p:nvSpPr>
        <p:spPr/>
        <p:txBody>
          <a:bodyPr/>
          <a:lstStyle/>
          <a:p>
            <a:fld id="{D0B68A9A-8F5D-4114-819E-CD9E627B0FFB}" type="slidenum">
              <a:rPr lang="de-DE" smtClean="0"/>
              <a:t>264</a:t>
            </a:fld>
            <a:endParaRPr lang="de-DE"/>
          </a:p>
        </p:txBody>
      </p:sp>
      <p:sp>
        <p:nvSpPr>
          <p:cNvPr id="5" name="Fußzeilenplatzhalter 4">
            <a:extLst>
              <a:ext uri="{FF2B5EF4-FFF2-40B4-BE49-F238E27FC236}">
                <a16:creationId xmlns:a16="http://schemas.microsoft.com/office/drawing/2014/main" id="{A8B92797-3C0F-42DE-B02B-44B96605611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4308597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Begin-</a:t>
            </a:r>
            <a:r>
              <a:rPr lang="de-DE" dirty="0" err="1"/>
              <a:t>Process</a:t>
            </a:r>
            <a:r>
              <a:rPr lang="de-DE" dirty="0"/>
              <a:t>-End</a:t>
            </a:r>
          </a:p>
        </p:txBody>
      </p:sp>
      <p:sp>
        <p:nvSpPr>
          <p:cNvPr id="3" name="Inhaltsplatzhalter 2"/>
          <p:cNvSpPr>
            <a:spLocks noGrp="1"/>
          </p:cNvSpPr>
          <p:nvPr>
            <p:ph idx="1"/>
          </p:nvPr>
        </p:nvSpPr>
        <p:spPr/>
        <p:txBody>
          <a:bodyPr>
            <a:normAutofit/>
          </a:bodyPr>
          <a:lstStyle/>
          <a:p>
            <a:pPr marL="0" indent="0">
              <a:buNone/>
            </a:pPr>
            <a:r>
              <a:rPr lang="de-DE" dirty="0"/>
              <a:t>Beispiel:</a:t>
            </a:r>
          </a:p>
          <a:p>
            <a:pPr marL="0" indent="0">
              <a:buNone/>
            </a:pPr>
            <a:endParaRPr lang="de-DE" dirty="0"/>
          </a:p>
          <a:p>
            <a:pPr marL="0" indent="0">
              <a:buNone/>
            </a:pPr>
            <a:r>
              <a:rPr lang="de-DE" dirty="0">
                <a:latin typeface="Courier New" panose="02070309020205020404" pitchFamily="49" charset="0"/>
                <a:cs typeface="Courier New" panose="02070309020205020404" pitchFamily="49" charset="0"/>
              </a:rPr>
              <a:t> </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265</a:t>
            </a:fld>
            <a:endParaRPr lang="de-DE"/>
          </a:p>
        </p:txBody>
      </p:sp>
      <p:pic>
        <p:nvPicPr>
          <p:cNvPr id="5" name="Grafik 4"/>
          <p:cNvPicPr>
            <a:picLocks noChangeAspect="1"/>
          </p:cNvPicPr>
          <p:nvPr/>
        </p:nvPicPr>
        <p:blipFill rotWithShape="1">
          <a:blip r:embed="rId2"/>
          <a:srcRect l="1772" t="22179" r="44989" b="9705"/>
          <a:stretch/>
        </p:blipFill>
        <p:spPr>
          <a:xfrm>
            <a:off x="4295800" y="1556792"/>
            <a:ext cx="6120680" cy="5112568"/>
          </a:xfrm>
          <a:prstGeom prst="rect">
            <a:avLst/>
          </a:prstGeom>
        </p:spPr>
      </p:pic>
      <p:sp>
        <p:nvSpPr>
          <p:cNvPr id="6" name="Fußzeilenplatzhalter 5">
            <a:extLst>
              <a:ext uri="{FF2B5EF4-FFF2-40B4-BE49-F238E27FC236}">
                <a16:creationId xmlns:a16="http://schemas.microsoft.com/office/drawing/2014/main" id="{C54E751C-055E-4E4F-87BB-A959A2BA099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0168325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Begin-</a:t>
            </a:r>
            <a:r>
              <a:rPr lang="de-DE" dirty="0" err="1"/>
              <a:t>Process</a:t>
            </a:r>
            <a:r>
              <a:rPr lang="de-DE" dirty="0"/>
              <a:t>-End</a:t>
            </a:r>
          </a:p>
        </p:txBody>
      </p:sp>
      <p:sp>
        <p:nvSpPr>
          <p:cNvPr id="3" name="Inhaltsplatzhalter 2"/>
          <p:cNvSpPr>
            <a:spLocks noGrp="1"/>
          </p:cNvSpPr>
          <p:nvPr>
            <p:ph idx="1"/>
          </p:nvPr>
        </p:nvSpPr>
        <p:spPr/>
        <p:txBody>
          <a:bodyPr/>
          <a:lstStyle/>
          <a:p>
            <a:r>
              <a:rPr lang="de-DE" b="1" dirty="0"/>
              <a:t>Begin</a:t>
            </a:r>
            <a:r>
              <a:rPr lang="de-DE" dirty="0"/>
              <a:t>-Block wird nur einmal ausgeführt, z. B. zum Initialisieren o.ä.</a:t>
            </a:r>
          </a:p>
          <a:p>
            <a:r>
              <a:rPr lang="de-DE" b="1" dirty="0" err="1"/>
              <a:t>Process</a:t>
            </a:r>
            <a:r>
              <a:rPr lang="de-DE" dirty="0"/>
              <a:t>-Block wird für jedes Objekt, das der Funktion übergeben wurde, ausgeführt (</a:t>
            </a:r>
            <a:r>
              <a:rPr lang="de-DE" dirty="0" err="1"/>
              <a:t>idR</a:t>
            </a:r>
            <a:r>
              <a:rPr lang="de-DE" dirty="0"/>
              <a:t> also mehrfach)</a:t>
            </a:r>
          </a:p>
          <a:p>
            <a:r>
              <a:rPr lang="de-DE" b="1" dirty="0"/>
              <a:t>End</a:t>
            </a:r>
            <a:r>
              <a:rPr lang="de-DE" dirty="0"/>
              <a:t>-Block wird am Ende nur einmal </a:t>
            </a:r>
            <a:r>
              <a:rPr lang="de-DE" dirty="0" err="1"/>
              <a:t>ausgefürt</a:t>
            </a:r>
            <a:r>
              <a:rPr lang="de-DE" dirty="0"/>
              <a:t>, z. B. zum „Aufräumen“</a:t>
            </a:r>
          </a:p>
        </p:txBody>
      </p:sp>
      <p:sp>
        <p:nvSpPr>
          <p:cNvPr id="4" name="Foliennummernplatzhalter 3"/>
          <p:cNvSpPr>
            <a:spLocks noGrp="1"/>
          </p:cNvSpPr>
          <p:nvPr>
            <p:ph type="sldNum" sz="quarter" idx="12"/>
          </p:nvPr>
        </p:nvSpPr>
        <p:spPr/>
        <p:txBody>
          <a:bodyPr/>
          <a:lstStyle/>
          <a:p>
            <a:fld id="{D0B68A9A-8F5D-4114-819E-CD9E627B0FFB}" type="slidenum">
              <a:rPr lang="de-DE" smtClean="0"/>
              <a:t>266</a:t>
            </a:fld>
            <a:endParaRPr lang="de-DE"/>
          </a:p>
        </p:txBody>
      </p:sp>
      <p:sp>
        <p:nvSpPr>
          <p:cNvPr id="5" name="Fußzeilenplatzhalter 4">
            <a:extLst>
              <a:ext uri="{FF2B5EF4-FFF2-40B4-BE49-F238E27FC236}">
                <a16:creationId xmlns:a16="http://schemas.microsoft.com/office/drawing/2014/main" id="{E5AC0043-1454-4169-9025-843742C6822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1426337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Begin-</a:t>
            </a:r>
            <a:r>
              <a:rPr lang="de-DE" dirty="0" err="1"/>
              <a:t>Process</a:t>
            </a:r>
            <a:r>
              <a:rPr lang="de-DE" dirty="0"/>
              <a:t>-End</a:t>
            </a:r>
          </a:p>
        </p:txBody>
      </p:sp>
      <p:sp>
        <p:nvSpPr>
          <p:cNvPr id="3" name="Inhaltsplatzhalter 2"/>
          <p:cNvSpPr>
            <a:spLocks noGrp="1"/>
          </p:cNvSpPr>
          <p:nvPr>
            <p:ph idx="1"/>
          </p:nvPr>
        </p:nvSpPr>
        <p:spPr/>
        <p:txBody>
          <a:bodyPr/>
          <a:lstStyle/>
          <a:p>
            <a:r>
              <a:rPr lang="de-DE" dirty="0"/>
              <a:t>Funktionsdeklarationen sollten in den </a:t>
            </a:r>
            <a:r>
              <a:rPr lang="de-DE" b="1" dirty="0"/>
              <a:t>Begin</a:t>
            </a:r>
            <a:r>
              <a:rPr lang="de-DE" dirty="0"/>
              <a:t>-Block</a:t>
            </a:r>
          </a:p>
        </p:txBody>
      </p:sp>
      <p:sp>
        <p:nvSpPr>
          <p:cNvPr id="4" name="Foliennummernplatzhalter 3"/>
          <p:cNvSpPr>
            <a:spLocks noGrp="1"/>
          </p:cNvSpPr>
          <p:nvPr>
            <p:ph type="sldNum" sz="quarter" idx="12"/>
          </p:nvPr>
        </p:nvSpPr>
        <p:spPr/>
        <p:txBody>
          <a:bodyPr/>
          <a:lstStyle/>
          <a:p>
            <a:fld id="{D0B68A9A-8F5D-4114-819E-CD9E627B0FFB}" type="slidenum">
              <a:rPr lang="de-DE" smtClean="0"/>
              <a:t>267</a:t>
            </a:fld>
            <a:endParaRPr lang="de-DE"/>
          </a:p>
        </p:txBody>
      </p:sp>
      <p:sp>
        <p:nvSpPr>
          <p:cNvPr id="5" name="Fußzeilenplatzhalter 4">
            <a:extLst>
              <a:ext uri="{FF2B5EF4-FFF2-40B4-BE49-F238E27FC236}">
                <a16:creationId xmlns:a16="http://schemas.microsoft.com/office/drawing/2014/main" id="{37376B7D-E5B5-4CE8-A7B0-DDEEE42B8E8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1856553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Fehlerbehandlung</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268</a:t>
            </a:fld>
            <a:endParaRPr lang="de-DE"/>
          </a:p>
        </p:txBody>
      </p:sp>
      <p:sp>
        <p:nvSpPr>
          <p:cNvPr id="2" name="Fußzeilenplatzhalter 1">
            <a:extLst>
              <a:ext uri="{FF2B5EF4-FFF2-40B4-BE49-F238E27FC236}">
                <a16:creationId xmlns:a16="http://schemas.microsoft.com/office/drawing/2014/main" id="{B8CDB12A-2203-4C04-99A8-2BABD8E90C3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7332788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Fehler in Skripten haben verschiedene Ursachen</a:t>
            </a:r>
          </a:p>
          <a:p>
            <a:r>
              <a:rPr lang="de-DE" dirty="0"/>
              <a:t>Teilweise durch fehlerhaften Code</a:t>
            </a:r>
          </a:p>
          <a:p>
            <a:r>
              <a:rPr lang="de-DE" dirty="0"/>
              <a:t>Aber auch durch „unpassende“ Umgebung oder auch Nichterreichbarkeit von Systemen möglich</a:t>
            </a:r>
          </a:p>
          <a:p>
            <a:r>
              <a:rPr lang="de-DE" dirty="0"/>
              <a:t>Damit Skript nicht einfach abbricht: Fehlerbehandlung nötig!</a:t>
            </a:r>
          </a:p>
        </p:txBody>
      </p:sp>
      <p:sp>
        <p:nvSpPr>
          <p:cNvPr id="4" name="Foliennummernplatzhalter 3"/>
          <p:cNvSpPr>
            <a:spLocks noGrp="1"/>
          </p:cNvSpPr>
          <p:nvPr>
            <p:ph type="sldNum" sz="quarter" idx="12"/>
          </p:nvPr>
        </p:nvSpPr>
        <p:spPr/>
        <p:txBody>
          <a:bodyPr/>
          <a:lstStyle/>
          <a:p>
            <a:fld id="{D0B68A9A-8F5D-4114-819E-CD9E627B0FFB}" type="slidenum">
              <a:rPr lang="de-DE" smtClean="0"/>
              <a:t>269</a:t>
            </a:fld>
            <a:endParaRPr lang="de-DE"/>
          </a:p>
        </p:txBody>
      </p:sp>
      <p:sp>
        <p:nvSpPr>
          <p:cNvPr id="5" name="Fußzeilenplatzhalter 4">
            <a:extLst>
              <a:ext uri="{FF2B5EF4-FFF2-40B4-BE49-F238E27FC236}">
                <a16:creationId xmlns:a16="http://schemas.microsoft.com/office/drawing/2014/main" id="{BD1CCBF7-8D18-4379-94B9-EB9DF1D0B7A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64534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err="1"/>
              <a:t>Commandlets</a:t>
            </a:r>
            <a:r>
              <a:rPr lang="de-DE" dirty="0"/>
              <a:t> mit Änderungen:</a:t>
            </a:r>
          </a:p>
          <a:p>
            <a:pPr lvl="1"/>
            <a:r>
              <a:rPr lang="de-DE" dirty="0" err="1"/>
              <a:t>Confirm</a:t>
            </a:r>
            <a:endParaRPr lang="de-DE" dirty="0"/>
          </a:p>
          <a:p>
            <a:pPr lvl="2"/>
            <a:r>
              <a:rPr lang="de-DE" dirty="0"/>
              <a:t>Nochmalige Abfrage vor Ausführen</a:t>
            </a:r>
          </a:p>
          <a:p>
            <a:pPr lvl="1"/>
            <a:r>
              <a:rPr lang="de-DE" dirty="0" err="1"/>
              <a:t>WhatIf</a:t>
            </a:r>
            <a:endParaRPr lang="de-DE" dirty="0"/>
          </a:p>
          <a:p>
            <a:pPr lvl="2"/>
            <a:r>
              <a:rPr lang="de-DE" dirty="0"/>
              <a:t>Was WÜRDE passieren (nützlich bei unklarer Menge oder längeren Verkettungen)</a:t>
            </a:r>
          </a:p>
        </p:txBody>
      </p:sp>
      <p:sp>
        <p:nvSpPr>
          <p:cNvPr id="4" name="Foliennummernplatzhalter 3"/>
          <p:cNvSpPr>
            <a:spLocks noGrp="1"/>
          </p:cNvSpPr>
          <p:nvPr>
            <p:ph type="sldNum" sz="quarter" idx="12"/>
          </p:nvPr>
        </p:nvSpPr>
        <p:spPr/>
        <p:txBody>
          <a:bodyPr/>
          <a:lstStyle/>
          <a:p>
            <a:fld id="{D0B68A9A-8F5D-4114-819E-CD9E627B0FFB}" type="slidenum">
              <a:rPr lang="de-DE" smtClean="0"/>
              <a:t>27</a:t>
            </a:fld>
            <a:endParaRPr lang="de-DE"/>
          </a:p>
        </p:txBody>
      </p:sp>
      <p:sp>
        <p:nvSpPr>
          <p:cNvPr id="5" name="Fußzeilenplatzhalter 4">
            <a:extLst>
              <a:ext uri="{FF2B5EF4-FFF2-40B4-BE49-F238E27FC236}">
                <a16:creationId xmlns:a16="http://schemas.microsoft.com/office/drawing/2014/main" id="{2CE39FCF-5492-404E-84FE-88CD0109594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3001535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Terminierende Fehler brechen ein Kommando ab</a:t>
            </a:r>
          </a:p>
          <a:p>
            <a:r>
              <a:rPr lang="de-DE" dirty="0"/>
              <a:t>Nicht-terminierende Fehler machen es möglich, dass ein Kommando weiterarbeitet (z. B. nur Ausgabe einer Warnung)</a:t>
            </a:r>
          </a:p>
          <a:p>
            <a:r>
              <a:rPr lang="de-DE" dirty="0"/>
              <a:t>Bei nicht-terminierenden Fehlern muss das Kommando wissen, wie es verfahren soll</a:t>
            </a:r>
          </a:p>
          <a:p>
            <a:r>
              <a:rPr lang="de-DE" dirty="0"/>
              <a:t>Dafür: </a:t>
            </a:r>
            <a:r>
              <a:rPr lang="de-DE" b="1" dirty="0" err="1"/>
              <a:t>ErrorAction</a:t>
            </a:r>
            <a:endParaRPr lang="de-DE" b="1" dirty="0"/>
          </a:p>
        </p:txBody>
      </p:sp>
      <p:sp>
        <p:nvSpPr>
          <p:cNvPr id="4" name="Foliennummernplatzhalter 3"/>
          <p:cNvSpPr>
            <a:spLocks noGrp="1"/>
          </p:cNvSpPr>
          <p:nvPr>
            <p:ph type="sldNum" sz="quarter" idx="12"/>
          </p:nvPr>
        </p:nvSpPr>
        <p:spPr/>
        <p:txBody>
          <a:bodyPr/>
          <a:lstStyle/>
          <a:p>
            <a:fld id="{D0B68A9A-8F5D-4114-819E-CD9E627B0FFB}" type="slidenum">
              <a:rPr lang="de-DE" smtClean="0"/>
              <a:t>270</a:t>
            </a:fld>
            <a:endParaRPr lang="de-DE"/>
          </a:p>
        </p:txBody>
      </p:sp>
      <p:sp>
        <p:nvSpPr>
          <p:cNvPr id="5" name="Fußzeilenplatzhalter 4">
            <a:extLst>
              <a:ext uri="{FF2B5EF4-FFF2-40B4-BE49-F238E27FC236}">
                <a16:creationId xmlns:a16="http://schemas.microsoft.com/office/drawing/2014/main" id="{D4E9DA46-D857-450C-968E-496CC96034D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8342996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normAutofit/>
          </a:bodyPr>
          <a:lstStyle/>
          <a:p>
            <a:r>
              <a:rPr lang="de-DE" b="1" dirty="0"/>
              <a:t>$</a:t>
            </a:r>
            <a:r>
              <a:rPr lang="de-DE" b="1" dirty="0" err="1"/>
              <a:t>ErrorActionPreference</a:t>
            </a:r>
            <a:r>
              <a:rPr lang="de-DE" b="1" dirty="0"/>
              <a:t> </a:t>
            </a:r>
            <a:r>
              <a:rPr lang="de-DE" dirty="0"/>
              <a:t>ist eine globale Variable</a:t>
            </a:r>
          </a:p>
          <a:p>
            <a:r>
              <a:rPr lang="de-DE" dirty="0"/>
              <a:t>Setzt das Standard-Verhalten bei nicht-terminierenden Fehlern</a:t>
            </a:r>
          </a:p>
          <a:p>
            <a:pPr lvl="1"/>
            <a:r>
              <a:rPr lang="de-DE" b="1" dirty="0" err="1"/>
              <a:t>Continue</a:t>
            </a:r>
            <a:r>
              <a:rPr lang="de-DE" dirty="0"/>
              <a:t> – Standard; lässt Kommando weitermachen</a:t>
            </a:r>
          </a:p>
          <a:p>
            <a:pPr lvl="1"/>
            <a:r>
              <a:rPr lang="de-DE" b="1" dirty="0" err="1"/>
              <a:t>SilentlyContinue</a:t>
            </a:r>
            <a:r>
              <a:rPr lang="de-DE" dirty="0"/>
              <a:t> – unterdrückt Fehlermeldungen und lässt Kommando weitermachen</a:t>
            </a:r>
          </a:p>
          <a:p>
            <a:pPr lvl="1"/>
            <a:r>
              <a:rPr lang="de-DE" b="1" dirty="0" err="1"/>
              <a:t>Inquire</a:t>
            </a:r>
            <a:r>
              <a:rPr lang="de-DE" dirty="0"/>
              <a:t> – fragt den User nach Vorgehen</a:t>
            </a:r>
          </a:p>
          <a:p>
            <a:pPr lvl="1"/>
            <a:r>
              <a:rPr lang="de-DE" b="1" dirty="0" err="1"/>
              <a:t>Stop</a:t>
            </a:r>
            <a:r>
              <a:rPr lang="de-DE" dirty="0"/>
              <a:t> – Behandelt den Fehler wie einen terminierenden und bricht das Kommando ab</a:t>
            </a:r>
          </a:p>
        </p:txBody>
      </p:sp>
      <p:sp>
        <p:nvSpPr>
          <p:cNvPr id="4" name="Foliennummernplatzhalter 3"/>
          <p:cNvSpPr>
            <a:spLocks noGrp="1"/>
          </p:cNvSpPr>
          <p:nvPr>
            <p:ph type="sldNum" sz="quarter" idx="12"/>
          </p:nvPr>
        </p:nvSpPr>
        <p:spPr/>
        <p:txBody>
          <a:bodyPr/>
          <a:lstStyle/>
          <a:p>
            <a:fld id="{D0B68A9A-8F5D-4114-819E-CD9E627B0FFB}" type="slidenum">
              <a:rPr lang="de-DE" smtClean="0"/>
              <a:t>271</a:t>
            </a:fld>
            <a:endParaRPr lang="de-DE"/>
          </a:p>
        </p:txBody>
      </p:sp>
      <p:sp>
        <p:nvSpPr>
          <p:cNvPr id="5" name="Fußzeilenplatzhalter 4">
            <a:extLst>
              <a:ext uri="{FF2B5EF4-FFF2-40B4-BE49-F238E27FC236}">
                <a16:creationId xmlns:a16="http://schemas.microsoft.com/office/drawing/2014/main" id="{87F14200-B891-49A6-ADC1-DDD2EE1CBA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0719107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normAutofit/>
          </a:bodyPr>
          <a:lstStyle/>
          <a:p>
            <a:r>
              <a:rPr lang="de-DE" dirty="0"/>
              <a:t>Parameter </a:t>
            </a:r>
            <a:r>
              <a:rPr lang="de-DE" b="1" dirty="0"/>
              <a:t>-</a:t>
            </a:r>
            <a:r>
              <a:rPr lang="de-DE" b="1" dirty="0" err="1"/>
              <a:t>ErrorAction</a:t>
            </a:r>
            <a:r>
              <a:rPr lang="de-DE" b="1" dirty="0"/>
              <a:t> </a:t>
            </a:r>
            <a:r>
              <a:rPr lang="de-DE" dirty="0"/>
              <a:t>steuert Fehler-Aktion individuell</a:t>
            </a:r>
          </a:p>
          <a:p>
            <a:r>
              <a:rPr lang="de-DE" dirty="0"/>
              <a:t>Alias: </a:t>
            </a:r>
            <a:r>
              <a:rPr lang="de-DE" b="1" dirty="0"/>
              <a:t>-</a:t>
            </a:r>
            <a:r>
              <a:rPr lang="de-DE" b="1" dirty="0" err="1"/>
              <a:t>ea</a:t>
            </a:r>
            <a:endParaRPr lang="de-DE" b="1" dirty="0"/>
          </a:p>
          <a:p>
            <a:r>
              <a:rPr lang="de-DE" dirty="0"/>
              <a:t>Wirkt nur auf das aktuelle Kommando</a:t>
            </a:r>
          </a:p>
          <a:p>
            <a:r>
              <a:rPr lang="de-DE" dirty="0"/>
              <a:t>Verfügbar für alle:</a:t>
            </a:r>
          </a:p>
          <a:p>
            <a:pPr lvl="1"/>
            <a:r>
              <a:rPr lang="de-DE" dirty="0" err="1"/>
              <a:t>Cmdlets</a:t>
            </a:r>
            <a:endParaRPr lang="de-DE" dirty="0"/>
          </a:p>
          <a:p>
            <a:pPr lvl="1"/>
            <a:r>
              <a:rPr lang="de-DE" dirty="0"/>
              <a:t>Funktionen</a:t>
            </a:r>
          </a:p>
          <a:p>
            <a:pPr lvl="1"/>
            <a:r>
              <a:rPr lang="de-DE" dirty="0"/>
              <a:t>Workflows</a:t>
            </a:r>
          </a:p>
          <a:p>
            <a:r>
              <a:rPr lang="de-DE" dirty="0"/>
              <a:t>Nicht verfügbar für Methoden</a:t>
            </a:r>
          </a:p>
        </p:txBody>
      </p:sp>
      <p:sp>
        <p:nvSpPr>
          <p:cNvPr id="4" name="Foliennummernplatzhalter 3"/>
          <p:cNvSpPr>
            <a:spLocks noGrp="1"/>
          </p:cNvSpPr>
          <p:nvPr>
            <p:ph type="sldNum" sz="quarter" idx="12"/>
          </p:nvPr>
        </p:nvSpPr>
        <p:spPr/>
        <p:txBody>
          <a:bodyPr/>
          <a:lstStyle/>
          <a:p>
            <a:fld id="{D0B68A9A-8F5D-4114-819E-CD9E627B0FFB}" type="slidenum">
              <a:rPr lang="de-DE" smtClean="0"/>
              <a:t>272</a:t>
            </a:fld>
            <a:endParaRPr lang="de-DE"/>
          </a:p>
        </p:txBody>
      </p:sp>
      <p:sp>
        <p:nvSpPr>
          <p:cNvPr id="5" name="Fußzeilenplatzhalter 4">
            <a:extLst>
              <a:ext uri="{FF2B5EF4-FFF2-40B4-BE49-F238E27FC236}">
                <a16:creationId xmlns:a16="http://schemas.microsoft.com/office/drawing/2014/main" id="{86796C9F-2580-4AA4-A49E-62D9ED8BF61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1105627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273</a:t>
            </a:fld>
            <a:endParaRPr lang="de-DE"/>
          </a:p>
        </p:txBody>
      </p:sp>
      <p:pic>
        <p:nvPicPr>
          <p:cNvPr id="5" name="Grafik 4"/>
          <p:cNvPicPr>
            <a:picLocks noChangeAspect="1"/>
          </p:cNvPicPr>
          <p:nvPr/>
        </p:nvPicPr>
        <p:blipFill>
          <a:blip r:embed="rId2"/>
          <a:stretch>
            <a:fillRect/>
          </a:stretch>
        </p:blipFill>
        <p:spPr>
          <a:xfrm>
            <a:off x="1559496" y="1298984"/>
            <a:ext cx="9073008" cy="4478123"/>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Freihand 5"/>
              <p14:cNvContentPartPr/>
              <p14:nvPr/>
            </p14:nvContentPartPr>
            <p14:xfrm>
              <a:off x="8480280" y="2537280"/>
              <a:ext cx="615960" cy="80280"/>
            </p14:xfrm>
          </p:contentPart>
        </mc:Choice>
        <mc:Fallback xmlns="">
          <p:pic>
            <p:nvPicPr>
              <p:cNvPr id="6" name="Freihand 5"/>
              <p:cNvPicPr/>
              <p:nvPr/>
            </p:nvPicPr>
            <p:blipFill>
              <a:blip r:embed="rId4"/>
              <a:stretch>
                <a:fillRect/>
              </a:stretch>
            </p:blipFill>
            <p:spPr>
              <a:xfrm>
                <a:off x="8464440" y="2473920"/>
                <a:ext cx="6472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Freihand 6"/>
              <p14:cNvContentPartPr/>
              <p14:nvPr/>
            </p14:nvContentPartPr>
            <p14:xfrm>
              <a:off x="1588080" y="2880720"/>
              <a:ext cx="5921280" cy="145440"/>
            </p14:xfrm>
          </p:contentPart>
        </mc:Choice>
        <mc:Fallback xmlns="">
          <p:pic>
            <p:nvPicPr>
              <p:cNvPr id="7" name="Freihand 6"/>
              <p:cNvPicPr/>
              <p:nvPr/>
            </p:nvPicPr>
            <p:blipFill>
              <a:blip r:embed="rId6"/>
              <a:stretch>
                <a:fillRect/>
              </a:stretch>
            </p:blipFill>
            <p:spPr>
              <a:xfrm>
                <a:off x="1572240" y="2817360"/>
                <a:ext cx="59526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Freihand 7"/>
              <p14:cNvContentPartPr/>
              <p14:nvPr/>
            </p14:nvContentPartPr>
            <p14:xfrm>
              <a:off x="8744160" y="2962080"/>
              <a:ext cx="146880" cy="96840"/>
            </p14:xfrm>
          </p:contentPart>
        </mc:Choice>
        <mc:Fallback xmlns="">
          <p:pic>
            <p:nvPicPr>
              <p:cNvPr id="8" name="Freihand 7"/>
              <p:cNvPicPr/>
              <p:nvPr/>
            </p:nvPicPr>
            <p:blipFill>
              <a:blip r:embed="rId8"/>
              <a:stretch>
                <a:fillRect/>
              </a:stretch>
            </p:blipFill>
            <p:spPr>
              <a:xfrm>
                <a:off x="8728320" y="2898720"/>
                <a:ext cx="178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Freihand 8"/>
              <p14:cNvContentPartPr/>
              <p14:nvPr/>
            </p14:nvContentPartPr>
            <p14:xfrm>
              <a:off x="3037800" y="3042360"/>
              <a:ext cx="135000" cy="96480"/>
            </p14:xfrm>
          </p:contentPart>
        </mc:Choice>
        <mc:Fallback xmlns="">
          <p:pic>
            <p:nvPicPr>
              <p:cNvPr id="9" name="Freihand 8"/>
              <p:cNvPicPr/>
              <p:nvPr/>
            </p:nvPicPr>
            <p:blipFill>
              <a:blip r:embed="rId10"/>
              <a:stretch>
                <a:fillRect/>
              </a:stretch>
            </p:blipFill>
            <p:spPr>
              <a:xfrm>
                <a:off x="3021960" y="2979000"/>
                <a:ext cx="166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Freihand 9"/>
              <p14:cNvContentPartPr/>
              <p14:nvPr/>
            </p14:nvContentPartPr>
            <p14:xfrm>
              <a:off x="3037800" y="3282480"/>
              <a:ext cx="138240" cy="88200"/>
            </p14:xfrm>
          </p:contentPart>
        </mc:Choice>
        <mc:Fallback xmlns="">
          <p:pic>
            <p:nvPicPr>
              <p:cNvPr id="10" name="Freihand 9"/>
              <p:cNvPicPr/>
              <p:nvPr/>
            </p:nvPicPr>
            <p:blipFill>
              <a:blip r:embed="rId12"/>
              <a:stretch>
                <a:fillRect/>
              </a:stretch>
            </p:blipFill>
            <p:spPr>
              <a:xfrm>
                <a:off x="3021960" y="3219120"/>
                <a:ext cx="1695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Freihand 10"/>
              <p14:cNvContentPartPr/>
              <p14:nvPr/>
            </p14:nvContentPartPr>
            <p14:xfrm>
              <a:off x="1558920" y="2957400"/>
              <a:ext cx="5615280" cy="295920"/>
            </p14:xfrm>
          </p:contentPart>
        </mc:Choice>
        <mc:Fallback xmlns="">
          <p:pic>
            <p:nvPicPr>
              <p:cNvPr id="11" name="Freihand 10"/>
              <p:cNvPicPr/>
              <p:nvPr/>
            </p:nvPicPr>
            <p:blipFill>
              <a:blip r:embed="rId14"/>
              <a:stretch>
                <a:fillRect/>
              </a:stretch>
            </p:blipFill>
            <p:spPr>
              <a:xfrm>
                <a:off x="1543080" y="2894040"/>
                <a:ext cx="56466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Freihand 11"/>
              <p14:cNvContentPartPr/>
              <p14:nvPr/>
            </p14:nvContentPartPr>
            <p14:xfrm>
              <a:off x="8356800" y="4621680"/>
              <a:ext cx="519840" cy="53280"/>
            </p14:xfrm>
          </p:contentPart>
        </mc:Choice>
        <mc:Fallback xmlns="">
          <p:pic>
            <p:nvPicPr>
              <p:cNvPr id="12" name="Freihand 11"/>
              <p:cNvPicPr/>
              <p:nvPr/>
            </p:nvPicPr>
            <p:blipFill>
              <a:blip r:embed="rId16"/>
              <a:stretch>
                <a:fillRect/>
              </a:stretch>
            </p:blipFill>
            <p:spPr>
              <a:xfrm>
                <a:off x="8340960" y="4558320"/>
                <a:ext cx="551160" cy="180000"/>
              </a:xfrm>
              <a:prstGeom prst="rect">
                <a:avLst/>
              </a:prstGeom>
            </p:spPr>
          </p:pic>
        </mc:Fallback>
      </mc:AlternateContent>
      <p:sp>
        <p:nvSpPr>
          <p:cNvPr id="13" name="Fußzeilenplatzhalter 12">
            <a:extLst>
              <a:ext uri="{FF2B5EF4-FFF2-40B4-BE49-F238E27FC236}">
                <a16:creationId xmlns:a16="http://schemas.microsoft.com/office/drawing/2014/main" id="{950FF082-0EAF-4D82-B5DE-A5279F1A11C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3630165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Wenn Fehler wahrscheinlich sind bzw. bei deren Auftreten individuell verfahren werden soll: </a:t>
            </a:r>
            <a:r>
              <a:rPr lang="de-DE" b="1" dirty="0"/>
              <a:t>Try/Catch </a:t>
            </a:r>
            <a:r>
              <a:rPr lang="de-DE" dirty="0"/>
              <a:t>Konstruktion!</a:t>
            </a:r>
          </a:p>
          <a:p>
            <a:r>
              <a:rPr lang="de-DE" b="1" dirty="0"/>
              <a:t>Try</a:t>
            </a:r>
            <a:r>
              <a:rPr lang="de-DE" dirty="0"/>
              <a:t>-Block enthält den potentiellen Fehler</a:t>
            </a:r>
          </a:p>
          <a:p>
            <a:pPr lvl="1"/>
            <a:r>
              <a:rPr lang="de-DE" dirty="0"/>
              <a:t>Nach Möglichkeit nur eine Aktion ausführen!</a:t>
            </a:r>
          </a:p>
          <a:p>
            <a:pPr lvl="1"/>
            <a:r>
              <a:rPr lang="de-DE" b="1" dirty="0"/>
              <a:t>-</a:t>
            </a:r>
            <a:r>
              <a:rPr lang="de-DE" b="1" dirty="0" err="1"/>
              <a:t>ErrorAction</a:t>
            </a:r>
            <a:r>
              <a:rPr lang="de-DE" b="1" dirty="0"/>
              <a:t> </a:t>
            </a:r>
            <a:r>
              <a:rPr lang="de-DE" dirty="0"/>
              <a:t>auf </a:t>
            </a:r>
            <a:r>
              <a:rPr lang="de-DE" b="1" dirty="0" err="1"/>
              <a:t>Stop</a:t>
            </a:r>
            <a:r>
              <a:rPr lang="de-DE" dirty="0"/>
              <a:t> setzen</a:t>
            </a:r>
          </a:p>
          <a:p>
            <a:r>
              <a:rPr lang="de-DE" b="1" dirty="0"/>
              <a:t>Catch</a:t>
            </a:r>
            <a:r>
              <a:rPr lang="de-DE" dirty="0"/>
              <a:t>-Block enthält, was bei Fehlern ausgeführt werden soll</a:t>
            </a:r>
          </a:p>
          <a:p>
            <a:r>
              <a:rPr lang="de-DE" b="1" dirty="0" err="1"/>
              <a:t>Finally</a:t>
            </a:r>
            <a:r>
              <a:rPr lang="de-DE" dirty="0"/>
              <a:t>-Block wird in jedem Fall ausgeführt</a:t>
            </a:r>
          </a:p>
        </p:txBody>
      </p:sp>
      <p:sp>
        <p:nvSpPr>
          <p:cNvPr id="4" name="Foliennummernplatzhalter 3"/>
          <p:cNvSpPr>
            <a:spLocks noGrp="1"/>
          </p:cNvSpPr>
          <p:nvPr>
            <p:ph type="sldNum" sz="quarter" idx="12"/>
          </p:nvPr>
        </p:nvSpPr>
        <p:spPr/>
        <p:txBody>
          <a:bodyPr/>
          <a:lstStyle/>
          <a:p>
            <a:fld id="{D0B68A9A-8F5D-4114-819E-CD9E627B0FFB}" type="slidenum">
              <a:rPr lang="de-DE" smtClean="0"/>
              <a:t>274</a:t>
            </a:fld>
            <a:endParaRPr lang="de-DE"/>
          </a:p>
        </p:txBody>
      </p:sp>
      <p:sp>
        <p:nvSpPr>
          <p:cNvPr id="5" name="Fußzeilenplatzhalter 4">
            <a:extLst>
              <a:ext uri="{FF2B5EF4-FFF2-40B4-BE49-F238E27FC236}">
                <a16:creationId xmlns:a16="http://schemas.microsoft.com/office/drawing/2014/main" id="{56E20E27-878C-49BC-A315-3159B55B9AC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76222598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normAutofit/>
          </a:bodyPr>
          <a:lstStyle/>
          <a:p>
            <a:pPr marL="0" indent="0">
              <a:buNone/>
            </a:pPr>
            <a:r>
              <a:rPr lang="en-US" kern="0" dirty="0">
                <a:solidFill>
                  <a:srgbClr val="000000"/>
                </a:solidFill>
                <a:latin typeface="Courier New" panose="02070309020205020404" pitchFamily="49" charset="0"/>
                <a:cs typeface="Courier New" panose="02070309020205020404" pitchFamily="49" charset="0"/>
              </a:rPr>
              <a:t>Try {</a:t>
            </a:r>
          </a:p>
          <a:p>
            <a:pPr marL="0" indent="0">
              <a:buNone/>
            </a:pPr>
            <a:r>
              <a:rPr lang="en-US" kern="0" dirty="0">
                <a:solidFill>
                  <a:srgbClr val="000000"/>
                </a:solidFill>
                <a:latin typeface="Courier New" panose="02070309020205020404" pitchFamily="49" charset="0"/>
                <a:cs typeface="Courier New" panose="02070309020205020404" pitchFamily="49" charset="0"/>
              </a:rPr>
              <a:t>  Get-</a:t>
            </a:r>
            <a:r>
              <a:rPr lang="en-US" kern="0" dirty="0" err="1">
                <a:solidFill>
                  <a:srgbClr val="000000"/>
                </a:solidFill>
                <a:latin typeface="Courier New" panose="02070309020205020404" pitchFamily="49" charset="0"/>
                <a:cs typeface="Courier New" panose="02070309020205020404" pitchFamily="49" charset="0"/>
              </a:rPr>
              <a:t>WmiObject</a:t>
            </a:r>
            <a:r>
              <a:rPr lang="en-US" kern="0" dirty="0">
                <a:solidFill>
                  <a:srgbClr val="000000"/>
                </a:solidFill>
                <a:latin typeface="Courier New" panose="02070309020205020404" pitchFamily="49" charset="0"/>
                <a:cs typeface="Courier New" panose="02070309020205020404" pitchFamily="49" charset="0"/>
              </a:rPr>
              <a:t> –Class 	Win32_Service –</a:t>
            </a:r>
            <a:r>
              <a:rPr lang="en-US" kern="0" dirty="0" err="1">
                <a:solidFill>
                  <a:srgbClr val="000000"/>
                </a:solidFill>
                <a:latin typeface="Courier New" panose="02070309020205020404" pitchFamily="49" charset="0"/>
                <a:cs typeface="Courier New" panose="02070309020205020404" pitchFamily="49" charset="0"/>
              </a:rPr>
              <a:t>ComputerName</a:t>
            </a:r>
            <a:r>
              <a:rPr lang="en-US" kern="0" dirty="0">
                <a:solidFill>
                  <a:srgbClr val="000000"/>
                </a:solidFill>
                <a:latin typeface="Courier New" panose="02070309020205020404" pitchFamily="49" charset="0"/>
                <a:cs typeface="Courier New" panose="02070309020205020404" pitchFamily="49" charset="0"/>
              </a:rPr>
              <a:t> 	$name –</a:t>
            </a:r>
            <a:r>
              <a:rPr lang="en-US" kern="0" dirty="0" err="1">
                <a:solidFill>
                  <a:srgbClr val="000000"/>
                </a:solidFill>
                <a:latin typeface="Courier New" panose="02070309020205020404" pitchFamily="49" charset="0"/>
                <a:cs typeface="Courier New" panose="02070309020205020404" pitchFamily="49" charset="0"/>
              </a:rPr>
              <a:t>ErrorAction</a:t>
            </a:r>
            <a:r>
              <a:rPr lang="en-US" kern="0" dirty="0">
                <a:solidFill>
                  <a:srgbClr val="000000"/>
                </a:solidFill>
                <a:latin typeface="Courier New" panose="02070309020205020404" pitchFamily="49" charset="0"/>
                <a:cs typeface="Courier New" panose="02070309020205020404" pitchFamily="49" charset="0"/>
              </a:rPr>
              <a:t> Stop</a:t>
            </a:r>
          </a:p>
          <a:p>
            <a:pPr marL="0" indent="0">
              <a:buNone/>
            </a:pPr>
            <a:r>
              <a:rPr lang="en-US" kern="0" dirty="0">
                <a:solidFill>
                  <a:srgbClr val="000000"/>
                </a:solidFill>
                <a:latin typeface="Courier New" panose="02070309020205020404" pitchFamily="49" charset="0"/>
                <a:cs typeface="Courier New" panose="02070309020205020404" pitchFamily="49" charset="0"/>
              </a:rPr>
              <a:t>} </a:t>
            </a:r>
          </a:p>
          <a:p>
            <a:pPr marL="0" indent="0">
              <a:buNone/>
            </a:pPr>
            <a:r>
              <a:rPr lang="en-US" kern="0" dirty="0">
                <a:solidFill>
                  <a:srgbClr val="000000"/>
                </a:solidFill>
                <a:latin typeface="Courier New" panose="02070309020205020404" pitchFamily="49" charset="0"/>
                <a:cs typeface="Courier New" panose="02070309020205020404" pitchFamily="49" charset="0"/>
              </a:rPr>
              <a:t>Catch {</a:t>
            </a:r>
          </a:p>
          <a:p>
            <a:pPr marL="0" indent="0">
              <a:buNone/>
            </a:pPr>
            <a:r>
              <a:rPr lang="en-US" kern="0" dirty="0">
                <a:solidFill>
                  <a:srgbClr val="000000"/>
                </a:solidFill>
                <a:latin typeface="Courier New" panose="02070309020205020404" pitchFamily="49" charset="0"/>
                <a:cs typeface="Courier New" panose="02070309020205020404" pitchFamily="49" charset="0"/>
              </a:rPr>
              <a:t>  Write-Verbose "Error 	connecting to $name"</a:t>
            </a:r>
          </a:p>
          <a:p>
            <a:pPr marL="0" indent="0">
              <a:buNone/>
            </a:pPr>
            <a:r>
              <a:rPr lang="en-US" kern="0" dirty="0">
                <a:solidFill>
                  <a:srgbClr val="000000"/>
                </a:solidFill>
                <a:latin typeface="Courier New" panose="02070309020205020404" pitchFamily="49" charset="0"/>
                <a:cs typeface="Courier New" panose="02070309020205020404" pitchFamily="49" charset="0"/>
              </a:rPr>
              <a:t>}</a:t>
            </a:r>
          </a:p>
          <a:p>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275</a:t>
            </a:fld>
            <a:endParaRPr lang="de-DE"/>
          </a:p>
        </p:txBody>
      </p:sp>
      <p:sp>
        <p:nvSpPr>
          <p:cNvPr id="5" name="Fußzeilenplatzhalter 4">
            <a:extLst>
              <a:ext uri="{FF2B5EF4-FFF2-40B4-BE49-F238E27FC236}">
                <a16:creationId xmlns:a16="http://schemas.microsoft.com/office/drawing/2014/main" id="{D79E0C34-4719-4F0D-B64A-54A831182FD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2170396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Demo: Try…Catch</a:t>
            </a:r>
          </a:p>
        </p:txBody>
      </p:sp>
      <p:sp>
        <p:nvSpPr>
          <p:cNvPr id="4" name="Foliennummernplatzhalter 3"/>
          <p:cNvSpPr>
            <a:spLocks noGrp="1"/>
          </p:cNvSpPr>
          <p:nvPr>
            <p:ph type="sldNum" sz="quarter" idx="12"/>
          </p:nvPr>
        </p:nvSpPr>
        <p:spPr/>
        <p:txBody>
          <a:bodyPr/>
          <a:lstStyle/>
          <a:p>
            <a:fld id="{D0B68A9A-8F5D-4114-819E-CD9E627B0FFB}" type="slidenum">
              <a:rPr lang="de-DE" smtClean="0"/>
              <a:t>276</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6" name="Fußzeilenplatzhalter 5">
            <a:extLst>
              <a:ext uri="{FF2B5EF4-FFF2-40B4-BE49-F238E27FC236}">
                <a16:creationId xmlns:a16="http://schemas.microsoft.com/office/drawing/2014/main" id="{7C93CCF8-C715-4308-A944-D5FFB9E9E37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907488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normAutofit fontScale="92500" lnSpcReduction="20000"/>
          </a:bodyPr>
          <a:lstStyle/>
          <a:p>
            <a:r>
              <a:rPr lang="de-DE" dirty="0"/>
              <a:t>Weitere Ausbaustufe:</a:t>
            </a:r>
          </a:p>
          <a:p>
            <a:pPr marL="0" indent="0">
              <a:buNone/>
            </a:pPr>
            <a:endParaRPr lang="de-DE" dirty="0"/>
          </a:p>
          <a:p>
            <a:pPr marL="0" indent="0">
              <a:buNone/>
            </a:pPr>
            <a:r>
              <a:rPr lang="en-US" kern="0" dirty="0">
                <a:solidFill>
                  <a:srgbClr val="000000"/>
                </a:solidFill>
                <a:latin typeface="Courier New" panose="02070309020205020404" pitchFamily="49" charset="0"/>
                <a:cs typeface="Courier New" panose="02070309020205020404" pitchFamily="49" charset="0"/>
              </a:rPr>
              <a:t>Try {</a:t>
            </a:r>
          </a:p>
          <a:p>
            <a:pPr marL="0" indent="0">
              <a:buNone/>
            </a:pPr>
            <a:r>
              <a:rPr lang="en-US" kern="0" dirty="0">
                <a:solidFill>
                  <a:srgbClr val="000000"/>
                </a:solidFill>
                <a:latin typeface="Courier New" panose="02070309020205020404" pitchFamily="49" charset="0"/>
                <a:cs typeface="Courier New" panose="02070309020205020404" pitchFamily="49" charset="0"/>
              </a:rPr>
              <a:t>  # </a:t>
            </a:r>
            <a:r>
              <a:rPr lang="en-US" kern="0" dirty="0" err="1">
                <a:solidFill>
                  <a:srgbClr val="000000"/>
                </a:solidFill>
                <a:latin typeface="Courier New" panose="02070309020205020404" pitchFamily="49" charset="0"/>
                <a:cs typeface="Courier New" panose="02070309020205020404" pitchFamily="49" charset="0"/>
              </a:rPr>
              <a:t>Etwas</a:t>
            </a:r>
            <a:r>
              <a:rPr lang="en-US" kern="0" dirty="0">
                <a:solidFill>
                  <a:srgbClr val="000000"/>
                </a:solidFill>
                <a:latin typeface="Courier New" panose="02070309020205020404" pitchFamily="49" charset="0"/>
                <a:cs typeface="Courier New" panose="02070309020205020404" pitchFamily="49" charset="0"/>
              </a:rPr>
              <a:t>, das </a:t>
            </a:r>
            <a:r>
              <a:rPr lang="en-US" kern="0" dirty="0" err="1">
                <a:solidFill>
                  <a:srgbClr val="000000"/>
                </a:solidFill>
                <a:latin typeface="Courier New" panose="02070309020205020404" pitchFamily="49" charset="0"/>
                <a:cs typeface="Courier New" panose="02070309020205020404" pitchFamily="49" charset="0"/>
              </a:rPr>
              <a:t>schief</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gehen</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könnte</a:t>
            </a:r>
            <a:endParaRPr lang="en-US" kern="0" dirty="0">
              <a:solidFill>
                <a:srgbClr val="000000"/>
              </a:solidFill>
              <a:latin typeface="Courier New" panose="02070309020205020404" pitchFamily="49" charset="0"/>
              <a:cs typeface="Courier New" panose="02070309020205020404" pitchFamily="49" charset="0"/>
            </a:endParaRPr>
          </a:p>
          <a:p>
            <a:pPr marL="0" indent="0">
              <a:buNone/>
            </a:pPr>
            <a:r>
              <a:rPr lang="en-US" kern="0" dirty="0">
                <a:solidFill>
                  <a:srgbClr val="000000"/>
                </a:solidFill>
                <a:latin typeface="Courier New" panose="02070309020205020404" pitchFamily="49" charset="0"/>
                <a:cs typeface="Courier New" panose="02070309020205020404" pitchFamily="49" charset="0"/>
              </a:rPr>
              <a:t>} </a:t>
            </a:r>
          </a:p>
          <a:p>
            <a:pPr marL="0" indent="0">
              <a:buNone/>
            </a:pPr>
            <a:r>
              <a:rPr lang="en-US" kern="0" dirty="0">
                <a:solidFill>
                  <a:srgbClr val="000000"/>
                </a:solidFill>
                <a:latin typeface="Courier New" panose="02070309020205020404" pitchFamily="49" charset="0"/>
                <a:cs typeface="Courier New" panose="02070309020205020404" pitchFamily="49" charset="0"/>
              </a:rPr>
              <a:t>Catch {</a:t>
            </a:r>
          </a:p>
          <a:p>
            <a:pPr marL="0" indent="0">
              <a:buNone/>
            </a:pPr>
            <a:r>
              <a:rPr lang="en-US" kern="0" dirty="0">
                <a:solidFill>
                  <a:srgbClr val="000000"/>
                </a:solidFill>
                <a:latin typeface="Courier New" panose="02070309020205020404" pitchFamily="49" charset="0"/>
                <a:cs typeface="Courier New" panose="02070309020205020404" pitchFamily="49" charset="0"/>
              </a:rPr>
              <a:t>  # Was </a:t>
            </a:r>
            <a:r>
              <a:rPr lang="en-US" kern="0" dirty="0" err="1">
                <a:solidFill>
                  <a:srgbClr val="000000"/>
                </a:solidFill>
                <a:latin typeface="Courier New" panose="02070309020205020404" pitchFamily="49" charset="0"/>
                <a:cs typeface="Courier New" panose="02070309020205020404" pitchFamily="49" charset="0"/>
              </a:rPr>
              <a:t>passiert</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wenn</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es</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schief</a:t>
            </a:r>
            <a:r>
              <a:rPr lang="en-US" kern="0" dirty="0">
                <a:solidFill>
                  <a:srgbClr val="000000"/>
                </a:solidFill>
                <a:latin typeface="Courier New" panose="02070309020205020404" pitchFamily="49" charset="0"/>
                <a:cs typeface="Courier New" panose="02070309020205020404" pitchFamily="49" charset="0"/>
              </a:rPr>
              <a:t> </a:t>
            </a:r>
            <a:r>
              <a:rPr lang="en-US" kern="0" dirty="0" err="1">
                <a:solidFill>
                  <a:srgbClr val="000000"/>
                </a:solidFill>
                <a:latin typeface="Courier New" panose="02070309020205020404" pitchFamily="49" charset="0"/>
                <a:cs typeface="Courier New" panose="02070309020205020404" pitchFamily="49" charset="0"/>
              </a:rPr>
              <a:t>geht</a:t>
            </a: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kern="0" dirty="0">
                <a:solidFill>
                  <a:srgbClr val="000000"/>
                </a:solidFill>
                <a:latin typeface="Courier New" panose="02070309020205020404" pitchFamily="49" charset="0"/>
                <a:cs typeface="Courier New" panose="02070309020205020404" pitchFamily="49" charset="0"/>
              </a:rPr>
              <a:t>}</a:t>
            </a:r>
          </a:p>
          <a:p>
            <a:pPr marL="0" indent="0">
              <a:buNone/>
            </a:pPr>
            <a:r>
              <a:rPr lang="en-US" b="1" kern="0" dirty="0">
                <a:solidFill>
                  <a:srgbClr val="000000"/>
                </a:solidFill>
                <a:latin typeface="Courier New" panose="02070309020205020404" pitchFamily="49" charset="0"/>
                <a:cs typeface="Courier New" panose="02070309020205020404" pitchFamily="49" charset="0"/>
              </a:rPr>
              <a:t>Finally {</a:t>
            </a:r>
          </a:p>
          <a:p>
            <a:pPr marL="0" indent="0">
              <a:buNone/>
            </a:pPr>
            <a:r>
              <a:rPr lang="en-US" b="1" kern="0" dirty="0">
                <a:solidFill>
                  <a:srgbClr val="000000"/>
                </a:solidFill>
                <a:latin typeface="Courier New" panose="02070309020205020404" pitchFamily="49" charset="0"/>
                <a:cs typeface="Courier New" panose="02070309020205020404" pitchFamily="49" charset="0"/>
              </a:rPr>
              <a:t>  # Was </a:t>
            </a:r>
            <a:r>
              <a:rPr lang="en-US" b="1" kern="0" dirty="0" err="1">
                <a:solidFill>
                  <a:srgbClr val="000000"/>
                </a:solidFill>
                <a:latin typeface="Courier New" panose="02070309020205020404" pitchFamily="49" charset="0"/>
                <a:cs typeface="Courier New" panose="02070309020205020404" pitchFamily="49" charset="0"/>
              </a:rPr>
              <a:t>soll</a:t>
            </a:r>
            <a:r>
              <a:rPr lang="en-US" b="1" kern="0" dirty="0">
                <a:solidFill>
                  <a:srgbClr val="000000"/>
                </a:solidFill>
                <a:latin typeface="Courier New" panose="02070309020205020404" pitchFamily="49" charset="0"/>
                <a:cs typeface="Courier New" panose="02070309020205020404" pitchFamily="49" charset="0"/>
              </a:rPr>
              <a:t> in </a:t>
            </a:r>
            <a:r>
              <a:rPr lang="en-US" b="1" kern="0" dirty="0" err="1">
                <a:solidFill>
                  <a:srgbClr val="000000"/>
                </a:solidFill>
                <a:latin typeface="Courier New" panose="02070309020205020404" pitchFamily="49" charset="0"/>
                <a:cs typeface="Courier New" panose="02070309020205020404" pitchFamily="49" charset="0"/>
              </a:rPr>
              <a:t>jedem</a:t>
            </a:r>
            <a:r>
              <a:rPr lang="en-US" b="1" kern="0" dirty="0">
                <a:solidFill>
                  <a:srgbClr val="000000"/>
                </a:solidFill>
                <a:latin typeface="Courier New" panose="02070309020205020404" pitchFamily="49" charset="0"/>
                <a:cs typeface="Courier New" panose="02070309020205020404" pitchFamily="49" charset="0"/>
              </a:rPr>
              <a:t> Fall </a:t>
            </a:r>
            <a:r>
              <a:rPr lang="en-US" b="1" kern="0" dirty="0" err="1">
                <a:solidFill>
                  <a:srgbClr val="000000"/>
                </a:solidFill>
                <a:latin typeface="Courier New" panose="02070309020205020404" pitchFamily="49" charset="0"/>
                <a:cs typeface="Courier New" panose="02070309020205020404" pitchFamily="49" charset="0"/>
              </a:rPr>
              <a:t>passieren</a:t>
            </a:r>
            <a:r>
              <a:rPr lang="en-US" b="1" kern="0" dirty="0">
                <a:solidFill>
                  <a:srgbClr val="000000"/>
                </a:solidFill>
                <a:latin typeface="Courier New" panose="02070309020205020404" pitchFamily="49" charset="0"/>
                <a:cs typeface="Courier New" panose="02070309020205020404" pitchFamily="49" charset="0"/>
              </a:rPr>
              <a:t>?</a:t>
            </a:r>
          </a:p>
          <a:p>
            <a:pPr marL="0" indent="0">
              <a:buNone/>
            </a:pPr>
            <a:r>
              <a:rPr lang="en-US" b="1" kern="0" dirty="0">
                <a:solidFill>
                  <a:srgbClr val="000000"/>
                </a:solidFill>
                <a:latin typeface="Courier New" panose="02070309020205020404" pitchFamily="49" charset="0"/>
                <a:cs typeface="Courier New" panose="02070309020205020404" pitchFamily="49" charset="0"/>
              </a:rPr>
              <a:t>}</a:t>
            </a:r>
          </a:p>
          <a:p>
            <a:endParaRPr lang="de-DE" dirty="0">
              <a:latin typeface="Courier New" panose="02070309020205020404" pitchFamily="49" charset="0"/>
              <a:cs typeface="Courier New" panose="02070309020205020404" pitchFamily="49" charset="0"/>
            </a:endParaRP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277</a:t>
            </a:fld>
            <a:endParaRPr lang="de-DE"/>
          </a:p>
        </p:txBody>
      </p:sp>
      <p:sp>
        <p:nvSpPr>
          <p:cNvPr id="5" name="Fußzeilenplatzhalter 4">
            <a:extLst>
              <a:ext uri="{FF2B5EF4-FFF2-40B4-BE49-F238E27FC236}">
                <a16:creationId xmlns:a16="http://schemas.microsoft.com/office/drawing/2014/main" id="{2940A8C4-ACB9-4DED-91A3-9074BC0EB21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949295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normAutofit/>
          </a:bodyPr>
          <a:lstStyle/>
          <a:p>
            <a:r>
              <a:rPr lang="de-DE" dirty="0"/>
              <a:t>Fehler können gespeichert werden</a:t>
            </a:r>
          </a:p>
          <a:p>
            <a:r>
              <a:rPr lang="de-DE" dirty="0"/>
              <a:t>Dadurch kann im Nachgang auch individuell auf Fehler eingegangen werden</a:t>
            </a:r>
          </a:p>
          <a:p>
            <a:r>
              <a:rPr lang="de-DE" dirty="0"/>
              <a:t>Das eingebaute </a:t>
            </a:r>
            <a:r>
              <a:rPr lang="de-DE" b="1" dirty="0"/>
              <a:t>$Error </a:t>
            </a:r>
            <a:r>
              <a:rPr lang="de-DE" dirty="0"/>
              <a:t>Array speichert die aktuellste Fehlermeldung in </a:t>
            </a:r>
            <a:r>
              <a:rPr lang="de-DE" b="1" dirty="0"/>
              <a:t>$Error[0]</a:t>
            </a:r>
          </a:p>
          <a:p>
            <a:r>
              <a:rPr lang="de-DE" dirty="0"/>
              <a:t>Mit dem Parameter </a:t>
            </a:r>
            <a:r>
              <a:rPr lang="de-DE" b="1" dirty="0"/>
              <a:t>-</a:t>
            </a:r>
            <a:r>
              <a:rPr lang="de-DE" b="1" dirty="0" err="1"/>
              <a:t>ErrorVariable</a:t>
            </a:r>
            <a:r>
              <a:rPr lang="de-DE" dirty="0"/>
              <a:t> (</a:t>
            </a:r>
            <a:r>
              <a:rPr lang="de-DE" b="1" dirty="0"/>
              <a:t>-EV</a:t>
            </a:r>
            <a:r>
              <a:rPr lang="de-DE" dirty="0"/>
              <a:t>) kann auch ein alternativer Variablenname für die Speicherung bestimmt werden</a:t>
            </a:r>
          </a:p>
          <a:p>
            <a:pPr lvl="1"/>
            <a:r>
              <a:rPr lang="de-DE" dirty="0"/>
              <a:t>Variablennamen enthalten kein $!</a:t>
            </a:r>
          </a:p>
          <a:p>
            <a:pPr lvl="1"/>
            <a:r>
              <a:rPr lang="de-DE" dirty="0"/>
              <a:t>Speichert nur die Fehler des benannten Kommandos</a:t>
            </a:r>
          </a:p>
        </p:txBody>
      </p:sp>
      <p:sp>
        <p:nvSpPr>
          <p:cNvPr id="4" name="Foliennummernplatzhalter 3"/>
          <p:cNvSpPr>
            <a:spLocks noGrp="1"/>
          </p:cNvSpPr>
          <p:nvPr>
            <p:ph type="sldNum" sz="quarter" idx="12"/>
          </p:nvPr>
        </p:nvSpPr>
        <p:spPr/>
        <p:txBody>
          <a:bodyPr/>
          <a:lstStyle/>
          <a:p>
            <a:fld id="{D0B68A9A-8F5D-4114-819E-CD9E627B0FFB}" type="slidenum">
              <a:rPr lang="de-DE" smtClean="0"/>
              <a:t>278</a:t>
            </a:fld>
            <a:endParaRPr lang="de-DE"/>
          </a:p>
        </p:txBody>
      </p:sp>
      <p:sp>
        <p:nvSpPr>
          <p:cNvPr id="5" name="Fußzeilenplatzhalter 4">
            <a:extLst>
              <a:ext uri="{FF2B5EF4-FFF2-40B4-BE49-F238E27FC236}">
                <a16:creationId xmlns:a16="http://schemas.microsoft.com/office/drawing/2014/main" id="{84769D0A-0ED6-4CDE-B42C-337C11D1F59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5428905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Demo: -</a:t>
            </a:r>
            <a:r>
              <a:rPr lang="de-DE" dirty="0" err="1"/>
              <a:t>ErrorVariable</a:t>
            </a:r>
            <a:r>
              <a:rPr lang="de-DE" dirty="0"/>
              <a:t> bzw. $Error</a:t>
            </a:r>
          </a:p>
        </p:txBody>
      </p:sp>
      <p:sp>
        <p:nvSpPr>
          <p:cNvPr id="4" name="Foliennummernplatzhalter 3"/>
          <p:cNvSpPr>
            <a:spLocks noGrp="1"/>
          </p:cNvSpPr>
          <p:nvPr>
            <p:ph type="sldNum" sz="quarter" idx="12"/>
          </p:nvPr>
        </p:nvSpPr>
        <p:spPr/>
        <p:txBody>
          <a:bodyPr/>
          <a:lstStyle/>
          <a:p>
            <a:fld id="{D0B68A9A-8F5D-4114-819E-CD9E627B0FFB}" type="slidenum">
              <a:rPr lang="de-DE" smtClean="0"/>
              <a:t>279</a:t>
            </a:fld>
            <a:endParaRPr lang="de-DE"/>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6" name="Fußzeilenplatzhalter 5">
            <a:extLst>
              <a:ext uri="{FF2B5EF4-FFF2-40B4-BE49-F238E27FC236}">
                <a16:creationId xmlns:a16="http://schemas.microsoft.com/office/drawing/2014/main" id="{0B3D0D1F-9001-4287-A9C1-284D7A2923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97056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normAutofit/>
          </a:bodyPr>
          <a:lstStyle/>
          <a:p>
            <a:r>
              <a:rPr lang="de-DE" dirty="0"/>
              <a:t>Es gibt 3 Stufen des Einflusses eines </a:t>
            </a:r>
            <a:r>
              <a:rPr lang="de-DE" dirty="0" err="1"/>
              <a:t>Commandlets</a:t>
            </a:r>
            <a:r>
              <a:rPr lang="de-DE" dirty="0"/>
              <a:t> auf das System:</a:t>
            </a:r>
          </a:p>
          <a:p>
            <a:pPr lvl="1"/>
            <a:r>
              <a:rPr lang="de-DE" dirty="0"/>
              <a:t>High</a:t>
            </a:r>
          </a:p>
          <a:p>
            <a:pPr lvl="1"/>
            <a:r>
              <a:rPr lang="de-DE" dirty="0"/>
              <a:t>Medium</a:t>
            </a:r>
          </a:p>
          <a:p>
            <a:pPr lvl="1"/>
            <a:r>
              <a:rPr lang="de-DE" dirty="0"/>
              <a:t>Low</a:t>
            </a:r>
          </a:p>
          <a:p>
            <a:r>
              <a:rPr lang="de-DE" b="1" dirty="0"/>
              <a:t>$</a:t>
            </a:r>
            <a:r>
              <a:rPr lang="de-DE" b="1" dirty="0" err="1"/>
              <a:t>ConfirmPreference</a:t>
            </a:r>
            <a:r>
              <a:rPr lang="de-DE" b="1" dirty="0"/>
              <a:t> </a:t>
            </a:r>
            <a:r>
              <a:rPr lang="de-DE" dirty="0"/>
              <a:t>regelt, wann Abfrage automatisch kommt</a:t>
            </a:r>
          </a:p>
          <a:p>
            <a:r>
              <a:rPr lang="de-DE" dirty="0"/>
              <a:t>Standard: „High“ -&gt; Keine automatische Abfrage</a:t>
            </a:r>
          </a:p>
        </p:txBody>
      </p:sp>
      <p:sp>
        <p:nvSpPr>
          <p:cNvPr id="4" name="Foliennummernplatzhalter 3"/>
          <p:cNvSpPr>
            <a:spLocks noGrp="1"/>
          </p:cNvSpPr>
          <p:nvPr>
            <p:ph type="sldNum" sz="quarter" idx="12"/>
          </p:nvPr>
        </p:nvSpPr>
        <p:spPr/>
        <p:txBody>
          <a:bodyPr/>
          <a:lstStyle/>
          <a:p>
            <a:fld id="{D0B68A9A-8F5D-4114-819E-CD9E627B0FFB}" type="slidenum">
              <a:rPr lang="de-DE" smtClean="0"/>
              <a:t>28</a:t>
            </a:fld>
            <a:endParaRPr lang="de-DE"/>
          </a:p>
        </p:txBody>
      </p:sp>
      <p:sp>
        <p:nvSpPr>
          <p:cNvPr id="5" name="Fußzeilenplatzhalter 4">
            <a:extLst>
              <a:ext uri="{FF2B5EF4-FFF2-40B4-BE49-F238E27FC236}">
                <a16:creationId xmlns:a16="http://schemas.microsoft.com/office/drawing/2014/main" id="{FCD407E0-BFC4-4334-AB4A-E04099D6C7B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4875385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Wenn bei einem Fehler IMMER in den Catch-Block gesprungen werden soll:                             </a:t>
            </a:r>
            <a:r>
              <a:rPr lang="de-DE" b="1" dirty="0"/>
              <a:t>-</a:t>
            </a:r>
            <a:r>
              <a:rPr lang="de-DE" b="1" dirty="0" err="1"/>
              <a:t>ErrorAction</a:t>
            </a:r>
            <a:r>
              <a:rPr lang="de-DE" b="1" dirty="0"/>
              <a:t> </a:t>
            </a:r>
            <a:r>
              <a:rPr lang="de-DE" b="1" dirty="0" err="1"/>
              <a:t>Stop</a:t>
            </a:r>
            <a:r>
              <a:rPr lang="de-DE" dirty="0"/>
              <a:t> !</a:t>
            </a:r>
          </a:p>
        </p:txBody>
      </p:sp>
      <p:sp>
        <p:nvSpPr>
          <p:cNvPr id="4" name="Foliennummernplatzhalter 3"/>
          <p:cNvSpPr>
            <a:spLocks noGrp="1"/>
          </p:cNvSpPr>
          <p:nvPr>
            <p:ph type="sldNum" sz="quarter" idx="12"/>
          </p:nvPr>
        </p:nvSpPr>
        <p:spPr/>
        <p:txBody>
          <a:bodyPr/>
          <a:lstStyle/>
          <a:p>
            <a:fld id="{D0B68A9A-8F5D-4114-819E-CD9E627B0FFB}" type="slidenum">
              <a:rPr lang="de-DE" smtClean="0"/>
              <a:t>280</a:t>
            </a:fld>
            <a:endParaRPr lang="de-DE"/>
          </a:p>
        </p:txBody>
      </p:sp>
      <p:sp>
        <p:nvSpPr>
          <p:cNvPr id="5" name="Fußzeilenplatzhalter 4">
            <a:extLst>
              <a:ext uri="{FF2B5EF4-FFF2-40B4-BE49-F238E27FC236}">
                <a16:creationId xmlns:a16="http://schemas.microsoft.com/office/drawing/2014/main" id="{3D7EF724-CBD4-4F93-8303-9EFD51DA71D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77330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Nicht jedes </a:t>
            </a:r>
            <a:r>
              <a:rPr lang="de-DE" dirty="0" err="1"/>
              <a:t>Commandlet</a:t>
            </a:r>
            <a:r>
              <a:rPr lang="de-DE" dirty="0"/>
              <a:t> wirft einen Fehler, wo man ihn vielleicht erwartet hätte:</a:t>
            </a:r>
          </a:p>
        </p:txBody>
      </p:sp>
      <p:sp>
        <p:nvSpPr>
          <p:cNvPr id="4" name="Foliennummernplatzhalter 3"/>
          <p:cNvSpPr>
            <a:spLocks noGrp="1"/>
          </p:cNvSpPr>
          <p:nvPr>
            <p:ph type="sldNum" sz="quarter" idx="12"/>
          </p:nvPr>
        </p:nvSpPr>
        <p:spPr/>
        <p:txBody>
          <a:bodyPr/>
          <a:lstStyle/>
          <a:p>
            <a:fld id="{D0B68A9A-8F5D-4114-819E-CD9E627B0FFB}" type="slidenum">
              <a:rPr lang="de-DE" smtClean="0"/>
              <a:t>281</a:t>
            </a:fld>
            <a:endParaRPr lang="de-DE"/>
          </a:p>
        </p:txBody>
      </p:sp>
      <p:pic>
        <p:nvPicPr>
          <p:cNvPr id="5" name="Grafik 4"/>
          <p:cNvPicPr>
            <a:picLocks noChangeAspect="1"/>
          </p:cNvPicPr>
          <p:nvPr/>
        </p:nvPicPr>
        <p:blipFill>
          <a:blip r:embed="rId2"/>
          <a:stretch>
            <a:fillRect/>
          </a:stretch>
        </p:blipFill>
        <p:spPr>
          <a:xfrm>
            <a:off x="4367808" y="2324608"/>
            <a:ext cx="5400600" cy="4404025"/>
          </a:xfrm>
          <a:prstGeom prst="rect">
            <a:avLst/>
          </a:prstGeom>
        </p:spPr>
      </p:pic>
      <p:sp>
        <p:nvSpPr>
          <p:cNvPr id="6" name="Fußzeilenplatzhalter 5">
            <a:extLst>
              <a:ext uri="{FF2B5EF4-FFF2-40B4-BE49-F238E27FC236}">
                <a16:creationId xmlns:a16="http://schemas.microsoft.com/office/drawing/2014/main" id="{B124FA28-182C-4B5B-B445-0CC35C57193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3592038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Test-Path liefert </a:t>
            </a:r>
            <a:r>
              <a:rPr lang="de-DE" dirty="0" err="1"/>
              <a:t>idR</a:t>
            </a:r>
            <a:r>
              <a:rPr lang="de-DE" dirty="0"/>
              <a:t> True oder </a:t>
            </a:r>
            <a:r>
              <a:rPr lang="de-DE" dirty="0" err="1"/>
              <a:t>False</a:t>
            </a:r>
            <a:endParaRPr lang="de-DE" dirty="0"/>
          </a:p>
          <a:p>
            <a:r>
              <a:rPr lang="de-DE" dirty="0" err="1"/>
              <a:t>False</a:t>
            </a:r>
            <a:r>
              <a:rPr lang="de-DE" dirty="0"/>
              <a:t> allein ist aber kein Fehler! </a:t>
            </a:r>
          </a:p>
          <a:p>
            <a:r>
              <a:rPr lang="de-DE" dirty="0"/>
              <a:t>Bei Bedarf: Fehler individuell erzeugen</a:t>
            </a:r>
          </a:p>
          <a:p>
            <a:r>
              <a:rPr lang="de-DE" b="1" dirty="0" err="1"/>
              <a:t>Throw</a:t>
            </a:r>
            <a:r>
              <a:rPr lang="de-DE" dirty="0"/>
              <a:t> bzw. </a:t>
            </a:r>
            <a:r>
              <a:rPr lang="de-DE" b="1" dirty="0"/>
              <a:t>Write-Error</a:t>
            </a:r>
          </a:p>
        </p:txBody>
      </p:sp>
      <p:sp>
        <p:nvSpPr>
          <p:cNvPr id="4" name="Foliennummernplatzhalter 3"/>
          <p:cNvSpPr>
            <a:spLocks noGrp="1"/>
          </p:cNvSpPr>
          <p:nvPr>
            <p:ph type="sldNum" sz="quarter" idx="12"/>
          </p:nvPr>
        </p:nvSpPr>
        <p:spPr/>
        <p:txBody>
          <a:bodyPr/>
          <a:lstStyle/>
          <a:p>
            <a:fld id="{D0B68A9A-8F5D-4114-819E-CD9E627B0FFB}" type="slidenum">
              <a:rPr lang="de-DE" smtClean="0"/>
              <a:t>282</a:t>
            </a:fld>
            <a:endParaRPr lang="de-DE"/>
          </a:p>
        </p:txBody>
      </p:sp>
      <p:sp>
        <p:nvSpPr>
          <p:cNvPr id="5" name="Fußzeilenplatzhalter 4">
            <a:extLst>
              <a:ext uri="{FF2B5EF4-FFF2-40B4-BE49-F238E27FC236}">
                <a16:creationId xmlns:a16="http://schemas.microsoft.com/office/drawing/2014/main" id="{C1AAAC76-F2EE-4A39-89CE-2E1F7F30C97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96323238"/>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4" name="Foliennummernplatzhalter 3"/>
          <p:cNvSpPr>
            <a:spLocks noGrp="1"/>
          </p:cNvSpPr>
          <p:nvPr>
            <p:ph type="sldNum" sz="quarter" idx="12"/>
          </p:nvPr>
        </p:nvSpPr>
        <p:spPr/>
        <p:txBody>
          <a:bodyPr/>
          <a:lstStyle/>
          <a:p>
            <a:fld id="{D0B68A9A-8F5D-4114-819E-CD9E627B0FFB}" type="slidenum">
              <a:rPr lang="de-DE" smtClean="0"/>
              <a:t>283</a:t>
            </a:fld>
            <a:endParaRPr lang="de-DE"/>
          </a:p>
        </p:txBody>
      </p:sp>
      <p:pic>
        <p:nvPicPr>
          <p:cNvPr id="5" name="Grafik 4"/>
          <p:cNvPicPr>
            <a:picLocks noChangeAspect="1"/>
          </p:cNvPicPr>
          <p:nvPr/>
        </p:nvPicPr>
        <p:blipFill rotWithShape="1">
          <a:blip r:embed="rId2"/>
          <a:srcRect l="909" t="14085" b="7597"/>
          <a:stretch/>
        </p:blipFill>
        <p:spPr>
          <a:xfrm>
            <a:off x="2171564" y="1135521"/>
            <a:ext cx="7848872" cy="5256584"/>
          </a:xfrm>
          <a:prstGeom prst="rect">
            <a:avLst/>
          </a:prstGeom>
        </p:spPr>
      </p:pic>
      <p:sp>
        <p:nvSpPr>
          <p:cNvPr id="3" name="Fußzeilenplatzhalter 2">
            <a:extLst>
              <a:ext uri="{FF2B5EF4-FFF2-40B4-BE49-F238E27FC236}">
                <a16:creationId xmlns:a16="http://schemas.microsoft.com/office/drawing/2014/main" id="{9E3EF1F1-B34D-4A3B-AC0E-1ED9E88ADEC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4622033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Fehlerbehandlung</a:t>
            </a:r>
          </a:p>
        </p:txBody>
      </p:sp>
      <p:sp>
        <p:nvSpPr>
          <p:cNvPr id="3" name="Inhaltsplatzhalter 2"/>
          <p:cNvSpPr>
            <a:spLocks noGrp="1"/>
          </p:cNvSpPr>
          <p:nvPr>
            <p:ph idx="1"/>
          </p:nvPr>
        </p:nvSpPr>
        <p:spPr/>
        <p:txBody>
          <a:bodyPr/>
          <a:lstStyle/>
          <a:p>
            <a:r>
              <a:rPr lang="de-DE" dirty="0"/>
              <a:t>Fehler individuell behandeln:</a:t>
            </a:r>
          </a:p>
        </p:txBody>
      </p:sp>
      <p:sp>
        <p:nvSpPr>
          <p:cNvPr id="4" name="Foliennummernplatzhalter 3"/>
          <p:cNvSpPr>
            <a:spLocks noGrp="1"/>
          </p:cNvSpPr>
          <p:nvPr>
            <p:ph type="sldNum" sz="quarter" idx="12"/>
          </p:nvPr>
        </p:nvSpPr>
        <p:spPr/>
        <p:txBody>
          <a:bodyPr/>
          <a:lstStyle/>
          <a:p>
            <a:fld id="{D0B68A9A-8F5D-4114-819E-CD9E627B0FFB}" type="slidenum">
              <a:rPr lang="de-DE" smtClean="0"/>
              <a:t>284</a:t>
            </a:fld>
            <a:endParaRPr lang="de-DE"/>
          </a:p>
        </p:txBody>
      </p:sp>
      <p:pic>
        <p:nvPicPr>
          <p:cNvPr id="5" name="Grafik 4"/>
          <p:cNvPicPr>
            <a:picLocks noChangeAspect="1"/>
          </p:cNvPicPr>
          <p:nvPr/>
        </p:nvPicPr>
        <p:blipFill rotWithShape="1">
          <a:blip r:embed="rId2"/>
          <a:srcRect l="1507" t="19338" r="15447" b="10879"/>
          <a:stretch/>
        </p:blipFill>
        <p:spPr>
          <a:xfrm>
            <a:off x="1820029" y="2242831"/>
            <a:ext cx="8092395" cy="3998426"/>
          </a:xfrm>
          <a:prstGeom prst="rect">
            <a:avLst/>
          </a:prstGeom>
        </p:spPr>
      </p:pic>
      <p:sp>
        <p:nvSpPr>
          <p:cNvPr id="6" name="Fußzeilenplatzhalter 5">
            <a:extLst>
              <a:ext uri="{FF2B5EF4-FFF2-40B4-BE49-F238E27FC236}">
                <a16:creationId xmlns:a16="http://schemas.microsoft.com/office/drawing/2014/main" id="{62973313-C11A-4F5D-9AE5-1A867414366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972402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Fehlerbehandlung</a:t>
            </a:r>
          </a:p>
        </p:txBody>
      </p:sp>
      <p:sp>
        <p:nvSpPr>
          <p:cNvPr id="3" name="Inhaltsplatzhalter 2"/>
          <p:cNvSpPr>
            <a:spLocks noGrp="1"/>
          </p:cNvSpPr>
          <p:nvPr>
            <p:ph idx="1"/>
          </p:nvPr>
        </p:nvSpPr>
        <p:spPr/>
        <p:txBody>
          <a:bodyPr/>
          <a:lstStyle/>
          <a:p>
            <a:r>
              <a:rPr lang="de-DE" dirty="0"/>
              <a:t>Schreiben Sie ein kleines Script, welches Try-Catch verwendet, z. B. für eine Abfrage von AD-Benutzern!</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285</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B8BC3DDA-E796-41D5-94DC-2F028226BB2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083560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Skripting-Tips</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286</a:t>
            </a:fld>
            <a:endParaRPr lang="de-DE"/>
          </a:p>
        </p:txBody>
      </p:sp>
      <p:sp>
        <p:nvSpPr>
          <p:cNvPr id="2" name="Fußzeilenplatzhalter 1">
            <a:extLst>
              <a:ext uri="{FF2B5EF4-FFF2-40B4-BE49-F238E27FC236}">
                <a16:creationId xmlns:a16="http://schemas.microsoft.com/office/drawing/2014/main" id="{FDA57B81-C738-44A8-98A2-4F75F7010DD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748367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Tipps</a:t>
            </a:r>
          </a:p>
        </p:txBody>
      </p:sp>
      <p:sp>
        <p:nvSpPr>
          <p:cNvPr id="6" name="Inhaltsplatzhalter 5"/>
          <p:cNvSpPr>
            <a:spLocks noGrp="1"/>
          </p:cNvSpPr>
          <p:nvPr>
            <p:ph idx="1"/>
          </p:nvPr>
        </p:nvSpPr>
        <p:spPr/>
        <p:txBody>
          <a:bodyPr>
            <a:normAutofit/>
          </a:bodyPr>
          <a:lstStyle/>
          <a:p>
            <a:r>
              <a:rPr lang="de-DE" dirty="0"/>
              <a:t>Nicht vermuten – sicherstellen!</a:t>
            </a:r>
          </a:p>
          <a:p>
            <a:pPr lvl="1"/>
            <a:r>
              <a:rPr lang="de-DE" dirty="0"/>
              <a:t>Bsp.: Aufruf/Skript benötigt einen Dienst, der „normalerweise“ läuft -&gt; Skript-Status prüfen, notfalls starten</a:t>
            </a:r>
          </a:p>
          <a:p>
            <a:r>
              <a:rPr lang="de-DE" dirty="0"/>
              <a:t>Erwarte das unerwartete – und behandle es!</a:t>
            </a:r>
          </a:p>
          <a:p>
            <a:r>
              <a:rPr lang="de-DE" dirty="0"/>
              <a:t>Möglichst keine Kurzformen</a:t>
            </a:r>
          </a:p>
          <a:p>
            <a:r>
              <a:rPr lang="de-DE" dirty="0"/>
              <a:t>Abwärtskompatibilität so weit wie möglich</a:t>
            </a:r>
          </a:p>
          <a:p>
            <a:r>
              <a:rPr lang="de-DE" dirty="0"/>
              <a:t>Skript in möglichst viele „Teile“ zerlegen, z. B. durch Funktionen</a:t>
            </a:r>
          </a:p>
        </p:txBody>
      </p:sp>
      <p:sp>
        <p:nvSpPr>
          <p:cNvPr id="4" name="Foliennummernplatzhalter 3"/>
          <p:cNvSpPr>
            <a:spLocks noGrp="1"/>
          </p:cNvSpPr>
          <p:nvPr>
            <p:ph type="sldNum" sz="quarter" idx="12"/>
          </p:nvPr>
        </p:nvSpPr>
        <p:spPr/>
        <p:txBody>
          <a:bodyPr/>
          <a:lstStyle/>
          <a:p>
            <a:fld id="{D0B68A9A-8F5D-4114-819E-CD9E627B0FFB}" type="slidenum">
              <a:rPr lang="de-DE" smtClean="0"/>
              <a:t>287</a:t>
            </a:fld>
            <a:endParaRPr lang="de-DE"/>
          </a:p>
        </p:txBody>
      </p:sp>
      <p:sp>
        <p:nvSpPr>
          <p:cNvPr id="2" name="Fußzeilenplatzhalter 1">
            <a:extLst>
              <a:ext uri="{FF2B5EF4-FFF2-40B4-BE49-F238E27FC236}">
                <a16:creationId xmlns:a16="http://schemas.microsoft.com/office/drawing/2014/main" id="{42C6FCD2-AA44-4B59-92EE-04E36602075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1614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Tipps</a:t>
            </a:r>
          </a:p>
        </p:txBody>
      </p:sp>
      <p:sp>
        <p:nvSpPr>
          <p:cNvPr id="3" name="Inhaltsplatzhalter 2"/>
          <p:cNvSpPr>
            <a:spLocks noGrp="1"/>
          </p:cNvSpPr>
          <p:nvPr>
            <p:ph idx="1"/>
          </p:nvPr>
        </p:nvSpPr>
        <p:spPr/>
        <p:txBody>
          <a:bodyPr/>
          <a:lstStyle/>
          <a:p>
            <a:r>
              <a:rPr lang="de-DE" dirty="0"/>
              <a:t>ISE: [STRG]+[J] -&gt; Fertige Skript-Blöcke!</a:t>
            </a:r>
          </a:p>
        </p:txBody>
      </p:sp>
      <p:sp>
        <p:nvSpPr>
          <p:cNvPr id="4" name="Foliennummernplatzhalter 3"/>
          <p:cNvSpPr>
            <a:spLocks noGrp="1"/>
          </p:cNvSpPr>
          <p:nvPr>
            <p:ph type="sldNum" sz="quarter" idx="12"/>
          </p:nvPr>
        </p:nvSpPr>
        <p:spPr/>
        <p:txBody>
          <a:bodyPr/>
          <a:lstStyle/>
          <a:p>
            <a:fld id="{D0B68A9A-8F5D-4114-819E-CD9E627B0FFB}" type="slidenum">
              <a:rPr lang="de-DE" smtClean="0"/>
              <a:t>288</a:t>
            </a:fld>
            <a:endParaRPr lang="de-DE"/>
          </a:p>
        </p:txBody>
      </p:sp>
      <p:pic>
        <p:nvPicPr>
          <p:cNvPr id="6" name="Grafik 5"/>
          <p:cNvPicPr>
            <a:picLocks noChangeAspect="1"/>
          </p:cNvPicPr>
          <p:nvPr/>
        </p:nvPicPr>
        <p:blipFill rotWithShape="1">
          <a:blip r:embed="rId2"/>
          <a:srcRect r="68013" b="48154"/>
          <a:stretch/>
        </p:blipFill>
        <p:spPr>
          <a:xfrm>
            <a:off x="1055440" y="2274044"/>
            <a:ext cx="7704856" cy="4104456"/>
          </a:xfrm>
          <a:prstGeom prst="rect">
            <a:avLst/>
          </a:prstGeom>
        </p:spPr>
      </p:pic>
      <p:sp>
        <p:nvSpPr>
          <p:cNvPr id="5" name="Fußzeilenplatzhalter 4">
            <a:extLst>
              <a:ext uri="{FF2B5EF4-FFF2-40B4-BE49-F238E27FC236}">
                <a16:creationId xmlns:a16="http://schemas.microsoft.com/office/drawing/2014/main" id="{4DF790D4-10F1-4276-9199-9301A567DCC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8543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Tipps</a:t>
            </a:r>
          </a:p>
        </p:txBody>
      </p:sp>
      <p:sp>
        <p:nvSpPr>
          <p:cNvPr id="3" name="Inhaltsplatzhalter 2"/>
          <p:cNvSpPr>
            <a:spLocks noGrp="1"/>
          </p:cNvSpPr>
          <p:nvPr>
            <p:ph idx="1"/>
          </p:nvPr>
        </p:nvSpPr>
        <p:spPr/>
        <p:txBody>
          <a:bodyPr/>
          <a:lstStyle/>
          <a:p>
            <a:r>
              <a:rPr lang="de-DE" dirty="0"/>
              <a:t>Programm-Ablauf-Diagramme helfen!</a:t>
            </a:r>
          </a:p>
          <a:p>
            <a:endParaRPr lang="de-DE" dirty="0"/>
          </a:p>
          <a:p>
            <a:endParaRPr lang="de-DE" dirty="0"/>
          </a:p>
          <a:p>
            <a:endParaRPr lang="de-DE" dirty="0"/>
          </a:p>
          <a:p>
            <a:r>
              <a:rPr lang="de-DE" dirty="0"/>
              <a:t>Dokumentieren ist sehr wichtig…</a:t>
            </a:r>
          </a:p>
          <a:p>
            <a:r>
              <a:rPr lang="de-DE" dirty="0"/>
              <a:t>… und Testen auch!</a:t>
            </a:r>
          </a:p>
          <a:p>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289</a:t>
            </a:fld>
            <a:endParaRPr lang="de-DE"/>
          </a:p>
        </p:txBody>
      </p:sp>
      <p:pic>
        <p:nvPicPr>
          <p:cNvPr id="1026" name="Picture 2" descr="http://jag2000.de/c++/images/If2.gif"/>
          <p:cNvPicPr>
            <a:picLocks noChangeAspect="1" noChangeArrowheads="1"/>
          </p:cNvPicPr>
          <p:nvPr/>
        </p:nvPicPr>
        <p:blipFill rotWithShape="1">
          <a:blip r:embed="rId2">
            <a:extLst>
              <a:ext uri="{28A0092B-C50C-407E-A947-70E740481C1C}">
                <a14:useLocalDpi xmlns:a14="http://schemas.microsoft.com/office/drawing/2010/main" val="0"/>
              </a:ext>
            </a:extLst>
          </a:blip>
          <a:srcRect l="49937"/>
          <a:stretch/>
        </p:blipFill>
        <p:spPr bwMode="auto">
          <a:xfrm>
            <a:off x="7896201" y="2204864"/>
            <a:ext cx="2598837" cy="3667126"/>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4">
            <a:extLst>
              <a:ext uri="{FF2B5EF4-FFF2-40B4-BE49-F238E27FC236}">
                <a16:creationId xmlns:a16="http://schemas.microsoft.com/office/drawing/2014/main" id="{D07186CA-8066-4F79-AADF-AB835AAF41C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59795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normAutofit/>
          </a:bodyPr>
          <a:lstStyle/>
          <a:p>
            <a:endParaRPr lang="de-DE" dirty="0"/>
          </a:p>
          <a:p>
            <a:endParaRPr lang="de-DE" dirty="0"/>
          </a:p>
          <a:p>
            <a:endParaRPr lang="de-DE" dirty="0"/>
          </a:p>
          <a:p>
            <a:endParaRPr lang="de-DE" dirty="0"/>
          </a:p>
          <a:p>
            <a:r>
              <a:rPr lang="de-DE" dirty="0" err="1"/>
              <a:t>Confirm</a:t>
            </a:r>
            <a:r>
              <a:rPr lang="de-DE" dirty="0"/>
              <a:t> kann schädlich bei Skripten sein, die nicht-interaktiv laufen</a:t>
            </a:r>
          </a:p>
        </p:txBody>
      </p:sp>
      <p:sp>
        <p:nvSpPr>
          <p:cNvPr id="4" name="Foliennummernplatzhalter 3"/>
          <p:cNvSpPr>
            <a:spLocks noGrp="1"/>
          </p:cNvSpPr>
          <p:nvPr>
            <p:ph type="sldNum" sz="quarter" idx="12"/>
          </p:nvPr>
        </p:nvSpPr>
        <p:spPr/>
        <p:txBody>
          <a:bodyPr/>
          <a:lstStyle/>
          <a:p>
            <a:fld id="{D0B68A9A-8F5D-4114-819E-CD9E627B0FFB}" type="slidenum">
              <a:rPr lang="de-DE" smtClean="0"/>
              <a:t>29</a:t>
            </a:fld>
            <a:endParaRPr lang="de-DE"/>
          </a:p>
        </p:txBody>
      </p:sp>
      <p:pic>
        <p:nvPicPr>
          <p:cNvPr id="5" name="Grafik 4"/>
          <p:cNvPicPr>
            <a:picLocks noChangeAspect="1"/>
          </p:cNvPicPr>
          <p:nvPr/>
        </p:nvPicPr>
        <p:blipFill>
          <a:blip r:embed="rId2"/>
          <a:stretch>
            <a:fillRect/>
          </a:stretch>
        </p:blipFill>
        <p:spPr>
          <a:xfrm>
            <a:off x="1631504" y="1694146"/>
            <a:ext cx="8928992" cy="1734855"/>
          </a:xfrm>
          <a:prstGeom prst="rect">
            <a:avLst/>
          </a:prstGeom>
        </p:spPr>
      </p:pic>
      <p:sp>
        <p:nvSpPr>
          <p:cNvPr id="6" name="Fußzeilenplatzhalter 5">
            <a:extLst>
              <a:ext uri="{FF2B5EF4-FFF2-40B4-BE49-F238E27FC236}">
                <a16:creationId xmlns:a16="http://schemas.microsoft.com/office/drawing/2014/main" id="{BE9203E0-A28F-4415-BDC2-EB9BB76A0602}"/>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1488727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PowerShell</a:t>
            </a:r>
            <a:r>
              <a:rPr lang="de-DE" dirty="0"/>
              <a:t> </a:t>
            </a:r>
            <a:r>
              <a:rPr lang="de-DE" dirty="0" err="1"/>
              <a:t>Remoting</a:t>
            </a:r>
            <a:endParaRPr lang="de-DE" dirty="0"/>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290</a:t>
            </a:fld>
            <a:endParaRPr lang="de-DE"/>
          </a:p>
        </p:txBody>
      </p:sp>
      <p:sp>
        <p:nvSpPr>
          <p:cNvPr id="2" name="Fußzeilenplatzhalter 1">
            <a:extLst>
              <a:ext uri="{FF2B5EF4-FFF2-40B4-BE49-F238E27FC236}">
                <a16:creationId xmlns:a16="http://schemas.microsoft.com/office/drawing/2014/main" id="{5AB3A97B-7315-4C05-BDB8-8C8063CF512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2960131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a:t>
            </a:r>
            <a:r>
              <a:rPr lang="de-DE" dirty="0" err="1"/>
              <a:t>Remoting</a:t>
            </a:r>
            <a:endParaRPr lang="de-DE" dirty="0"/>
          </a:p>
        </p:txBody>
      </p:sp>
      <p:sp>
        <p:nvSpPr>
          <p:cNvPr id="3" name="Inhaltsplatzhalter 2"/>
          <p:cNvSpPr>
            <a:spLocks noGrp="1"/>
          </p:cNvSpPr>
          <p:nvPr>
            <p:ph idx="1"/>
          </p:nvPr>
        </p:nvSpPr>
        <p:spPr/>
        <p:txBody>
          <a:bodyPr/>
          <a:lstStyle/>
          <a:p>
            <a:r>
              <a:rPr lang="de-DE" dirty="0"/>
              <a:t>Ermöglicht interaktives Login auf remote PCs</a:t>
            </a:r>
          </a:p>
          <a:p>
            <a:r>
              <a:rPr lang="de-DE" dirty="0"/>
              <a:t>Viele </a:t>
            </a:r>
            <a:r>
              <a:rPr lang="de-DE" dirty="0" err="1"/>
              <a:t>Commandlets</a:t>
            </a:r>
            <a:r>
              <a:rPr lang="de-DE" dirty="0"/>
              <a:t>: </a:t>
            </a:r>
            <a:r>
              <a:rPr lang="de-DE" b="1" dirty="0"/>
              <a:t>-Computer </a:t>
            </a:r>
            <a:r>
              <a:rPr lang="de-DE" dirty="0"/>
              <a:t>Parameter, um Ziel anzugeben (z. B. </a:t>
            </a:r>
            <a:r>
              <a:rPr lang="de-DE" b="1" dirty="0"/>
              <a:t>Restart-Computer</a:t>
            </a:r>
            <a:r>
              <a:rPr lang="de-DE" dirty="0"/>
              <a:t> oder auch </a:t>
            </a:r>
            <a:r>
              <a:rPr lang="de-DE" b="1" dirty="0" err="1"/>
              <a:t>Get-WmiObject</a:t>
            </a:r>
            <a:r>
              <a:rPr lang="de-DE" dirty="0"/>
              <a:t>)</a:t>
            </a:r>
          </a:p>
          <a:p>
            <a:r>
              <a:rPr lang="de-DE" dirty="0"/>
              <a:t>Muss u.U. erst mit </a:t>
            </a:r>
            <a:r>
              <a:rPr lang="de-DE" b="1" dirty="0" err="1"/>
              <a:t>Enable-PSRemoting</a:t>
            </a:r>
            <a:r>
              <a:rPr lang="de-DE" b="1" dirty="0"/>
              <a:t> </a:t>
            </a:r>
            <a:r>
              <a:rPr lang="de-DE" dirty="0"/>
              <a:t>aktiviert werden</a:t>
            </a:r>
          </a:p>
          <a:p>
            <a:r>
              <a:rPr lang="de-DE" dirty="0"/>
              <a:t>Universelles </a:t>
            </a:r>
            <a:r>
              <a:rPr lang="de-DE" dirty="0" err="1"/>
              <a:t>Remoting</a:t>
            </a:r>
            <a:r>
              <a:rPr lang="de-DE" dirty="0"/>
              <a:t>: Auch </a:t>
            </a:r>
            <a:r>
              <a:rPr lang="de-DE" dirty="0" err="1"/>
              <a:t>Cmdlets</a:t>
            </a:r>
            <a:r>
              <a:rPr lang="de-DE" dirty="0"/>
              <a:t> ohne      </a:t>
            </a:r>
            <a:r>
              <a:rPr lang="de-DE" b="1" dirty="0"/>
              <a:t>-Computer </a:t>
            </a:r>
            <a:r>
              <a:rPr lang="de-DE" dirty="0"/>
              <a:t>können remote ausgeführt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291</a:t>
            </a:fld>
            <a:endParaRPr lang="de-DE"/>
          </a:p>
        </p:txBody>
      </p:sp>
      <p:sp>
        <p:nvSpPr>
          <p:cNvPr id="5" name="Fußzeilenplatzhalter 4">
            <a:extLst>
              <a:ext uri="{FF2B5EF4-FFF2-40B4-BE49-F238E27FC236}">
                <a16:creationId xmlns:a16="http://schemas.microsoft.com/office/drawing/2014/main" id="{39246E18-2056-4902-B44F-0AD60C25335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8412139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a:t>
            </a:r>
            <a:r>
              <a:rPr lang="de-DE" dirty="0" err="1"/>
              <a:t>Remoting</a:t>
            </a:r>
            <a:endParaRPr lang="de-DE" dirty="0"/>
          </a:p>
        </p:txBody>
      </p:sp>
      <p:sp>
        <p:nvSpPr>
          <p:cNvPr id="3" name="Inhaltsplatzhalter 2"/>
          <p:cNvSpPr>
            <a:spLocks noGrp="1"/>
          </p:cNvSpPr>
          <p:nvPr>
            <p:ph idx="1"/>
          </p:nvPr>
        </p:nvSpPr>
        <p:spPr/>
        <p:txBody>
          <a:bodyPr/>
          <a:lstStyle/>
          <a:p>
            <a:pPr marL="514350" indent="-514350">
              <a:buFont typeface="+mj-lt"/>
              <a:buAutoNum type="arabicPeriod"/>
            </a:pPr>
            <a:r>
              <a:rPr lang="de-DE" dirty="0" err="1"/>
              <a:t>Cmdlets</a:t>
            </a:r>
            <a:r>
              <a:rPr lang="de-DE" dirty="0"/>
              <a:t> mit „</a:t>
            </a:r>
            <a:r>
              <a:rPr lang="de-DE" dirty="0" err="1"/>
              <a:t>ComputerName</a:t>
            </a:r>
            <a:r>
              <a:rPr lang="de-DE" dirty="0"/>
              <a:t>“-Parameter</a:t>
            </a:r>
          </a:p>
          <a:p>
            <a:pPr marL="0" indent="0">
              <a:buNone/>
            </a:pPr>
            <a:endParaRPr lang="de-DE" dirty="0"/>
          </a:p>
          <a:p>
            <a:pPr marL="514350" indent="-514350">
              <a:buFont typeface="+mj-lt"/>
              <a:buAutoNum type="arabicPeriod" startAt="2"/>
            </a:pPr>
            <a:r>
              <a:rPr lang="de-DE" dirty="0"/>
              <a:t>Interaktive Remote-Session im „Telnet-Stil“ </a:t>
            </a:r>
            <a:r>
              <a:rPr lang="de-DE" dirty="0">
                <a:latin typeface="Courier New" panose="02070309020205020404" pitchFamily="49" charset="0"/>
                <a:cs typeface="Courier New" panose="02070309020205020404" pitchFamily="49" charset="0"/>
              </a:rPr>
              <a:t>Enter-</a:t>
            </a:r>
            <a:r>
              <a:rPr lang="de-DE" dirty="0" err="1">
                <a:latin typeface="Courier New" panose="02070309020205020404" pitchFamily="49" charset="0"/>
                <a:cs typeface="Courier New" panose="02070309020205020404" pitchFamily="49" charset="0"/>
              </a:rPr>
              <a:t>PSSession</a:t>
            </a:r>
            <a:endParaRPr lang="de-DE" dirty="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	–Computername server1</a:t>
            </a:r>
          </a:p>
          <a:p>
            <a:pPr marL="514350" indent="-514350">
              <a:buFont typeface="+mj-lt"/>
              <a:buAutoNum type="arabicPeriod" startAt="3"/>
            </a:pPr>
            <a:r>
              <a:rPr lang="de-DE" dirty="0"/>
              <a:t>Remote-Ausführung einzelner </a:t>
            </a:r>
            <a:r>
              <a:rPr lang="de-DE" dirty="0" err="1"/>
              <a:t>Cmdlets</a:t>
            </a:r>
            <a:r>
              <a:rPr lang="de-DE" dirty="0"/>
              <a:t> oder eines Scripts</a:t>
            </a:r>
          </a:p>
          <a:p>
            <a:pPr marL="514350" indent="-514350">
              <a:buFont typeface="+mj-lt"/>
              <a:buAutoNum type="arabicPeriod" startAt="3"/>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292</a:t>
            </a:fld>
            <a:endParaRPr lang="de-DE"/>
          </a:p>
        </p:txBody>
      </p:sp>
      <p:sp>
        <p:nvSpPr>
          <p:cNvPr id="5" name="Fußzeilenplatzhalter 4">
            <a:extLst>
              <a:ext uri="{FF2B5EF4-FFF2-40B4-BE49-F238E27FC236}">
                <a16:creationId xmlns:a16="http://schemas.microsoft.com/office/drawing/2014/main" id="{E1E490DF-BC93-4B77-A803-8719D66C9CE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9373109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a:t>
            </a:r>
            <a:r>
              <a:rPr lang="de-DE" dirty="0" err="1"/>
              <a:t>Remoting</a:t>
            </a:r>
            <a:endParaRPr lang="de-DE" dirty="0"/>
          </a:p>
        </p:txBody>
      </p:sp>
      <p:sp>
        <p:nvSpPr>
          <p:cNvPr id="3" name="Inhaltsplatzhalter 2"/>
          <p:cNvSpPr>
            <a:spLocks noGrp="1"/>
          </p:cNvSpPr>
          <p:nvPr>
            <p:ph idx="1"/>
          </p:nvPr>
        </p:nvSpPr>
        <p:spPr/>
        <p:txBody>
          <a:bodyPr>
            <a:normAutofit lnSpcReduction="10000"/>
          </a:bodyPr>
          <a:lstStyle/>
          <a:p>
            <a:pPr marL="0" indent="0">
              <a:buNone/>
            </a:pPr>
            <a:r>
              <a:rPr lang="de-DE" dirty="0">
                <a:latin typeface="Courier New" panose="02070309020205020404" pitchFamily="49" charset="0"/>
                <a:cs typeface="Courier New" panose="02070309020205020404" pitchFamily="49" charset="0"/>
              </a:rPr>
              <a:t>Enter-</a:t>
            </a:r>
            <a:r>
              <a:rPr lang="de-DE" dirty="0" err="1">
                <a:latin typeface="Courier New" panose="02070309020205020404" pitchFamily="49" charset="0"/>
                <a:cs typeface="Courier New" panose="02070309020205020404" pitchFamily="49" charset="0"/>
              </a:rPr>
              <a:t>PSSession</a:t>
            </a:r>
            <a:r>
              <a:rPr lang="de-DE" dirty="0">
                <a:latin typeface="Courier New" panose="02070309020205020404" pitchFamily="49" charset="0"/>
                <a:cs typeface="Courier New" panose="02070309020205020404" pitchFamily="49" charset="0"/>
              </a:rPr>
              <a:t>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ScriptBlock</a:t>
            </a:r>
            <a:r>
              <a:rPr lang="de-DE" dirty="0">
                <a:latin typeface="Courier New" panose="02070309020205020404" pitchFamily="49" charset="0"/>
                <a:cs typeface="Courier New" panose="02070309020205020404" pitchFamily="49" charset="0"/>
              </a:rPr>
              <a:t> {ipconfig.exe}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ComputerName</a:t>
            </a:r>
            <a:r>
              <a:rPr lang="de-DE" dirty="0">
                <a:latin typeface="Courier New" panose="02070309020205020404" pitchFamily="49" charset="0"/>
                <a:cs typeface="Courier New" panose="02070309020205020404" pitchFamily="49" charset="0"/>
              </a:rPr>
              <a:t> SRV2</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dirty="0">
                <a:cs typeface="Courier New" panose="02070309020205020404" pitchFamily="49" charset="0"/>
              </a:rPr>
              <a:t>oder</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de-DE" dirty="0" err="1">
                <a:latin typeface="Courier New" panose="02070309020205020404" pitchFamily="49" charset="0"/>
                <a:cs typeface="Courier New" panose="02070309020205020404" pitchFamily="49" charset="0"/>
              </a:rPr>
              <a:t>Invoke</a:t>
            </a:r>
            <a:r>
              <a:rPr lang="de-DE" dirty="0">
                <a:latin typeface="Courier New" panose="02070309020205020404" pitchFamily="49" charset="0"/>
                <a:cs typeface="Courier New" panose="02070309020205020404" pitchFamily="49" charset="0"/>
              </a:rPr>
              <a:t>-Command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FilePath</a:t>
            </a:r>
            <a:r>
              <a:rPr lang="de-DE" dirty="0">
                <a:latin typeface="Courier New" panose="02070309020205020404" pitchFamily="49" charset="0"/>
                <a:cs typeface="Courier New" panose="02070309020205020404" pitchFamily="49" charset="0"/>
              </a:rPr>
              <a:t> xyz.ps1 </a:t>
            </a:r>
          </a:p>
          <a:p>
            <a:pPr marL="0" indent="0">
              <a:buNone/>
            </a:pP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ComputerName</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293</a:t>
            </a:fld>
            <a:endParaRPr lang="de-DE"/>
          </a:p>
        </p:txBody>
      </p:sp>
      <p:sp>
        <p:nvSpPr>
          <p:cNvPr id="5" name="Fußzeilenplatzhalter 4">
            <a:extLst>
              <a:ext uri="{FF2B5EF4-FFF2-40B4-BE49-F238E27FC236}">
                <a16:creationId xmlns:a16="http://schemas.microsoft.com/office/drawing/2014/main" id="{6A53B209-1B68-40F8-A9F2-6DF27FAC1E6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8900498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a:t>
            </a:r>
            <a:r>
              <a:rPr lang="de-DE" dirty="0" err="1"/>
              <a:t>Remoting</a:t>
            </a:r>
            <a:endParaRPr lang="de-DE" dirty="0"/>
          </a:p>
        </p:txBody>
      </p:sp>
      <p:sp>
        <p:nvSpPr>
          <p:cNvPr id="3" name="Inhaltsplatzhalter 2"/>
          <p:cNvSpPr>
            <a:spLocks noGrp="1"/>
          </p:cNvSpPr>
          <p:nvPr>
            <p:ph idx="1"/>
          </p:nvPr>
        </p:nvSpPr>
        <p:spPr/>
        <p:txBody>
          <a:bodyPr>
            <a:normAutofit/>
          </a:bodyPr>
          <a:lstStyle/>
          <a:p>
            <a:pPr marL="0" indent="0">
              <a:buNone/>
            </a:pPr>
            <a:r>
              <a:rPr lang="de-DE" dirty="0">
                <a:cs typeface="Courier New" panose="02070309020205020404" pitchFamily="49" charset="0"/>
              </a:rPr>
              <a:t>Session erstellen/verwenden</a:t>
            </a:r>
          </a:p>
          <a:p>
            <a:pPr marL="0" indent="0">
              <a:buNone/>
            </a:pPr>
            <a:r>
              <a:rPr lang="de-DE" dirty="0">
                <a:latin typeface="Courier New" panose="02070309020205020404" pitchFamily="49" charset="0"/>
                <a:cs typeface="Courier New" panose="02070309020205020404" pitchFamily="49" charset="0"/>
              </a:rPr>
              <a:t>$s = New-</a:t>
            </a:r>
            <a:r>
              <a:rPr lang="de-DE" dirty="0" err="1">
                <a:latin typeface="Courier New" panose="02070309020205020404" pitchFamily="49" charset="0"/>
                <a:cs typeface="Courier New" panose="02070309020205020404" pitchFamily="49" charset="0"/>
              </a:rPr>
              <a:t>PSSession</a:t>
            </a:r>
            <a:endParaRPr lang="de-DE" dirty="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	-Computername server1</a:t>
            </a:r>
          </a:p>
          <a:p>
            <a:pPr marL="0" indent="0">
              <a:buNone/>
            </a:pPr>
            <a:endParaRPr lang="de-DE"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Invoke-Command -session $s</a:t>
            </a:r>
          </a:p>
          <a:p>
            <a:pPr marL="0" indent="0">
              <a:buNone/>
            </a:pP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ScriptBlock</a:t>
            </a:r>
            <a:r>
              <a:rPr lang="en-US" dirty="0">
                <a:latin typeface="Courier New" panose="02070309020205020404" pitchFamily="49" charset="0"/>
                <a:cs typeface="Courier New" panose="02070309020205020404" pitchFamily="49" charset="0"/>
              </a:rPr>
              <a:t> {…}</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294</a:t>
            </a:fld>
            <a:endParaRPr lang="de-DE"/>
          </a:p>
        </p:txBody>
      </p:sp>
      <p:sp>
        <p:nvSpPr>
          <p:cNvPr id="5" name="Fußzeilenplatzhalter 4">
            <a:extLst>
              <a:ext uri="{FF2B5EF4-FFF2-40B4-BE49-F238E27FC236}">
                <a16:creationId xmlns:a16="http://schemas.microsoft.com/office/drawing/2014/main" id="{784295FB-F28B-46C1-A8FA-264A8318CDD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8366951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PS </a:t>
            </a:r>
            <a:r>
              <a:rPr lang="de-DE" dirty="0" err="1"/>
              <a:t>Remoting</a:t>
            </a:r>
            <a:endParaRPr lang="de-DE" dirty="0"/>
          </a:p>
        </p:txBody>
      </p:sp>
      <p:sp>
        <p:nvSpPr>
          <p:cNvPr id="3" name="Inhaltsplatzhalter 2"/>
          <p:cNvSpPr>
            <a:spLocks noGrp="1"/>
          </p:cNvSpPr>
          <p:nvPr>
            <p:ph idx="1"/>
          </p:nvPr>
        </p:nvSpPr>
        <p:spPr/>
        <p:txBody>
          <a:bodyPr/>
          <a:lstStyle/>
          <a:p>
            <a:r>
              <a:rPr lang="de-DE" dirty="0"/>
              <a:t>Testen Sie den universellen Remote-Zugriff mittels </a:t>
            </a:r>
            <a:r>
              <a:rPr lang="de-DE" b="1" dirty="0"/>
              <a:t>Enter-</a:t>
            </a:r>
            <a:r>
              <a:rPr lang="de-DE" b="1" dirty="0" err="1"/>
              <a:t>PSSession</a:t>
            </a:r>
            <a:r>
              <a:rPr lang="de-DE" b="1" dirty="0"/>
              <a:t> </a:t>
            </a:r>
            <a:r>
              <a:rPr lang="de-DE" dirty="0"/>
              <a:t>und </a:t>
            </a:r>
            <a:r>
              <a:rPr lang="de-DE" b="1" dirty="0" err="1"/>
              <a:t>Invoke</a:t>
            </a:r>
            <a:r>
              <a:rPr lang="de-DE" b="1" dirty="0"/>
              <a:t>-Command</a:t>
            </a:r>
          </a:p>
          <a:p>
            <a:r>
              <a:rPr lang="de-DE" dirty="0"/>
              <a:t>Finden Sie ein oder zwei </a:t>
            </a:r>
            <a:r>
              <a:rPr lang="de-DE" dirty="0" err="1"/>
              <a:t>Commandlets</a:t>
            </a:r>
            <a:r>
              <a:rPr lang="de-DE" dirty="0"/>
              <a:t>, die mittels </a:t>
            </a:r>
            <a:r>
              <a:rPr lang="de-DE" b="1" dirty="0"/>
              <a:t>-</a:t>
            </a:r>
            <a:r>
              <a:rPr lang="de-DE" b="1" dirty="0" err="1"/>
              <a:t>ComputerName</a:t>
            </a:r>
            <a:r>
              <a:rPr lang="de-DE" b="1" dirty="0"/>
              <a:t> </a:t>
            </a:r>
            <a:r>
              <a:rPr lang="de-DE" dirty="0"/>
              <a:t>Parameter ein direktes </a:t>
            </a:r>
            <a:r>
              <a:rPr lang="de-DE" dirty="0" err="1"/>
              <a:t>Remoting</a:t>
            </a:r>
            <a:r>
              <a:rPr lang="de-DE" dirty="0"/>
              <a:t> zulassen</a:t>
            </a:r>
          </a:p>
        </p:txBody>
      </p:sp>
      <p:sp>
        <p:nvSpPr>
          <p:cNvPr id="4" name="Foliennummernplatzhalter 3"/>
          <p:cNvSpPr>
            <a:spLocks noGrp="1"/>
          </p:cNvSpPr>
          <p:nvPr>
            <p:ph type="sldNum" sz="quarter" idx="12"/>
          </p:nvPr>
        </p:nvSpPr>
        <p:spPr/>
        <p:txBody>
          <a:bodyPr/>
          <a:lstStyle/>
          <a:p>
            <a:fld id="{D0B68A9A-8F5D-4114-819E-CD9E627B0FFB}" type="slidenum">
              <a:rPr lang="de-DE" smtClean="0"/>
              <a:t>295</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07497028"/>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D741706C-1318-4829-942C-CFB70FBD1E0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0687242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PowerShell</a:t>
            </a:r>
            <a:r>
              <a:rPr lang="de-DE" dirty="0"/>
              <a:t> Web Access</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296</a:t>
            </a:fld>
            <a:endParaRPr lang="de-DE"/>
          </a:p>
        </p:txBody>
      </p:sp>
      <p:sp>
        <p:nvSpPr>
          <p:cNvPr id="2" name="Fußzeilenplatzhalter 1">
            <a:extLst>
              <a:ext uri="{FF2B5EF4-FFF2-40B4-BE49-F238E27FC236}">
                <a16:creationId xmlns:a16="http://schemas.microsoft.com/office/drawing/2014/main" id="{8101DB92-ED3A-4B09-8957-C5571EBD7EF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2163459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Web Access</a:t>
            </a:r>
          </a:p>
        </p:txBody>
      </p:sp>
      <p:sp>
        <p:nvSpPr>
          <p:cNvPr id="3" name="Inhaltsplatzhalter 2"/>
          <p:cNvSpPr>
            <a:spLocks noGrp="1"/>
          </p:cNvSpPr>
          <p:nvPr>
            <p:ph idx="1"/>
          </p:nvPr>
        </p:nvSpPr>
        <p:spPr/>
        <p:txBody>
          <a:bodyPr/>
          <a:lstStyle/>
          <a:p>
            <a:r>
              <a:rPr lang="de-DE" dirty="0"/>
              <a:t>Stellt „</a:t>
            </a:r>
            <a:r>
              <a:rPr lang="de-DE" dirty="0" err="1"/>
              <a:t>Powershell</a:t>
            </a:r>
            <a:r>
              <a:rPr lang="de-DE" dirty="0"/>
              <a:t>-Gateway“ bereit</a:t>
            </a:r>
          </a:p>
          <a:p>
            <a:r>
              <a:rPr lang="de-DE" dirty="0"/>
              <a:t>Zugriff (z. B. von außen) über Webanwendung</a:t>
            </a:r>
          </a:p>
          <a:p>
            <a:r>
              <a:rPr lang="de-DE" dirty="0" err="1"/>
              <a:t>Tunnelung</a:t>
            </a:r>
            <a:r>
              <a:rPr lang="de-DE" dirty="0"/>
              <a:t> nicht nur zum PS Web Access Server sondern zu jedem beliebigen Zielsystem mit </a:t>
            </a:r>
            <a:r>
              <a:rPr lang="de-DE" dirty="0" err="1"/>
              <a:t>PSRemoting</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297</a:t>
            </a:fld>
            <a:endParaRPr lang="de-DE"/>
          </a:p>
        </p:txBody>
      </p:sp>
      <p:sp>
        <p:nvSpPr>
          <p:cNvPr id="5" name="Fußzeilenplatzhalter 4">
            <a:extLst>
              <a:ext uri="{FF2B5EF4-FFF2-40B4-BE49-F238E27FC236}">
                <a16:creationId xmlns:a16="http://schemas.microsoft.com/office/drawing/2014/main" id="{1F019821-EB13-437E-9041-0BB2579C37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467659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PS Web-Access</a:t>
            </a:r>
          </a:p>
        </p:txBody>
      </p:sp>
      <p:sp>
        <p:nvSpPr>
          <p:cNvPr id="3" name="Inhaltsplatzhalter 2"/>
          <p:cNvSpPr>
            <a:spLocks noGrp="1"/>
          </p:cNvSpPr>
          <p:nvPr>
            <p:ph idx="1"/>
          </p:nvPr>
        </p:nvSpPr>
        <p:spPr/>
        <p:txBody>
          <a:bodyPr/>
          <a:lstStyle/>
          <a:p>
            <a:pPr>
              <a:buFont typeface="Symbol"/>
              <a:buChar char="Þ"/>
            </a:pPr>
            <a:r>
              <a:rPr lang="de-DE" dirty="0" err="1"/>
              <a:t>PowerShell</a:t>
            </a:r>
            <a:r>
              <a:rPr lang="de-DE" dirty="0"/>
              <a:t> Web-Access als Feature installieren</a:t>
            </a:r>
          </a:p>
          <a:p>
            <a:pPr>
              <a:buFont typeface="Symbol"/>
              <a:buChar char="Þ"/>
            </a:pPr>
            <a:r>
              <a:rPr lang="de-DE" dirty="0" err="1">
                <a:latin typeface="Courier New" pitchFamily="49" charset="0"/>
                <a:cs typeface="Courier New" pitchFamily="49" charset="0"/>
              </a:rPr>
              <a:t>Install-PswaWebApplication</a:t>
            </a:r>
            <a:r>
              <a:rPr lang="de-DE" dirty="0">
                <a:latin typeface="Courier New" pitchFamily="49" charset="0"/>
                <a:cs typeface="Courier New" pitchFamily="49" charset="0"/>
              </a:rPr>
              <a:t> –</a:t>
            </a:r>
            <a:r>
              <a:rPr lang="de-DE" dirty="0" err="1">
                <a:latin typeface="Courier New" pitchFamily="49" charset="0"/>
                <a:cs typeface="Courier New" pitchFamily="49" charset="0"/>
              </a:rPr>
              <a:t>WebSiteName</a:t>
            </a:r>
            <a:r>
              <a:rPr lang="de-DE" dirty="0">
                <a:latin typeface="Courier New" pitchFamily="49" charset="0"/>
                <a:cs typeface="Courier New" pitchFamily="49" charset="0"/>
              </a:rPr>
              <a:t> „Default Web Site“ –</a:t>
            </a:r>
            <a:r>
              <a:rPr lang="de-DE" dirty="0" err="1">
                <a:latin typeface="Courier New" pitchFamily="49" charset="0"/>
                <a:cs typeface="Courier New" pitchFamily="49" charset="0"/>
              </a:rPr>
              <a:t>UseTestCertificate</a:t>
            </a:r>
            <a:endParaRPr lang="de-DE" dirty="0">
              <a:latin typeface="Courier New" pitchFamily="49" charset="0"/>
              <a:cs typeface="Courier New" pitchFamily="49" charset="0"/>
            </a:endParaRPr>
          </a:p>
          <a:p>
            <a:pPr>
              <a:buFont typeface="Symbol"/>
              <a:buChar char="Þ"/>
            </a:pPr>
            <a:r>
              <a:rPr lang="de-DE" dirty="0">
                <a:latin typeface="Courier New" pitchFamily="49" charset="0"/>
                <a:cs typeface="Courier New" pitchFamily="49" charset="0"/>
              </a:rPr>
              <a:t>Add-</a:t>
            </a:r>
            <a:r>
              <a:rPr lang="de-DE" dirty="0" err="1">
                <a:latin typeface="Courier New" pitchFamily="49" charset="0"/>
                <a:cs typeface="Courier New" pitchFamily="49" charset="0"/>
              </a:rPr>
              <a:t>PswaAuthorizationRule</a:t>
            </a:r>
            <a:r>
              <a:rPr lang="de-DE" dirty="0">
                <a:latin typeface="Courier New" pitchFamily="49" charset="0"/>
                <a:cs typeface="Courier New" pitchFamily="49" charset="0"/>
              </a:rPr>
              <a:t> * * * </a:t>
            </a:r>
          </a:p>
          <a:p>
            <a:pPr>
              <a:buFont typeface="Symbol"/>
              <a:buChar char="Þ"/>
            </a:pPr>
            <a:r>
              <a:rPr lang="de-DE" dirty="0"/>
              <a:t>https://SRV1/pswa</a:t>
            </a:r>
          </a:p>
        </p:txBody>
      </p:sp>
      <p:sp>
        <p:nvSpPr>
          <p:cNvPr id="4" name="Foliennummernplatzhalter 3"/>
          <p:cNvSpPr>
            <a:spLocks noGrp="1"/>
          </p:cNvSpPr>
          <p:nvPr>
            <p:ph type="sldNum" sz="quarter" idx="12"/>
          </p:nvPr>
        </p:nvSpPr>
        <p:spPr/>
        <p:txBody>
          <a:bodyPr/>
          <a:lstStyle/>
          <a:p>
            <a:fld id="{D0B68A9A-8F5D-4114-819E-CD9E627B0FFB}" type="slidenum">
              <a:rPr lang="de-DE" smtClean="0"/>
              <a:t>298</a:t>
            </a:fld>
            <a:endParaRPr lang="de-DE"/>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5" name="Fußzeilenplatzhalter 4">
            <a:extLst>
              <a:ext uri="{FF2B5EF4-FFF2-40B4-BE49-F238E27FC236}">
                <a16:creationId xmlns:a16="http://schemas.microsoft.com/office/drawing/2014/main" id="{DE5A236A-5A25-4995-B26D-E6612A2A133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6744590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1347387284"/>
              </p:ext>
            </p:extLst>
          </p:nvPr>
        </p:nvGraphicFramePr>
        <p:xfrm>
          <a:off x="6528048" y="6350635"/>
          <a:ext cx="3240360" cy="37084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a:t>SRV1.kurs.intern</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2" name="Titel 1"/>
          <p:cNvSpPr>
            <a:spLocks noGrp="1"/>
          </p:cNvSpPr>
          <p:nvPr>
            <p:ph type="title"/>
          </p:nvPr>
        </p:nvSpPr>
        <p:spPr/>
        <p:txBody>
          <a:bodyPr/>
          <a:lstStyle/>
          <a:p>
            <a:r>
              <a:rPr lang="de-DE" dirty="0"/>
              <a:t>Übung: </a:t>
            </a:r>
            <a:r>
              <a:rPr lang="de-DE" dirty="0" err="1"/>
              <a:t>PowerShell</a:t>
            </a:r>
            <a:r>
              <a:rPr lang="de-DE" dirty="0"/>
              <a:t> Web Access</a:t>
            </a:r>
          </a:p>
        </p:txBody>
      </p:sp>
      <p:sp>
        <p:nvSpPr>
          <p:cNvPr id="3" name="Inhaltsplatzhalter 2"/>
          <p:cNvSpPr>
            <a:spLocks noGrp="1"/>
          </p:cNvSpPr>
          <p:nvPr>
            <p:ph idx="1"/>
          </p:nvPr>
        </p:nvSpPr>
        <p:spPr/>
        <p:txBody>
          <a:bodyPr/>
          <a:lstStyle/>
          <a:p>
            <a:r>
              <a:rPr lang="de-DE" dirty="0"/>
              <a:t>Installieren und konfigurieren Sie PSWA auf dem Server (Default Web Site)</a:t>
            </a:r>
          </a:p>
          <a:p>
            <a:r>
              <a:rPr lang="de-DE" dirty="0"/>
              <a:t>Nutzen Sie dazu ein Testzertifikat</a:t>
            </a:r>
          </a:p>
          <a:p>
            <a:r>
              <a:rPr lang="de-DE" dirty="0"/>
              <a:t>Testen Sie den Zugriff vom Hostsystem aus (</a:t>
            </a:r>
            <a:r>
              <a:rPr lang="de-DE" dirty="0">
                <a:hlinkClick r:id="rId3"/>
              </a:rPr>
              <a:t>https://server.ppedv.kurs/pswa</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299</a:t>
            </a:fld>
            <a:endParaRPr lang="de-DE"/>
          </a:p>
        </p:txBody>
      </p:sp>
      <p:sp>
        <p:nvSpPr>
          <p:cNvPr id="7" name="Fußzeilenplatzhalter 6">
            <a:extLst>
              <a:ext uri="{FF2B5EF4-FFF2-40B4-BE49-F238E27FC236}">
                <a16:creationId xmlns:a16="http://schemas.microsoft.com/office/drawing/2014/main" id="{2C7BD32F-F518-4FFE-8B87-ACC4CCBBAD7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9929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Einleitung</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3</a:t>
            </a:fld>
            <a:endParaRPr lang="de-DE"/>
          </a:p>
        </p:txBody>
      </p:sp>
      <p:sp>
        <p:nvSpPr>
          <p:cNvPr id="2" name="Fußzeilenplatzhalter 1">
            <a:extLst>
              <a:ext uri="{FF2B5EF4-FFF2-40B4-BE49-F238E27FC236}">
                <a16:creationId xmlns:a16="http://schemas.microsoft.com/office/drawing/2014/main" id="{9DC24339-74C8-4CF7-AE10-F8AD7A70928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783261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a:t>
            </a:r>
            <a:r>
              <a:rPr lang="de-DE" dirty="0" err="1"/>
              <a:t>WhatIf</a:t>
            </a:r>
            <a:r>
              <a:rPr lang="de-DE" dirty="0"/>
              <a:t>“ listet nur die Änderungen auf, ohne sie direkt auszuführen:</a:t>
            </a:r>
          </a:p>
        </p:txBody>
      </p:sp>
      <p:sp>
        <p:nvSpPr>
          <p:cNvPr id="4" name="Foliennummernplatzhalter 3"/>
          <p:cNvSpPr>
            <a:spLocks noGrp="1"/>
          </p:cNvSpPr>
          <p:nvPr>
            <p:ph type="sldNum" sz="quarter" idx="12"/>
          </p:nvPr>
        </p:nvSpPr>
        <p:spPr/>
        <p:txBody>
          <a:bodyPr/>
          <a:lstStyle/>
          <a:p>
            <a:fld id="{D0B68A9A-8F5D-4114-819E-CD9E627B0FFB}" type="slidenum">
              <a:rPr lang="de-DE" smtClean="0"/>
              <a:t>30</a:t>
            </a:fld>
            <a:endParaRPr lang="de-DE"/>
          </a:p>
        </p:txBody>
      </p:sp>
      <p:pic>
        <p:nvPicPr>
          <p:cNvPr id="5" name="Grafik 4"/>
          <p:cNvPicPr>
            <a:picLocks noChangeAspect="1"/>
          </p:cNvPicPr>
          <p:nvPr/>
        </p:nvPicPr>
        <p:blipFill>
          <a:blip r:embed="rId2"/>
          <a:stretch>
            <a:fillRect/>
          </a:stretch>
        </p:blipFill>
        <p:spPr>
          <a:xfrm>
            <a:off x="1595500" y="2492897"/>
            <a:ext cx="9001000" cy="789009"/>
          </a:xfrm>
          <a:prstGeom prst="rect">
            <a:avLst/>
          </a:prstGeom>
        </p:spPr>
      </p:pic>
      <p:pic>
        <p:nvPicPr>
          <p:cNvPr id="7" name="Grafik 6"/>
          <p:cNvPicPr>
            <a:picLocks noChangeAspect="1"/>
          </p:cNvPicPr>
          <p:nvPr/>
        </p:nvPicPr>
        <p:blipFill>
          <a:blip r:embed="rId3"/>
          <a:stretch>
            <a:fillRect/>
          </a:stretch>
        </p:blipFill>
        <p:spPr>
          <a:xfrm>
            <a:off x="1605457" y="3463431"/>
            <a:ext cx="9000999" cy="2085221"/>
          </a:xfrm>
          <a:prstGeom prst="rect">
            <a:avLst/>
          </a:prstGeom>
        </p:spPr>
      </p:pic>
      <p:sp>
        <p:nvSpPr>
          <p:cNvPr id="6" name="Fußzeilenplatzhalter 5">
            <a:extLst>
              <a:ext uri="{FF2B5EF4-FFF2-40B4-BE49-F238E27FC236}">
                <a16:creationId xmlns:a16="http://schemas.microsoft.com/office/drawing/2014/main" id="{9373C810-9F20-41B7-8AF3-AF5F17F72FF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02516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6" name="Textplatzhalter 5"/>
          <p:cNvSpPr>
            <a:spLocks noGrp="1"/>
          </p:cNvSpPr>
          <p:nvPr>
            <p:ph type="body" idx="1"/>
          </p:nvPr>
        </p:nvSpPr>
        <p:spPr/>
        <p:txBody>
          <a:bodyPr/>
          <a:lstStyle/>
          <a:p>
            <a:r>
              <a:rPr lang="de-DE" dirty="0"/>
              <a:t>Erst ab PS 4.0!</a:t>
            </a:r>
          </a:p>
        </p:txBody>
      </p:sp>
      <p:sp>
        <p:nvSpPr>
          <p:cNvPr id="4" name="Foliennummernplatzhalter 3"/>
          <p:cNvSpPr>
            <a:spLocks noGrp="1"/>
          </p:cNvSpPr>
          <p:nvPr>
            <p:ph type="sldNum" sz="quarter" idx="12"/>
          </p:nvPr>
        </p:nvSpPr>
        <p:spPr/>
        <p:txBody>
          <a:bodyPr/>
          <a:lstStyle/>
          <a:p>
            <a:fld id="{D0B68A9A-8F5D-4114-819E-CD9E627B0FFB}" type="slidenum">
              <a:rPr lang="de-DE" smtClean="0"/>
              <a:t>300</a:t>
            </a:fld>
            <a:endParaRPr lang="de-DE"/>
          </a:p>
        </p:txBody>
      </p:sp>
      <p:sp>
        <p:nvSpPr>
          <p:cNvPr id="2" name="Fußzeilenplatzhalter 1">
            <a:extLst>
              <a:ext uri="{FF2B5EF4-FFF2-40B4-BE49-F238E27FC236}">
                <a16:creationId xmlns:a16="http://schemas.microsoft.com/office/drawing/2014/main" id="{000B6FE0-E9FD-4F88-A6FA-2AB068932FA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895277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3" name="Inhaltsplatzhalter 2"/>
          <p:cNvSpPr>
            <a:spLocks noGrp="1"/>
          </p:cNvSpPr>
          <p:nvPr>
            <p:ph idx="1"/>
          </p:nvPr>
        </p:nvSpPr>
        <p:spPr/>
        <p:txBody>
          <a:bodyPr/>
          <a:lstStyle/>
          <a:p>
            <a:r>
              <a:rPr lang="de-DE" dirty="0"/>
              <a:t>Ermöglicht „Vorkonfiguration“ eines oder mehrerer Server</a:t>
            </a:r>
          </a:p>
          <a:p>
            <a:r>
              <a:rPr lang="de-DE" dirty="0"/>
              <a:t>Server verarbeiten „Skript“ und stellen gewünschten Zustand her</a:t>
            </a:r>
          </a:p>
          <a:p>
            <a:pPr lvl="1"/>
            <a:r>
              <a:rPr lang="de-DE" dirty="0"/>
              <a:t>Rollen/Features</a:t>
            </a:r>
          </a:p>
          <a:p>
            <a:pPr lvl="1"/>
            <a:r>
              <a:rPr lang="de-DE" dirty="0"/>
              <a:t>Dienste</a:t>
            </a:r>
          </a:p>
          <a:p>
            <a:pPr lvl="1"/>
            <a:r>
              <a:rPr lang="de-DE" dirty="0"/>
              <a:t>Berechtigungen</a:t>
            </a:r>
          </a:p>
          <a:p>
            <a:pPr lvl="1"/>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301</a:t>
            </a:fld>
            <a:endParaRPr lang="de-DE"/>
          </a:p>
        </p:txBody>
      </p:sp>
      <p:sp>
        <p:nvSpPr>
          <p:cNvPr id="5" name="Fußzeilenplatzhalter 4">
            <a:extLst>
              <a:ext uri="{FF2B5EF4-FFF2-40B4-BE49-F238E27FC236}">
                <a16:creationId xmlns:a16="http://schemas.microsoft.com/office/drawing/2014/main" id="{B1BC79C3-1905-43FF-9203-B8D10FAB4F0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054121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3" name="Inhaltsplatzhalter 2"/>
          <p:cNvSpPr>
            <a:spLocks noGrp="1"/>
          </p:cNvSpPr>
          <p:nvPr>
            <p:ph idx="1"/>
          </p:nvPr>
        </p:nvSpPr>
        <p:spPr/>
        <p:txBody>
          <a:bodyPr>
            <a:normAutofit fontScale="92500" lnSpcReduction="20000"/>
          </a:bodyPr>
          <a:lstStyle/>
          <a:p>
            <a:r>
              <a:rPr lang="de-DE" dirty="0"/>
              <a:t>Nutzt MOF-Files (Management </a:t>
            </a:r>
            <a:r>
              <a:rPr lang="de-DE" dirty="0" err="1"/>
              <a:t>Object</a:t>
            </a:r>
            <a:r>
              <a:rPr lang="de-DE" dirty="0"/>
              <a:t> Format)</a:t>
            </a:r>
          </a:p>
          <a:p>
            <a:r>
              <a:rPr lang="de-DE" dirty="0"/>
              <a:t>Erlaubte Konfigurationselemente:</a:t>
            </a:r>
          </a:p>
          <a:p>
            <a:pPr lvl="1" fontAlgn="base"/>
            <a:r>
              <a:rPr lang="de-DE" dirty="0" err="1"/>
              <a:t>WindowsFeature</a:t>
            </a:r>
            <a:r>
              <a:rPr lang="de-DE" dirty="0"/>
              <a:t> – konfiguriert Windows Features</a:t>
            </a:r>
          </a:p>
          <a:p>
            <a:pPr lvl="1" fontAlgn="base"/>
            <a:r>
              <a:rPr lang="de-DE" dirty="0"/>
              <a:t>Registry – setzt/löscht </a:t>
            </a:r>
            <a:r>
              <a:rPr lang="de-DE" dirty="0" err="1"/>
              <a:t>RegKeys</a:t>
            </a:r>
            <a:endParaRPr lang="de-DE" dirty="0"/>
          </a:p>
          <a:p>
            <a:pPr lvl="1" fontAlgn="base"/>
            <a:r>
              <a:rPr lang="de-DE" dirty="0"/>
              <a:t>Script – Führt PowerShell Skriptblöcke aus</a:t>
            </a:r>
          </a:p>
          <a:p>
            <a:pPr lvl="1" fontAlgn="base"/>
            <a:r>
              <a:rPr lang="de-DE" dirty="0"/>
              <a:t>Archive – Entpackt Zip Files</a:t>
            </a:r>
          </a:p>
          <a:p>
            <a:pPr lvl="1" fontAlgn="base"/>
            <a:r>
              <a:rPr lang="de-DE" dirty="0"/>
              <a:t>File – Datei Operationen, kopiert Files und Ordner oder löscht sie</a:t>
            </a:r>
          </a:p>
          <a:p>
            <a:pPr lvl="1" fontAlgn="base"/>
            <a:r>
              <a:rPr lang="de-DE" dirty="0"/>
              <a:t>Package – Paketdateien (wie MSI oder EXE) können ausgeführt werden</a:t>
            </a:r>
          </a:p>
          <a:p>
            <a:pPr lvl="1" fontAlgn="base"/>
            <a:r>
              <a:rPr lang="de-DE" dirty="0"/>
              <a:t>Environment – Setzt/löscht Umgebungsvariablen</a:t>
            </a:r>
          </a:p>
          <a:p>
            <a:pPr lvl="1" fontAlgn="base"/>
            <a:r>
              <a:rPr lang="de-DE" dirty="0"/>
              <a:t>Group – Erstellt/löscht Lokale Gruppen</a:t>
            </a:r>
          </a:p>
          <a:p>
            <a:pPr lvl="1" fontAlgn="base"/>
            <a:r>
              <a:rPr lang="de-DE" dirty="0"/>
              <a:t>User – Erstellt/löscht Lokale User</a:t>
            </a:r>
          </a:p>
          <a:p>
            <a:pPr lvl="1" fontAlgn="base"/>
            <a:r>
              <a:rPr lang="de-DE" dirty="0"/>
              <a:t>Log – Schreibt Konfigurationsmeldungen ins Log</a:t>
            </a:r>
          </a:p>
          <a:p>
            <a:pPr lvl="1" fontAlgn="base"/>
            <a:r>
              <a:rPr lang="de-DE" dirty="0"/>
              <a:t>Service – Verwaltet Dienste</a:t>
            </a:r>
          </a:p>
          <a:p>
            <a:pPr lvl="1" fontAlgn="base"/>
            <a:r>
              <a:rPr lang="de-DE" dirty="0" err="1"/>
              <a:t>WindowsProcess</a:t>
            </a:r>
            <a:r>
              <a:rPr lang="de-DE" dirty="0"/>
              <a:t> – Konfiguriert Prozesse</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302</a:t>
            </a:fld>
            <a:endParaRPr lang="de-DE"/>
          </a:p>
        </p:txBody>
      </p:sp>
      <p:sp>
        <p:nvSpPr>
          <p:cNvPr id="5" name="Fußzeilenplatzhalter 4">
            <a:extLst>
              <a:ext uri="{FF2B5EF4-FFF2-40B4-BE49-F238E27FC236}">
                <a16:creationId xmlns:a16="http://schemas.microsoft.com/office/drawing/2014/main" id="{D3C6CFE6-9059-4B56-9428-218FF0791B5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8578347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3" name="Inhaltsplatzhalter 2"/>
          <p:cNvSpPr>
            <a:spLocks noGrp="1"/>
          </p:cNvSpPr>
          <p:nvPr>
            <p:ph idx="1"/>
          </p:nvPr>
        </p:nvSpPr>
        <p:spPr>
          <a:xfrm>
            <a:off x="838200" y="1412776"/>
            <a:ext cx="8229600" cy="4857403"/>
          </a:xfrm>
        </p:spPr>
        <p:txBody>
          <a:bodyPr>
            <a:noAutofit/>
          </a:bodyPr>
          <a:lstStyle/>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Configuration</a:t>
            </a: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MyWebServers</a:t>
            </a: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Node</a:t>
            </a:r>
            <a:r>
              <a:rPr lang="de-DE" sz="900" dirty="0">
                <a:latin typeface="Courier New" panose="02070309020205020404" pitchFamily="49" charset="0"/>
                <a:cs typeface="Courier New" panose="02070309020205020404" pitchFamily="49" charset="0"/>
              </a:rPr>
              <a:t>("SRV1.kurs.intern", "SRV2.kurs.intern")</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WindowsFeature</a:t>
            </a:r>
            <a:r>
              <a:rPr lang="de-DE" sz="900" dirty="0">
                <a:latin typeface="Courier New" panose="02070309020205020404" pitchFamily="49" charset="0"/>
                <a:cs typeface="Courier New" panose="02070309020205020404" pitchFamily="49" charset="0"/>
              </a:rPr>
              <a:t> IIS</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Ensure</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Present</a:t>
            </a:r>
            <a:r>
              <a:rPr lang="de-DE" sz="9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Name = "Web-Server"</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Service WWW-Dienst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Name = "w3svc"</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StartUpType</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Automatic</a:t>
            </a:r>
            <a:r>
              <a:rPr lang="de-DE" sz="9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Group </a:t>
            </a:r>
            <a:r>
              <a:rPr lang="de-DE" sz="900" dirty="0" err="1">
                <a:latin typeface="Courier New" panose="02070309020205020404" pitchFamily="49" charset="0"/>
                <a:cs typeface="Courier New" panose="02070309020205020404" pitchFamily="49" charset="0"/>
              </a:rPr>
              <a:t>Webadmins</a:t>
            </a: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Ensure</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Present</a:t>
            </a:r>
            <a:r>
              <a:rPr lang="de-DE" sz="9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Groupname</a:t>
            </a:r>
            <a:r>
              <a:rPr lang="de-DE" sz="900" dirty="0">
                <a:latin typeface="Courier New" panose="02070309020205020404" pitchFamily="49" charset="0"/>
                <a:cs typeface="Courier New" panose="02070309020205020404" pitchFamily="49" charset="0"/>
              </a:rPr>
              <a:t> = "Webadministratoren"</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File Webfolder</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Ensure</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Present</a:t>
            </a:r>
            <a:r>
              <a:rPr lang="de-DE" sz="900"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Type = "Directory"</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Recurse</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true</a:t>
            </a:r>
            <a:endParaRPr lang="de-DE" sz="900"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SourcePath</a:t>
            </a:r>
            <a:r>
              <a:rPr lang="de-DE" sz="900" dirty="0">
                <a:latin typeface="Courier New" panose="02070309020205020404" pitchFamily="49" charset="0"/>
                <a:cs typeface="Courier New" panose="02070309020205020404" pitchFamily="49" charset="0"/>
              </a:rPr>
              <a:t> = \\SRV1\Demofiles</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DestinationPath</a:t>
            </a:r>
            <a:r>
              <a:rPr lang="de-DE" sz="900" dirty="0">
                <a:latin typeface="Courier New" panose="02070309020205020404" pitchFamily="49" charset="0"/>
                <a:cs typeface="Courier New" panose="02070309020205020404" pitchFamily="49" charset="0"/>
              </a:rPr>
              <a:t> = "C:\inetpub\wwwroot"</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r>
              <a:rPr lang="de-DE" sz="900" dirty="0" err="1">
                <a:latin typeface="Courier New" panose="02070309020205020404" pitchFamily="49" charset="0"/>
                <a:cs typeface="Courier New" panose="02070309020205020404" pitchFamily="49" charset="0"/>
              </a:rPr>
              <a:t>DependsOn</a:t>
            </a:r>
            <a:r>
              <a:rPr lang="de-DE" sz="900" dirty="0">
                <a:latin typeface="Courier New" panose="02070309020205020404" pitchFamily="49" charset="0"/>
                <a:cs typeface="Courier New" panose="02070309020205020404" pitchFamily="49" charset="0"/>
              </a:rPr>
              <a:t> = "[</a:t>
            </a:r>
            <a:r>
              <a:rPr lang="de-DE" sz="900" dirty="0" err="1">
                <a:latin typeface="Courier New" panose="02070309020205020404" pitchFamily="49" charset="0"/>
                <a:cs typeface="Courier New" panose="02070309020205020404" pitchFamily="49" charset="0"/>
              </a:rPr>
              <a:t>WindowsFeature</a:t>
            </a:r>
            <a:r>
              <a:rPr lang="de-DE" sz="900" dirty="0">
                <a:latin typeface="Courier New" panose="02070309020205020404" pitchFamily="49" charset="0"/>
                <a:cs typeface="Courier New" panose="02070309020205020404" pitchFamily="49" charset="0"/>
              </a:rPr>
              <a:t>]IIS"</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de-DE" sz="900" dirty="0">
                <a:latin typeface="Courier New" panose="02070309020205020404" pitchFamily="49" charset="0"/>
                <a:cs typeface="Courier New" panose="02070309020205020404" pitchFamily="49" charset="0"/>
              </a:rPr>
              <a:t>}</a:t>
            </a:r>
          </a:p>
        </p:txBody>
      </p:sp>
      <p:sp>
        <p:nvSpPr>
          <p:cNvPr id="4" name="Foliennummernplatzhalter 3"/>
          <p:cNvSpPr>
            <a:spLocks noGrp="1"/>
          </p:cNvSpPr>
          <p:nvPr>
            <p:ph type="sldNum" sz="quarter" idx="12"/>
          </p:nvPr>
        </p:nvSpPr>
        <p:spPr/>
        <p:txBody>
          <a:bodyPr/>
          <a:lstStyle/>
          <a:p>
            <a:fld id="{D0B68A9A-8F5D-4114-819E-CD9E627B0FFB}" type="slidenum">
              <a:rPr lang="de-DE" smtClean="0"/>
              <a:t>303</a:t>
            </a:fld>
            <a:endParaRPr lang="de-DE"/>
          </a:p>
        </p:txBody>
      </p:sp>
      <p:sp>
        <p:nvSpPr>
          <p:cNvPr id="5" name="Fußzeilenplatzhalter 4">
            <a:extLst>
              <a:ext uri="{FF2B5EF4-FFF2-40B4-BE49-F238E27FC236}">
                <a16:creationId xmlns:a16="http://schemas.microsoft.com/office/drawing/2014/main" id="{B14781D8-EB6A-473F-A35A-A53BF18AF22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0984173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742425"/>
            <a:ext cx="2692921" cy="1979050"/>
          </a:xfrm>
          <a:prstGeom prst="rect">
            <a:avLst/>
          </a:prstGeom>
        </p:spPr>
      </p:pic>
      <p:sp>
        <p:nvSpPr>
          <p:cNvPr id="2" name="Titel 1"/>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3" name="Inhaltsplatzhalter 2"/>
          <p:cNvSpPr>
            <a:spLocks noGrp="1"/>
          </p:cNvSpPr>
          <p:nvPr>
            <p:ph idx="1"/>
          </p:nvPr>
        </p:nvSpPr>
        <p:spPr/>
        <p:txBody>
          <a:bodyPr/>
          <a:lstStyle/>
          <a:p>
            <a:r>
              <a:rPr lang="de-DE" dirty="0" err="1"/>
              <a:t>Configuration</a:t>
            </a:r>
            <a:r>
              <a:rPr lang="de-DE" dirty="0"/>
              <a:t>-Script erzeugen &amp; ausführen</a:t>
            </a:r>
          </a:p>
          <a:p>
            <a:r>
              <a:rPr lang="de-DE" dirty="0"/>
              <a:t>Ausführen der erzeugten </a:t>
            </a:r>
            <a:r>
              <a:rPr lang="de-DE" dirty="0" err="1"/>
              <a:t>Config</a:t>
            </a:r>
            <a:r>
              <a:rPr lang="de-DE" dirty="0"/>
              <a:t>:</a:t>
            </a:r>
          </a:p>
          <a:p>
            <a:endParaRPr lang="de-DE" dirty="0"/>
          </a:p>
          <a:p>
            <a:endParaRPr lang="de-DE" dirty="0"/>
          </a:p>
          <a:p>
            <a:endParaRPr lang="de-DE" dirty="0"/>
          </a:p>
          <a:p>
            <a:r>
              <a:rPr lang="de-DE" dirty="0"/>
              <a:t>Dabei entsteht ein *.</a:t>
            </a:r>
            <a:r>
              <a:rPr lang="de-DE" dirty="0" err="1"/>
              <a:t>mof</a:t>
            </a:r>
            <a:r>
              <a:rPr lang="de-DE" dirty="0"/>
              <a:t> File</a:t>
            </a:r>
          </a:p>
          <a:p>
            <a:r>
              <a:rPr lang="de-DE" dirty="0"/>
              <a:t>Start-</a:t>
            </a:r>
            <a:r>
              <a:rPr lang="de-DE" dirty="0" err="1"/>
              <a:t>DSCConfiguration</a:t>
            </a:r>
            <a:r>
              <a:rPr lang="de-DE" dirty="0"/>
              <a:t> [-</a:t>
            </a:r>
            <a:r>
              <a:rPr lang="de-DE" dirty="0" err="1"/>
              <a:t>Wait</a:t>
            </a:r>
            <a:r>
              <a:rPr lang="de-DE" dirty="0"/>
              <a:t>] –Path .\</a:t>
            </a:r>
            <a:r>
              <a:rPr lang="de-DE" dirty="0" err="1"/>
              <a:t>ConfigName</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304</a:t>
            </a:fld>
            <a:endParaRPr lang="de-DE"/>
          </a:p>
        </p:txBody>
      </p:sp>
      <p:pic>
        <p:nvPicPr>
          <p:cNvPr id="5" name="Grafik 4"/>
          <p:cNvPicPr>
            <a:picLocks noChangeAspect="1"/>
          </p:cNvPicPr>
          <p:nvPr/>
        </p:nvPicPr>
        <p:blipFill rotWithShape="1">
          <a:blip r:embed="rId3"/>
          <a:srcRect l="744" t="67654" r="62730" b="10539"/>
          <a:stretch/>
        </p:blipFill>
        <p:spPr>
          <a:xfrm>
            <a:off x="983432" y="2780928"/>
            <a:ext cx="4752528" cy="1512168"/>
          </a:xfrm>
          <a:prstGeom prst="rect">
            <a:avLst/>
          </a:prstGeom>
        </p:spPr>
      </p:pic>
      <p:sp>
        <p:nvSpPr>
          <p:cNvPr id="7" name="Fußzeilenplatzhalter 6">
            <a:extLst>
              <a:ext uri="{FF2B5EF4-FFF2-40B4-BE49-F238E27FC236}">
                <a16:creationId xmlns:a16="http://schemas.microsoft.com/office/drawing/2014/main" id="{3A36A1EE-4C55-4D16-A8FC-54DBF59C2A3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6599185"/>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Desired</a:t>
            </a:r>
            <a:r>
              <a:rPr lang="de-DE" dirty="0"/>
              <a:t> State </a:t>
            </a:r>
            <a:r>
              <a:rPr lang="de-DE" dirty="0" err="1"/>
              <a:t>Configuration</a:t>
            </a:r>
            <a:endParaRPr lang="de-DE" dirty="0"/>
          </a:p>
        </p:txBody>
      </p:sp>
      <p:sp>
        <p:nvSpPr>
          <p:cNvPr id="3" name="Inhaltsplatzhalter 2"/>
          <p:cNvSpPr>
            <a:spLocks noGrp="1"/>
          </p:cNvSpPr>
          <p:nvPr>
            <p:ph idx="1"/>
          </p:nvPr>
        </p:nvSpPr>
        <p:spPr/>
        <p:txBody>
          <a:bodyPr/>
          <a:lstStyle/>
          <a:p>
            <a:r>
              <a:rPr lang="de-DE" dirty="0"/>
              <a:t>Über ein Ressource Kit lassen sich weitere Provider nutzen, z. B. ist dann die Steuerung der Firewall möglich</a:t>
            </a:r>
          </a:p>
          <a:p>
            <a:r>
              <a:rPr lang="de-DE" dirty="0"/>
              <a:t>Downloadquelle:</a:t>
            </a:r>
          </a:p>
          <a:p>
            <a:r>
              <a:rPr lang="de-DE" dirty="0">
                <a:hlinkClick r:id="rId2"/>
              </a:rPr>
              <a:t>https://gallery.technet.microsoft.com/scriptcenter/DSC-Resource-Kit-All-c449312d</a:t>
            </a:r>
            <a:r>
              <a:rPr lang="de-DE" dirty="0"/>
              <a:t> </a:t>
            </a:r>
          </a:p>
        </p:txBody>
      </p:sp>
      <p:sp>
        <p:nvSpPr>
          <p:cNvPr id="4" name="Foliennummernplatzhalter 3"/>
          <p:cNvSpPr>
            <a:spLocks noGrp="1"/>
          </p:cNvSpPr>
          <p:nvPr>
            <p:ph type="sldNum" sz="quarter" idx="12"/>
          </p:nvPr>
        </p:nvSpPr>
        <p:spPr/>
        <p:txBody>
          <a:bodyPr/>
          <a:lstStyle/>
          <a:p>
            <a:fld id="{D0B68A9A-8F5D-4114-819E-CD9E627B0FFB}" type="slidenum">
              <a:rPr lang="de-DE" smtClean="0"/>
              <a:t>305</a:t>
            </a:fld>
            <a:endParaRPr lang="de-DE"/>
          </a:p>
        </p:txBody>
      </p:sp>
      <p:sp>
        <p:nvSpPr>
          <p:cNvPr id="5" name="Fußzeilenplatzhalter 4">
            <a:extLst>
              <a:ext uri="{FF2B5EF4-FFF2-40B4-BE49-F238E27FC236}">
                <a16:creationId xmlns:a16="http://schemas.microsoft.com/office/drawing/2014/main" id="{1F47493C-14DC-49C1-9D91-D1E46A73E8A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23147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Fragen und offene Punkte</a:t>
            </a:r>
          </a:p>
        </p:txBody>
      </p:sp>
      <p:sp>
        <p:nvSpPr>
          <p:cNvPr id="3" name="Inhaltsplatzhalter 2"/>
          <p:cNvSpPr>
            <a:spLocks noGrp="1"/>
          </p:cNvSpPr>
          <p:nvPr>
            <p:ph idx="1"/>
          </p:nvPr>
        </p:nvSpPr>
        <p:spPr/>
        <p:txBody>
          <a:bodyPr>
            <a:normAutofit fontScale="77500" lnSpcReduction="20000"/>
          </a:bodyPr>
          <a:lstStyle/>
          <a:p>
            <a:pPr marL="68580" indent="0" algn="ctr">
              <a:buNone/>
            </a:pPr>
            <a:r>
              <a:rPr lang="de-DE" sz="28700" dirty="0"/>
              <a:t>?</a:t>
            </a:r>
          </a:p>
          <a:p>
            <a:pPr marL="68580" indent="0" algn="ctr">
              <a:buNone/>
            </a:pPr>
            <a:r>
              <a:rPr lang="de-DE" sz="12800" dirty="0"/>
              <a:t>DanielR@ppedv.de</a:t>
            </a:r>
            <a:endParaRPr lang="de-DE" sz="1400" dirty="0"/>
          </a:p>
        </p:txBody>
      </p:sp>
      <p:sp>
        <p:nvSpPr>
          <p:cNvPr id="4" name="Fußzeilenplatzhalter 3">
            <a:extLst>
              <a:ext uri="{FF2B5EF4-FFF2-40B4-BE49-F238E27FC236}">
                <a16:creationId xmlns:a16="http://schemas.microsoft.com/office/drawing/2014/main" id="{58399467-2B07-4979-9D49-DA1148A2D902}"/>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8552B9AE-A5D6-4EEB-8CB0-6E00A5051D55}"/>
              </a:ext>
            </a:extLst>
          </p:cNvPr>
          <p:cNvSpPr>
            <a:spLocks noGrp="1"/>
          </p:cNvSpPr>
          <p:nvPr>
            <p:ph type="sldNum" sz="quarter" idx="12"/>
          </p:nvPr>
        </p:nvSpPr>
        <p:spPr/>
        <p:txBody>
          <a:bodyPr/>
          <a:lstStyle/>
          <a:p>
            <a:fld id="{D0B68A9A-8F5D-4114-819E-CD9E627B0FFB}" type="slidenum">
              <a:rPr lang="de-DE" smtClean="0"/>
              <a:t>306</a:t>
            </a:fld>
            <a:endParaRPr lang="de-DE"/>
          </a:p>
        </p:txBody>
      </p:sp>
    </p:spTree>
    <p:extLst>
      <p:ext uri="{BB962C8B-B14F-4D97-AF65-F5344CB8AC3E}">
        <p14:creationId xmlns:p14="http://schemas.microsoft.com/office/powerpoint/2010/main" val="3084955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Ausführen von </a:t>
            </a:r>
            <a:r>
              <a:rPr lang="de-DE" dirty="0" err="1"/>
              <a:t>Commandlets</a:t>
            </a:r>
            <a:endParaRPr lang="de-DE" dirty="0"/>
          </a:p>
        </p:txBody>
      </p:sp>
      <p:sp>
        <p:nvSpPr>
          <p:cNvPr id="3" name="Inhaltsplatzhalter 2"/>
          <p:cNvSpPr>
            <a:spLocks noGrp="1"/>
          </p:cNvSpPr>
          <p:nvPr>
            <p:ph idx="1"/>
          </p:nvPr>
        </p:nvSpPr>
        <p:spPr/>
        <p:txBody>
          <a:bodyPr/>
          <a:lstStyle/>
          <a:p>
            <a:r>
              <a:rPr lang="de-DE" b="1" dirty="0"/>
              <a:t>$</a:t>
            </a:r>
            <a:r>
              <a:rPr lang="de-DE" b="1" dirty="0" err="1"/>
              <a:t>WhatIfPreference</a:t>
            </a:r>
            <a:r>
              <a:rPr lang="de-DE" dirty="0"/>
              <a:t> regelt Verhalten</a:t>
            </a:r>
          </a:p>
          <a:p>
            <a:r>
              <a:rPr lang="de-DE" dirty="0"/>
              <a:t>Standard: „</a:t>
            </a:r>
            <a:r>
              <a:rPr lang="de-DE" dirty="0" err="1"/>
              <a:t>False</a:t>
            </a:r>
            <a:r>
              <a:rPr lang="de-DE" dirty="0"/>
              <a:t>“</a:t>
            </a:r>
          </a:p>
          <a:p>
            <a:r>
              <a:rPr lang="de-DE" dirty="0"/>
              <a:t>Bei „True“ wird jede Aktion behandelt, als wäre sie mit </a:t>
            </a:r>
            <a:r>
              <a:rPr lang="de-DE" b="1" dirty="0"/>
              <a:t>-</a:t>
            </a:r>
            <a:r>
              <a:rPr lang="de-DE" b="1" dirty="0" err="1"/>
              <a:t>WhatIf</a:t>
            </a:r>
            <a:r>
              <a:rPr lang="de-DE" b="1" dirty="0"/>
              <a:t> </a:t>
            </a:r>
            <a:r>
              <a:rPr lang="de-DE" dirty="0"/>
              <a:t>ausgeführt worden</a:t>
            </a:r>
          </a:p>
          <a:p>
            <a:r>
              <a:rPr lang="de-DE" dirty="0"/>
              <a:t>Dann kann mit </a:t>
            </a:r>
            <a:r>
              <a:rPr lang="de-DE" b="1" dirty="0"/>
              <a:t>-</a:t>
            </a:r>
            <a:r>
              <a:rPr lang="de-DE" b="1" dirty="0" err="1"/>
              <a:t>WhatIf</a:t>
            </a:r>
            <a:r>
              <a:rPr lang="de-DE" b="1" dirty="0"/>
              <a:t>:$</a:t>
            </a:r>
            <a:r>
              <a:rPr lang="de-DE" b="1" dirty="0" err="1"/>
              <a:t>false</a:t>
            </a:r>
            <a:r>
              <a:rPr lang="de-DE" dirty="0"/>
              <a:t> ein einzelner Aufruf ohne </a:t>
            </a:r>
            <a:r>
              <a:rPr lang="de-DE" dirty="0" err="1"/>
              <a:t>WhatIf</a:t>
            </a:r>
            <a:r>
              <a:rPr lang="de-DE" dirty="0"/>
              <a:t> getätigt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31</a:t>
            </a:fld>
            <a:endParaRPr lang="de-DE"/>
          </a:p>
        </p:txBody>
      </p:sp>
      <p:sp>
        <p:nvSpPr>
          <p:cNvPr id="5" name="Fußzeilenplatzhalter 4">
            <a:extLst>
              <a:ext uri="{FF2B5EF4-FFF2-40B4-BE49-F238E27FC236}">
                <a16:creationId xmlns:a16="http://schemas.microsoft.com/office/drawing/2014/main" id="{1AAD7746-0638-4646-BF2F-6B99C6DB1C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0764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Demo: Ausführen von </a:t>
            </a:r>
            <a:r>
              <a:rPr lang="de-DE" dirty="0" err="1"/>
              <a:t>Commandlets</a:t>
            </a:r>
            <a:endParaRPr lang="de-DE" dirty="0"/>
          </a:p>
        </p:txBody>
      </p:sp>
      <p:sp>
        <p:nvSpPr>
          <p:cNvPr id="3" name="Inhaltsplatzhalter 2"/>
          <p:cNvSpPr>
            <a:spLocks noGrp="1"/>
          </p:cNvSpPr>
          <p:nvPr>
            <p:ph idx="1"/>
          </p:nvPr>
        </p:nvSpPr>
        <p:spPr/>
        <p:txBody>
          <a:bodyPr/>
          <a:lstStyle/>
          <a:p>
            <a:r>
              <a:rPr lang="de-DE" dirty="0"/>
              <a:t>Anzeigen der Hilfe für ein </a:t>
            </a:r>
            <a:r>
              <a:rPr lang="de-DE" dirty="0" err="1"/>
              <a:t>Commandlet</a:t>
            </a:r>
            <a:endParaRPr lang="de-DE" dirty="0"/>
          </a:p>
          <a:p>
            <a:r>
              <a:rPr lang="de-DE" dirty="0"/>
              <a:t>Arbeiten mit Parametern</a:t>
            </a:r>
          </a:p>
          <a:p>
            <a:r>
              <a:rPr lang="de-DE" dirty="0"/>
              <a:t>Arbeiten mit Aliasen</a:t>
            </a:r>
          </a:p>
          <a:p>
            <a:r>
              <a:rPr lang="de-DE" dirty="0"/>
              <a:t>Funktionsweise von </a:t>
            </a:r>
            <a:r>
              <a:rPr lang="de-DE" dirty="0" err="1"/>
              <a:t>WhatIf</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32</a:t>
            </a:fld>
            <a:endParaRPr lang="de-DE"/>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201" y="4147113"/>
            <a:ext cx="2692921" cy="1979050"/>
          </a:xfrm>
          <a:prstGeom prst="rect">
            <a:avLst/>
          </a:prstGeom>
        </p:spPr>
      </p:pic>
      <p:sp>
        <p:nvSpPr>
          <p:cNvPr id="6" name="Fußzeilenplatzhalter 5">
            <a:extLst>
              <a:ext uri="{FF2B5EF4-FFF2-40B4-BE49-F238E27FC236}">
                <a16:creationId xmlns:a16="http://schemas.microsoft.com/office/drawing/2014/main" id="{59893579-81C4-41B0-ABF0-6E596D8636B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39744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sp>
        <p:nvSpPr>
          <p:cNvPr id="2" name="Titel 1"/>
          <p:cNvSpPr>
            <a:spLocks noGrp="1"/>
          </p:cNvSpPr>
          <p:nvPr>
            <p:ph type="title"/>
          </p:nvPr>
        </p:nvSpPr>
        <p:spPr/>
        <p:txBody>
          <a:bodyPr/>
          <a:lstStyle/>
          <a:p>
            <a:r>
              <a:rPr lang="de-DE" dirty="0"/>
              <a:t>Übung: </a:t>
            </a:r>
            <a:r>
              <a:rPr lang="de-DE" dirty="0" err="1"/>
              <a:t>Commandlets</a:t>
            </a:r>
            <a:endParaRPr lang="de-DE" dirty="0"/>
          </a:p>
        </p:txBody>
      </p:sp>
      <p:sp>
        <p:nvSpPr>
          <p:cNvPr id="3" name="Inhaltsplatzhalter 2"/>
          <p:cNvSpPr>
            <a:spLocks noGrp="1"/>
          </p:cNvSpPr>
          <p:nvPr>
            <p:ph idx="1"/>
          </p:nvPr>
        </p:nvSpPr>
        <p:spPr/>
        <p:txBody>
          <a:bodyPr/>
          <a:lstStyle/>
          <a:p>
            <a:pPr marL="514350" indent="-514350">
              <a:buFont typeface="+mj-lt"/>
              <a:buAutoNum type="arabicPeriod"/>
            </a:pPr>
            <a:r>
              <a:rPr lang="de-DE" dirty="0"/>
              <a:t>Listen Sie alle </a:t>
            </a:r>
            <a:r>
              <a:rPr lang="de-DE" dirty="0" err="1"/>
              <a:t>Commandlets</a:t>
            </a:r>
            <a:r>
              <a:rPr lang="de-DE" dirty="0"/>
              <a:t> auf, die mit dem „Computer“ arbeiten</a:t>
            </a:r>
          </a:p>
          <a:p>
            <a:pPr marL="514350" indent="-514350">
              <a:buFont typeface="+mj-lt"/>
              <a:buAutoNum type="arabicPeriod"/>
            </a:pPr>
            <a:r>
              <a:rPr lang="de-DE" dirty="0"/>
              <a:t>Lassen Sie sich die Beispiele für „</a:t>
            </a:r>
            <a:r>
              <a:rPr lang="de-DE" dirty="0" err="1"/>
              <a:t>Get-Process</a:t>
            </a:r>
            <a:r>
              <a:rPr lang="de-DE" dirty="0"/>
              <a:t>“ anzeigen</a:t>
            </a:r>
          </a:p>
          <a:p>
            <a:pPr marL="514350" indent="-514350">
              <a:buFont typeface="+mj-lt"/>
              <a:buAutoNum type="arabicPeriod"/>
            </a:pPr>
            <a:r>
              <a:rPr lang="de-DE" dirty="0"/>
              <a:t>Welche PS-Kommandos verbergen sich hinter „dir“ und „cd“?</a:t>
            </a:r>
          </a:p>
          <a:p>
            <a:pPr marL="514350" indent="-514350">
              <a:buFont typeface="+mj-lt"/>
              <a:buAutoNum type="arabicPeriod"/>
            </a:pPr>
            <a:r>
              <a:rPr lang="de-DE" dirty="0"/>
              <a:t>Testen Sie </a:t>
            </a:r>
            <a:r>
              <a:rPr lang="de-DE" dirty="0" err="1"/>
              <a:t>WhatIf</a:t>
            </a:r>
            <a:r>
              <a:rPr lang="de-DE" dirty="0"/>
              <a:t> an folgendem Aufruf:</a:t>
            </a:r>
          </a:p>
          <a:p>
            <a:pPr marL="400050" lvl="1" indent="0">
              <a:buNone/>
            </a:pPr>
            <a:r>
              <a:rPr lang="en-US" dirty="0"/>
              <a:t>  Get-</a:t>
            </a:r>
            <a:r>
              <a:rPr lang="en-US" dirty="0" err="1"/>
              <a:t>Childitem</a:t>
            </a:r>
            <a:r>
              <a:rPr lang="en-US" dirty="0"/>
              <a:t> -Path  C:\Testfiles\   -Filter  *.txt   –Recurse | Remove-Item</a:t>
            </a:r>
            <a:endParaRPr lang="de-DE" dirty="0"/>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33</a:t>
            </a:fld>
            <a:endParaRPr lang="de-DE"/>
          </a:p>
        </p:txBody>
      </p:sp>
      <p:graphicFrame>
        <p:nvGraphicFramePr>
          <p:cNvPr id="5" name="Table 6"/>
          <p:cNvGraphicFramePr>
            <a:graphicFrameLocks noGrp="1"/>
          </p:cNvGraphicFramePr>
          <p:nvPr>
            <p:extLst>
              <p:ext uri="{D42A27DB-BD31-4B8C-83A1-F6EECF244321}">
                <p14:modId xmlns:p14="http://schemas.microsoft.com/office/powerpoint/2010/main" val="697101139"/>
              </p:ext>
            </p:extLst>
          </p:nvPr>
        </p:nvGraphicFramePr>
        <p:xfrm>
          <a:off x="5447929" y="6126163"/>
          <a:ext cx="2989651" cy="518160"/>
        </p:xfrm>
        <a:graphic>
          <a:graphicData uri="http://schemas.openxmlformats.org/drawingml/2006/table">
            <a:tbl>
              <a:tblPr firstRow="1" bandRow="1">
                <a:tableStyleId>{5C22544A-7EE6-4342-B048-85BDC9FD1C3A}</a:tableStyleId>
              </a:tblPr>
              <a:tblGrid>
                <a:gridCol w="1369471">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dc.ppedv.kurs</a:t>
                      </a:r>
                      <a:endParaRPr lang="de-DE" sz="1400" b="1" dirty="0"/>
                    </a:p>
                    <a:p>
                      <a:r>
                        <a:rPr lang="de-DE" sz="1400" b="1" dirty="0"/>
                        <a:t>VM:Server1</a:t>
                      </a:r>
                    </a:p>
                  </a:txBody>
                  <a:tcPr/>
                </a:tc>
                <a:tc>
                  <a:txBody>
                    <a:bodyPr/>
                    <a:lstStyle/>
                    <a:p>
                      <a:r>
                        <a:rPr lang="de-DE" sz="1200" b="0" dirty="0"/>
                        <a:t>KURS\Administrator</a:t>
                      </a:r>
                    </a:p>
                    <a:p>
                      <a:r>
                        <a:rPr lang="de-DE" sz="1200" b="0"/>
                        <a:t>ppedv2018!</a:t>
                      </a:r>
                      <a:endParaRPr lang="de-DE" sz="1200" b="0" dirty="0"/>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C1D2264C-19B1-42A3-B350-39923E241F0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25750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-Command -</a:t>
            </a:r>
            <a:r>
              <a:rPr lang="de-DE" dirty="0" err="1">
                <a:latin typeface="Courier New" panose="02070309020205020404" pitchFamily="49" charset="0"/>
                <a:cs typeface="Courier New" panose="02070309020205020404" pitchFamily="49" charset="0"/>
              </a:rPr>
              <a:t>Noun</a:t>
            </a:r>
            <a:r>
              <a:rPr lang="de-DE" dirty="0">
                <a:latin typeface="Courier New" panose="02070309020205020404" pitchFamily="49" charset="0"/>
                <a:cs typeface="Courier New" panose="02070309020205020404" pitchFamily="49" charset="0"/>
              </a:rPr>
              <a:t> Computer</a:t>
            </a:r>
          </a:p>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-Help </a:t>
            </a:r>
            <a:r>
              <a:rPr lang="de-DE" dirty="0" err="1">
                <a:latin typeface="Courier New" panose="02070309020205020404" pitchFamily="49" charset="0"/>
                <a:cs typeface="Courier New" panose="02070309020205020404" pitchFamily="49" charset="0"/>
              </a:rPr>
              <a:t>Get-AdUser</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Examples</a:t>
            </a:r>
            <a:endParaRPr lang="de-DE" dirty="0">
              <a:latin typeface="Courier New" panose="02070309020205020404" pitchFamily="49" charset="0"/>
              <a:cs typeface="Courier New" panose="02070309020205020404" pitchFamily="49" charset="0"/>
            </a:endParaRPr>
          </a:p>
          <a:p>
            <a:pPr marL="400050" lvl="1" indent="0">
              <a:buNone/>
            </a:pPr>
            <a:r>
              <a:rPr lang="de-DE" dirty="0">
                <a:cs typeface="Courier New" panose="02070309020205020404" pitchFamily="49" charset="0"/>
              </a:rPr>
              <a:t>Hier sollte ein Download der Hilfe nötig sein!</a:t>
            </a:r>
          </a:p>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-Alias dir </a:t>
            </a:r>
            <a:r>
              <a:rPr lang="de-DE" dirty="0"/>
              <a:t>bzw</a:t>
            </a:r>
            <a:r>
              <a:rPr lang="de-DE" dirty="0">
                <a:latin typeface="Courier New" panose="02070309020205020404" pitchFamily="49" charset="0"/>
                <a:cs typeface="Courier New" panose="02070309020205020404" pitchFamily="49" charset="0"/>
              </a:rPr>
              <a:t>. </a:t>
            </a: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-Alias cd </a:t>
            </a:r>
            <a:r>
              <a:rPr lang="de-DE" dirty="0"/>
              <a:t>(Alternativ: </a:t>
            </a: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-Help dir</a:t>
            </a:r>
            <a:r>
              <a:rPr lang="de-DE" dirty="0"/>
              <a:t>)</a:t>
            </a:r>
          </a:p>
          <a:p>
            <a:pPr marL="514350" indent="-514350">
              <a:buFont typeface="+mj-lt"/>
              <a:buAutoNum type="arabicPeriod"/>
            </a:pP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Childitem</a:t>
            </a:r>
            <a:r>
              <a:rPr lang="en-US" dirty="0">
                <a:latin typeface="Courier New" panose="02070309020205020404" pitchFamily="49" charset="0"/>
                <a:cs typeface="Courier New" panose="02070309020205020404" pitchFamily="49" charset="0"/>
              </a:rPr>
              <a:t> C:\Testfiles\*.txt -</a:t>
            </a:r>
            <a:r>
              <a:rPr lang="en-US" dirty="0" err="1">
                <a:latin typeface="Courier New" panose="02070309020205020404" pitchFamily="49" charset="0"/>
                <a:cs typeface="Courier New" panose="02070309020205020404" pitchFamily="49" charset="0"/>
              </a:rPr>
              <a:t>Recurse</a:t>
            </a:r>
            <a:r>
              <a:rPr lang="en-US" dirty="0">
                <a:latin typeface="Courier New" panose="02070309020205020404" pitchFamily="49" charset="0"/>
                <a:cs typeface="Courier New" panose="02070309020205020404" pitchFamily="49" charset="0"/>
              </a:rPr>
              <a:t> | Remove-Item -</a:t>
            </a:r>
            <a:r>
              <a:rPr lang="en-US" dirty="0" err="1">
                <a:latin typeface="Courier New" panose="02070309020205020404" pitchFamily="49" charset="0"/>
                <a:cs typeface="Courier New" panose="02070309020205020404" pitchFamily="49" charset="0"/>
              </a:rPr>
              <a:t>WhatIf</a:t>
            </a:r>
            <a:endParaRPr lang="de-DE" dirty="0">
              <a:latin typeface="Courier New" panose="02070309020205020404" pitchFamily="49" charset="0"/>
              <a:cs typeface="Courier New" panose="02070309020205020404" pitchFamily="49" charset="0"/>
            </a:endParaRPr>
          </a:p>
          <a:p>
            <a:pPr marL="514350" indent="-514350">
              <a:buFont typeface="+mj-lt"/>
              <a:buAutoNum type="arabicPeriod"/>
            </a:pPr>
            <a:endParaRPr lang="de-DE" dirty="0"/>
          </a:p>
          <a:p>
            <a:pPr marL="514350" indent="-514350">
              <a:buFont typeface="+mj-lt"/>
              <a:buAutoNum type="arabicPeriod"/>
            </a:pPr>
            <a:endParaRPr lang="de-DE" dirty="0"/>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34</a:t>
            </a:fld>
            <a:endParaRPr lang="de-DE"/>
          </a:p>
        </p:txBody>
      </p:sp>
      <p:sp>
        <p:nvSpPr>
          <p:cNvPr id="5" name="Fußzeilenplatzhalter 4">
            <a:extLst>
              <a:ext uri="{FF2B5EF4-FFF2-40B4-BE49-F238E27FC236}">
                <a16:creationId xmlns:a16="http://schemas.microsoft.com/office/drawing/2014/main" id="{60E4BA22-FA1A-41DA-BC47-75373C59C21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02414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.NET-Framework 2 installieren…</a:t>
            </a:r>
          </a:p>
        </p:txBody>
      </p:sp>
      <p:sp>
        <p:nvSpPr>
          <p:cNvPr id="3" name="Inhaltsplatzhalter 2"/>
          <p:cNvSpPr>
            <a:spLocks noGrp="1"/>
          </p:cNvSpPr>
          <p:nvPr>
            <p:ph idx="1"/>
          </p:nvPr>
        </p:nvSpPr>
        <p:spPr/>
        <p:txBody>
          <a:bodyPr/>
          <a:lstStyle/>
          <a:p>
            <a:pPr marL="0" indent="0">
              <a:buNone/>
            </a:pPr>
            <a:r>
              <a:rPr lang="de-DE" dirty="0" err="1">
                <a:latin typeface="Courier New" panose="02070309020205020404" pitchFamily="49" charset="0"/>
                <a:cs typeface="Courier New" panose="02070309020205020404" pitchFamily="49" charset="0"/>
              </a:rPr>
              <a:t>Install-WindowsFeature</a:t>
            </a:r>
            <a:endParaRPr lang="de-DE" dirty="0">
              <a:latin typeface="Courier New" panose="02070309020205020404" pitchFamily="49" charset="0"/>
              <a:cs typeface="Courier New" panose="02070309020205020404" pitchFamily="49" charset="0"/>
            </a:endParaRPr>
          </a:p>
          <a:p>
            <a:pPr marL="0" indent="0">
              <a:buNone/>
            </a:pPr>
            <a:r>
              <a:rPr lang="de-DE" dirty="0">
                <a:latin typeface="Courier New" panose="02070309020205020404" pitchFamily="49" charset="0"/>
                <a:cs typeface="Courier New" panose="02070309020205020404" pitchFamily="49" charset="0"/>
              </a:rPr>
              <a:t>	-Name NET-Framework-Core</a:t>
            </a:r>
          </a:p>
          <a:p>
            <a:pPr marL="0" indent="0">
              <a:buNone/>
            </a:pPr>
            <a:r>
              <a:rPr lang="de-DE" dirty="0">
                <a:latin typeface="Courier New" panose="02070309020205020404" pitchFamily="49" charset="0"/>
                <a:cs typeface="Courier New" panose="02070309020205020404" pitchFamily="49" charset="0"/>
              </a:rPr>
              <a:t>	–Source D:\sources\sxs</a:t>
            </a:r>
            <a:endParaRPr lang="de-DE" dirty="0"/>
          </a:p>
          <a:p>
            <a:pPr marL="514350" indent="-514350">
              <a:buFont typeface="+mj-lt"/>
              <a:buAutoNum type="arabicPeriod"/>
            </a:pPr>
            <a:endParaRPr lang="de-DE" dirty="0"/>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35</a:t>
            </a:fld>
            <a:endParaRPr lang="de-DE"/>
          </a:p>
        </p:txBody>
      </p:sp>
      <p:sp>
        <p:nvSpPr>
          <p:cNvPr id="5" name="Fußzeilenplatzhalter 4">
            <a:extLst>
              <a:ext uri="{FF2B5EF4-FFF2-40B4-BE49-F238E27FC236}">
                <a16:creationId xmlns:a16="http://schemas.microsoft.com/office/drawing/2014/main" id="{62A2B1FC-C55E-4937-8C88-E2F53948513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92373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Module</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36</a:t>
            </a:fld>
            <a:endParaRPr lang="de-DE"/>
          </a:p>
        </p:txBody>
      </p:sp>
      <p:sp>
        <p:nvSpPr>
          <p:cNvPr id="2" name="Fußzeilenplatzhalter 1">
            <a:extLst>
              <a:ext uri="{FF2B5EF4-FFF2-40B4-BE49-F238E27FC236}">
                <a16:creationId xmlns:a16="http://schemas.microsoft.com/office/drawing/2014/main" id="{EC640D4A-C84B-495D-ADC4-7EB9607D6CE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79794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Module</a:t>
            </a:r>
          </a:p>
        </p:txBody>
      </p:sp>
      <p:sp>
        <p:nvSpPr>
          <p:cNvPr id="3" name="Inhaltsplatzhalter 2"/>
          <p:cNvSpPr>
            <a:spLocks noGrp="1"/>
          </p:cNvSpPr>
          <p:nvPr>
            <p:ph idx="1"/>
          </p:nvPr>
        </p:nvSpPr>
        <p:spPr/>
        <p:txBody>
          <a:bodyPr/>
          <a:lstStyle/>
          <a:p>
            <a:r>
              <a:rPr lang="de-DE" dirty="0"/>
              <a:t>PowerShell-</a:t>
            </a:r>
            <a:r>
              <a:rPr lang="de-DE" dirty="0" err="1"/>
              <a:t>Commandlets</a:t>
            </a:r>
            <a:r>
              <a:rPr lang="de-DE" dirty="0"/>
              <a:t> sind in der Regel in Modulen organisiert</a:t>
            </a:r>
          </a:p>
          <a:p>
            <a:r>
              <a:rPr lang="de-DE" dirty="0"/>
              <a:t>Module müssen geladen werden, um </a:t>
            </a:r>
            <a:r>
              <a:rPr lang="de-DE" dirty="0" err="1"/>
              <a:t>Cmdlets</a:t>
            </a:r>
            <a:r>
              <a:rPr lang="de-DE" dirty="0"/>
              <a:t> zu nutzen</a:t>
            </a:r>
          </a:p>
          <a:p>
            <a:r>
              <a:rPr lang="de-DE" dirty="0"/>
              <a:t>Ab PS 3.0 werden Module automatisch geladen</a:t>
            </a:r>
          </a:p>
        </p:txBody>
      </p:sp>
      <p:sp>
        <p:nvSpPr>
          <p:cNvPr id="4" name="Foliennummernplatzhalter 3"/>
          <p:cNvSpPr>
            <a:spLocks noGrp="1"/>
          </p:cNvSpPr>
          <p:nvPr>
            <p:ph type="sldNum" sz="quarter" idx="12"/>
          </p:nvPr>
        </p:nvSpPr>
        <p:spPr/>
        <p:txBody>
          <a:bodyPr/>
          <a:lstStyle/>
          <a:p>
            <a:fld id="{D0B68A9A-8F5D-4114-819E-CD9E627B0FFB}" type="slidenum">
              <a:rPr lang="de-DE" smtClean="0"/>
              <a:t>37</a:t>
            </a:fld>
            <a:endParaRPr lang="de-DE"/>
          </a:p>
        </p:txBody>
      </p:sp>
      <p:sp>
        <p:nvSpPr>
          <p:cNvPr id="5" name="Fußzeilenplatzhalter 4">
            <a:extLst>
              <a:ext uri="{FF2B5EF4-FFF2-40B4-BE49-F238E27FC236}">
                <a16:creationId xmlns:a16="http://schemas.microsoft.com/office/drawing/2014/main" id="{F7D36FC6-04E9-4912-9C73-75246181B14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4586902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Module</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38</a:t>
            </a:fld>
            <a:endParaRPr lang="de-DE"/>
          </a:p>
        </p:txBody>
      </p:sp>
      <p:pic>
        <p:nvPicPr>
          <p:cNvPr id="5" name="Grafik 4"/>
          <p:cNvPicPr>
            <a:picLocks noChangeAspect="1"/>
          </p:cNvPicPr>
          <p:nvPr/>
        </p:nvPicPr>
        <p:blipFill>
          <a:blip r:embed="rId2"/>
          <a:stretch>
            <a:fillRect/>
          </a:stretch>
        </p:blipFill>
        <p:spPr>
          <a:xfrm>
            <a:off x="2374106" y="494802"/>
            <a:ext cx="8467725" cy="2009775"/>
          </a:xfrm>
          <a:prstGeom prst="rect">
            <a:avLst/>
          </a:prstGeom>
        </p:spPr>
      </p:pic>
      <p:pic>
        <p:nvPicPr>
          <p:cNvPr id="6" name="Grafik 5"/>
          <p:cNvPicPr>
            <a:picLocks noChangeAspect="1"/>
          </p:cNvPicPr>
          <p:nvPr/>
        </p:nvPicPr>
        <p:blipFill>
          <a:blip r:embed="rId3"/>
          <a:stretch>
            <a:fillRect/>
          </a:stretch>
        </p:blipFill>
        <p:spPr>
          <a:xfrm>
            <a:off x="2374105" y="2502461"/>
            <a:ext cx="8467725" cy="4448175"/>
          </a:xfrm>
          <a:prstGeom prst="rect">
            <a:avLst/>
          </a:prstGeom>
        </p:spPr>
      </p:pic>
      <p:sp>
        <p:nvSpPr>
          <p:cNvPr id="7" name="Fußzeilenplatzhalter 6">
            <a:extLst>
              <a:ext uri="{FF2B5EF4-FFF2-40B4-BE49-F238E27FC236}">
                <a16:creationId xmlns:a16="http://schemas.microsoft.com/office/drawing/2014/main" id="{F44173BC-896B-4267-9275-5D008228208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46149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Module</a:t>
            </a:r>
          </a:p>
        </p:txBody>
      </p:sp>
      <p:sp>
        <p:nvSpPr>
          <p:cNvPr id="3" name="Inhaltsplatzhalter 2"/>
          <p:cNvSpPr>
            <a:spLocks noGrp="1"/>
          </p:cNvSpPr>
          <p:nvPr>
            <p:ph idx="1"/>
          </p:nvPr>
        </p:nvSpPr>
        <p:spPr/>
        <p:txBody>
          <a:bodyPr/>
          <a:lstStyle/>
          <a:p>
            <a:r>
              <a:rPr lang="de-DE" dirty="0"/>
              <a:t>Module werden mit </a:t>
            </a:r>
            <a:r>
              <a:rPr lang="de-DE" b="1" dirty="0"/>
              <a:t>Import-Module </a:t>
            </a:r>
            <a:r>
              <a:rPr lang="de-DE" dirty="0"/>
              <a:t>geladen</a:t>
            </a:r>
          </a:p>
          <a:p>
            <a:r>
              <a:rPr lang="de-DE" dirty="0"/>
              <a:t>Alias: </a:t>
            </a:r>
            <a:r>
              <a:rPr lang="de-DE" b="1" dirty="0" err="1"/>
              <a:t>ipmo</a:t>
            </a:r>
            <a:endParaRPr lang="de-DE" b="1" dirty="0"/>
          </a:p>
          <a:p>
            <a:r>
              <a:rPr lang="de-DE" dirty="0"/>
              <a:t>Auch bei neuerer PS-Version: In </a:t>
            </a:r>
            <a:r>
              <a:rPr lang="de-DE" dirty="0" err="1"/>
              <a:t>Scripten</a:t>
            </a:r>
            <a:r>
              <a:rPr lang="de-DE" dirty="0"/>
              <a:t> Module manuell laden! (Abwärtskompatibilität)</a:t>
            </a:r>
          </a:p>
        </p:txBody>
      </p:sp>
      <p:sp>
        <p:nvSpPr>
          <p:cNvPr id="4" name="Foliennummernplatzhalter 3"/>
          <p:cNvSpPr>
            <a:spLocks noGrp="1"/>
          </p:cNvSpPr>
          <p:nvPr>
            <p:ph type="sldNum" sz="quarter" idx="12"/>
          </p:nvPr>
        </p:nvSpPr>
        <p:spPr/>
        <p:txBody>
          <a:bodyPr/>
          <a:lstStyle/>
          <a:p>
            <a:fld id="{D0B68A9A-8F5D-4114-819E-CD9E627B0FFB}" type="slidenum">
              <a:rPr lang="de-DE" smtClean="0"/>
              <a:t>39</a:t>
            </a:fld>
            <a:endParaRPr lang="de-DE"/>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1" y="4147113"/>
            <a:ext cx="2692921" cy="1979050"/>
          </a:xfrm>
          <a:prstGeom prst="rect">
            <a:avLst/>
          </a:prstGeom>
        </p:spPr>
      </p:pic>
      <p:sp>
        <p:nvSpPr>
          <p:cNvPr id="6" name="Fußzeilenplatzhalter 5">
            <a:extLst>
              <a:ext uri="{FF2B5EF4-FFF2-40B4-BE49-F238E27FC236}">
                <a16:creationId xmlns:a16="http://schemas.microsoft.com/office/drawing/2014/main" id="{482F74F5-1B90-4EDB-8CF4-87B15F2A811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3248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Was ist </a:t>
            </a:r>
            <a:r>
              <a:rPr lang="de-DE" dirty="0" err="1"/>
              <a:t>PowerShell</a:t>
            </a:r>
            <a:r>
              <a:rPr lang="de-DE" dirty="0"/>
              <a:t>?</a:t>
            </a:r>
          </a:p>
        </p:txBody>
      </p:sp>
      <p:sp>
        <p:nvSpPr>
          <p:cNvPr id="2" name="Inhaltsplatzhalter 1"/>
          <p:cNvSpPr>
            <a:spLocks noGrp="1"/>
          </p:cNvSpPr>
          <p:nvPr>
            <p:ph idx="1"/>
          </p:nvPr>
        </p:nvSpPr>
        <p:spPr/>
        <p:txBody>
          <a:bodyPr>
            <a:normAutofit/>
          </a:bodyPr>
          <a:lstStyle/>
          <a:p>
            <a:r>
              <a:rPr lang="de-DE" sz="3200" dirty="0"/>
              <a:t>Windows </a:t>
            </a:r>
            <a:r>
              <a:rPr lang="de-DE" sz="3200" dirty="0" err="1"/>
              <a:t>PowerShell</a:t>
            </a:r>
            <a:r>
              <a:rPr lang="de-DE" sz="3200" dirty="0"/>
              <a:t> ist…</a:t>
            </a:r>
          </a:p>
          <a:p>
            <a:pPr lvl="1"/>
            <a:r>
              <a:rPr lang="de-DE" sz="2800" dirty="0"/>
              <a:t>Die vielleicht beste Skript-Sprache für Windows</a:t>
            </a:r>
          </a:p>
          <a:p>
            <a:pPr lvl="1"/>
            <a:r>
              <a:rPr lang="de-DE" sz="2800" dirty="0"/>
              <a:t>Vielseitig einsetzbar</a:t>
            </a:r>
          </a:p>
          <a:p>
            <a:pPr lvl="1"/>
            <a:r>
              <a:rPr lang="de-DE" sz="2800" dirty="0"/>
              <a:t>Leicht zu erlernen</a:t>
            </a:r>
          </a:p>
          <a:p>
            <a:pPr lvl="1"/>
            <a:r>
              <a:rPr lang="de-DE" sz="2800" dirty="0"/>
              <a:t>Sehr umfangreich</a:t>
            </a:r>
          </a:p>
          <a:p>
            <a:pPr lvl="1"/>
            <a:r>
              <a:rPr lang="de-DE" sz="2800" dirty="0"/>
              <a:t>Bereits seit längerem funktionale Grundlage vieler GUIs</a:t>
            </a:r>
          </a:p>
          <a:p>
            <a:pPr lvl="1"/>
            <a:r>
              <a:rPr lang="de-DE" sz="2800" dirty="0"/>
              <a:t>So ein bisschen wie Linux</a:t>
            </a:r>
          </a:p>
        </p:txBody>
      </p:sp>
      <p:sp>
        <p:nvSpPr>
          <p:cNvPr id="4" name="Textfeld 3"/>
          <p:cNvSpPr txBox="1"/>
          <p:nvPr/>
        </p:nvSpPr>
        <p:spPr>
          <a:xfrm>
            <a:off x="8662628" y="2060848"/>
            <a:ext cx="3096344" cy="5386090"/>
          </a:xfrm>
          <a:prstGeom prst="rect">
            <a:avLst/>
          </a:prstGeom>
          <a:noFill/>
        </p:spPr>
        <p:txBody>
          <a:bodyPr wrap="square" rtlCol="0">
            <a:spAutoFit/>
          </a:bodyPr>
          <a:lstStyle/>
          <a:p>
            <a:r>
              <a:rPr lang="de-DE" sz="34400" dirty="0"/>
              <a:t>?</a:t>
            </a:r>
          </a:p>
        </p:txBody>
      </p:sp>
      <p:sp>
        <p:nvSpPr>
          <p:cNvPr id="5" name="Textfeld 4"/>
          <p:cNvSpPr txBox="1"/>
          <p:nvPr/>
        </p:nvSpPr>
        <p:spPr>
          <a:xfrm>
            <a:off x="7223825" y="3861048"/>
            <a:ext cx="3096344" cy="3154710"/>
          </a:xfrm>
          <a:prstGeom prst="rect">
            <a:avLst/>
          </a:prstGeom>
          <a:noFill/>
        </p:spPr>
        <p:txBody>
          <a:bodyPr wrap="square" rtlCol="0">
            <a:spAutoFit/>
          </a:bodyPr>
          <a:lstStyle/>
          <a:p>
            <a:r>
              <a:rPr lang="de-DE" sz="19900" dirty="0"/>
              <a:t>?</a:t>
            </a:r>
          </a:p>
        </p:txBody>
      </p:sp>
      <p:sp>
        <p:nvSpPr>
          <p:cNvPr id="6" name="Textfeld 5"/>
          <p:cNvSpPr txBox="1"/>
          <p:nvPr/>
        </p:nvSpPr>
        <p:spPr>
          <a:xfrm>
            <a:off x="8443891" y="4351462"/>
            <a:ext cx="3096344" cy="1862048"/>
          </a:xfrm>
          <a:prstGeom prst="rect">
            <a:avLst/>
          </a:prstGeom>
          <a:noFill/>
        </p:spPr>
        <p:txBody>
          <a:bodyPr wrap="square" rtlCol="0">
            <a:spAutoFit/>
          </a:bodyPr>
          <a:lstStyle/>
          <a:p>
            <a:r>
              <a:rPr lang="de-DE" sz="11500" dirty="0"/>
              <a:t>?</a:t>
            </a:r>
          </a:p>
        </p:txBody>
      </p:sp>
      <p:sp>
        <p:nvSpPr>
          <p:cNvPr id="7" name="Fußzeilenplatzhalter 6">
            <a:extLst>
              <a:ext uri="{FF2B5EF4-FFF2-40B4-BE49-F238E27FC236}">
                <a16:creationId xmlns:a16="http://schemas.microsoft.com/office/drawing/2014/main" id="{D584E5D8-E8B6-4C42-8D77-925D75407B13}"/>
              </a:ext>
            </a:extLst>
          </p:cNvPr>
          <p:cNvSpPr>
            <a:spLocks noGrp="1"/>
          </p:cNvSpPr>
          <p:nvPr>
            <p:ph type="ftr" sz="quarter" idx="11"/>
          </p:nvPr>
        </p:nvSpPr>
        <p:spPr/>
        <p:txBody>
          <a:bodyPr/>
          <a:lstStyle/>
          <a:p>
            <a:pPr algn="r"/>
            <a:r>
              <a:rPr lang="de-DE"/>
              <a:t>© ppedv AG -29.11.2022</a:t>
            </a:r>
            <a:endParaRPr lang="de-DE" dirty="0"/>
          </a:p>
        </p:txBody>
      </p:sp>
      <p:sp>
        <p:nvSpPr>
          <p:cNvPr id="8" name="Foliennummernplatzhalter 7">
            <a:extLst>
              <a:ext uri="{FF2B5EF4-FFF2-40B4-BE49-F238E27FC236}">
                <a16:creationId xmlns:a16="http://schemas.microsoft.com/office/drawing/2014/main" id="{A58CE026-B8A9-47FA-8AD1-75C60B40D07B}"/>
              </a:ext>
            </a:extLst>
          </p:cNvPr>
          <p:cNvSpPr>
            <a:spLocks noGrp="1"/>
          </p:cNvSpPr>
          <p:nvPr>
            <p:ph type="sldNum" sz="quarter" idx="12"/>
          </p:nvPr>
        </p:nvSpPr>
        <p:spPr/>
        <p:txBody>
          <a:bodyPr/>
          <a:lstStyle/>
          <a:p>
            <a:fld id="{D0B68A9A-8F5D-4114-819E-CD9E627B0FFB}" type="slidenum">
              <a:rPr lang="de-DE" smtClean="0"/>
              <a:t>4</a:t>
            </a:fld>
            <a:endParaRPr lang="de-DE"/>
          </a:p>
        </p:txBody>
      </p:sp>
    </p:spTree>
    <p:extLst>
      <p:ext uri="{BB962C8B-B14F-4D97-AF65-F5344CB8AC3E}">
        <p14:creationId xmlns:p14="http://schemas.microsoft.com/office/powerpoint/2010/main" val="64590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p:cTn id="7"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2">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 calcmode="lin" valueType="num">
                                      <p:cBhvr>
                                        <p:cTn id="14" dur="500" fill="hold"/>
                                        <p:tgtEl>
                                          <p:spTgt spid="2">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p:cTn id="21" dur="500" fill="hold"/>
                                        <p:tgtEl>
                                          <p:spTgt spid="2">
                                            <p:txEl>
                                              <p:pRg st="3" end="3"/>
                                            </p:txEl>
                                          </p:spTgt>
                                        </p:tgtEl>
                                        <p:attrNameLst>
                                          <p:attrName>ppt_w</p:attrName>
                                        </p:attrNameLst>
                                      </p:cBhvr>
                                      <p:tavLst>
                                        <p:tav tm="0">
                                          <p:val>
                                            <p:fltVal val="0"/>
                                          </p:val>
                                        </p:tav>
                                        <p:tav tm="100000">
                                          <p:val>
                                            <p:strVal val="#ppt_w"/>
                                          </p:val>
                                        </p:tav>
                                      </p:tavLst>
                                    </p:anim>
                                    <p:anim calcmode="lin" valueType="num">
                                      <p:cBhvr>
                                        <p:cTn id="22" dur="500" fill="hold"/>
                                        <p:tgtEl>
                                          <p:spTgt spid="2">
                                            <p:txEl>
                                              <p:pRg st="3" end="3"/>
                                            </p:txEl>
                                          </p:spTgt>
                                        </p:tgtEl>
                                        <p:attrNameLst>
                                          <p:attrName>ppt_h</p:attrName>
                                        </p:attrNameLst>
                                      </p:cBhvr>
                                      <p:tavLst>
                                        <p:tav tm="0">
                                          <p:val>
                                            <p:fltVal val="0"/>
                                          </p:val>
                                        </p:tav>
                                        <p:tav tm="100000">
                                          <p:val>
                                            <p:strVal val="#ppt_h"/>
                                          </p:val>
                                        </p:tav>
                                      </p:tavLst>
                                    </p:anim>
                                    <p:animEffect transition="in" filter="fade">
                                      <p:cBhvr>
                                        <p:cTn id="23" dur="5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 calcmode="lin" valueType="num">
                                      <p:cBhvr>
                                        <p:cTn id="28" dur="500" fill="hold"/>
                                        <p:tgtEl>
                                          <p:spTgt spid="2">
                                            <p:txEl>
                                              <p:pRg st="4" end="4"/>
                                            </p:txEl>
                                          </p:spTgt>
                                        </p:tgtEl>
                                        <p:attrNameLst>
                                          <p:attrName>ppt_w</p:attrName>
                                        </p:attrNameLst>
                                      </p:cBhvr>
                                      <p:tavLst>
                                        <p:tav tm="0">
                                          <p:val>
                                            <p:fltVal val="0"/>
                                          </p:val>
                                        </p:tav>
                                        <p:tav tm="100000">
                                          <p:val>
                                            <p:strVal val="#ppt_w"/>
                                          </p:val>
                                        </p:tav>
                                      </p:tavLst>
                                    </p:anim>
                                    <p:anim calcmode="lin" valueType="num">
                                      <p:cBhvr>
                                        <p:cTn id="29" dur="500" fill="hold"/>
                                        <p:tgtEl>
                                          <p:spTgt spid="2">
                                            <p:txEl>
                                              <p:pRg st="4" end="4"/>
                                            </p:txEl>
                                          </p:spTgt>
                                        </p:tgtEl>
                                        <p:attrNameLst>
                                          <p:attrName>ppt_h</p:attrName>
                                        </p:attrNameLst>
                                      </p:cBhvr>
                                      <p:tavLst>
                                        <p:tav tm="0">
                                          <p:val>
                                            <p:fltVal val="0"/>
                                          </p:val>
                                        </p:tav>
                                        <p:tav tm="100000">
                                          <p:val>
                                            <p:strVal val="#ppt_h"/>
                                          </p:val>
                                        </p:tav>
                                      </p:tavLst>
                                    </p:anim>
                                    <p:animEffect transition="in" filter="fade">
                                      <p:cBhvr>
                                        <p:cTn id="30" dur="5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p:cTn id="35" dur="500" fill="hold"/>
                                        <p:tgtEl>
                                          <p:spTgt spid="2">
                                            <p:txEl>
                                              <p:pRg st="5" end="5"/>
                                            </p:txEl>
                                          </p:spTgt>
                                        </p:tgtEl>
                                        <p:attrNameLst>
                                          <p:attrName>ppt_w</p:attrName>
                                        </p:attrNameLst>
                                      </p:cBhvr>
                                      <p:tavLst>
                                        <p:tav tm="0">
                                          <p:val>
                                            <p:fltVal val="0"/>
                                          </p:val>
                                        </p:tav>
                                        <p:tav tm="100000">
                                          <p:val>
                                            <p:strVal val="#ppt_w"/>
                                          </p:val>
                                        </p:tav>
                                      </p:tavLst>
                                    </p:anim>
                                    <p:anim calcmode="lin" valueType="num">
                                      <p:cBhvr>
                                        <p:cTn id="36" dur="500" fill="hold"/>
                                        <p:tgtEl>
                                          <p:spTgt spid="2">
                                            <p:txEl>
                                              <p:pRg st="5" end="5"/>
                                            </p:txEl>
                                          </p:spTgt>
                                        </p:tgtEl>
                                        <p:attrNameLst>
                                          <p:attrName>ppt_h</p:attrName>
                                        </p:attrNameLst>
                                      </p:cBhvr>
                                      <p:tavLst>
                                        <p:tav tm="0">
                                          <p:val>
                                            <p:fltVal val="0"/>
                                          </p:val>
                                        </p:tav>
                                        <p:tav tm="100000">
                                          <p:val>
                                            <p:strVal val="#ppt_h"/>
                                          </p:val>
                                        </p:tav>
                                      </p:tavLst>
                                    </p:anim>
                                    <p:animEffect transition="in" filter="fad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 calcmode="lin" valueType="num">
                                      <p:cBhvr>
                                        <p:cTn id="42" dur="500" fill="hold"/>
                                        <p:tgtEl>
                                          <p:spTgt spid="2">
                                            <p:txEl>
                                              <p:pRg st="6" end="6"/>
                                            </p:txEl>
                                          </p:spTgt>
                                        </p:tgtEl>
                                        <p:attrNameLst>
                                          <p:attrName>ppt_w</p:attrName>
                                        </p:attrNameLst>
                                      </p:cBhvr>
                                      <p:tavLst>
                                        <p:tav tm="0">
                                          <p:val>
                                            <p:fltVal val="0"/>
                                          </p:val>
                                        </p:tav>
                                        <p:tav tm="100000">
                                          <p:val>
                                            <p:strVal val="#ppt_w"/>
                                          </p:val>
                                        </p:tav>
                                      </p:tavLst>
                                    </p:anim>
                                    <p:anim calcmode="lin" valueType="num">
                                      <p:cBhvr>
                                        <p:cTn id="43" dur="500" fill="hold"/>
                                        <p:tgtEl>
                                          <p:spTgt spid="2">
                                            <p:txEl>
                                              <p:pRg st="6" end="6"/>
                                            </p:txEl>
                                          </p:spTgt>
                                        </p:tgtEl>
                                        <p:attrNameLst>
                                          <p:attrName>ppt_h</p:attrName>
                                        </p:attrNameLst>
                                      </p:cBhvr>
                                      <p:tavLst>
                                        <p:tav tm="0">
                                          <p:val>
                                            <p:fltVal val="0"/>
                                          </p:val>
                                        </p:tav>
                                        <p:tav tm="100000">
                                          <p:val>
                                            <p:strVal val="#ppt_h"/>
                                          </p:val>
                                        </p:tav>
                                      </p:tavLst>
                                    </p:anim>
                                    <p:animEffect transition="in" filter="fade">
                                      <p:cBhvr>
                                        <p:cTn id="4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Module</a:t>
            </a:r>
          </a:p>
        </p:txBody>
      </p:sp>
      <p:sp>
        <p:nvSpPr>
          <p:cNvPr id="3" name="Inhaltsplatzhalter 2"/>
          <p:cNvSpPr>
            <a:spLocks noGrp="1"/>
          </p:cNvSpPr>
          <p:nvPr>
            <p:ph idx="1"/>
          </p:nvPr>
        </p:nvSpPr>
        <p:spPr/>
        <p:txBody>
          <a:bodyPr/>
          <a:lstStyle/>
          <a:p>
            <a:r>
              <a:rPr lang="de-DE" dirty="0"/>
              <a:t>Auf Windows Server mit einigen Rollen:</a:t>
            </a:r>
          </a:p>
        </p:txBody>
      </p:sp>
      <p:sp>
        <p:nvSpPr>
          <p:cNvPr id="4" name="Foliennummernplatzhalter 3"/>
          <p:cNvSpPr>
            <a:spLocks noGrp="1"/>
          </p:cNvSpPr>
          <p:nvPr>
            <p:ph type="sldNum" sz="quarter" idx="12"/>
          </p:nvPr>
        </p:nvSpPr>
        <p:spPr/>
        <p:txBody>
          <a:bodyPr/>
          <a:lstStyle/>
          <a:p>
            <a:fld id="{D0B68A9A-8F5D-4114-819E-CD9E627B0FFB}" type="slidenum">
              <a:rPr lang="de-DE" smtClean="0"/>
              <a:t>40</a:t>
            </a:fld>
            <a:endParaRPr lang="de-DE"/>
          </a:p>
        </p:txBody>
      </p:sp>
      <p:pic>
        <p:nvPicPr>
          <p:cNvPr id="5" name="Grafik 4"/>
          <p:cNvPicPr>
            <a:picLocks noChangeAspect="1"/>
          </p:cNvPicPr>
          <p:nvPr/>
        </p:nvPicPr>
        <p:blipFill>
          <a:blip r:embed="rId2"/>
          <a:stretch>
            <a:fillRect/>
          </a:stretch>
        </p:blipFill>
        <p:spPr>
          <a:xfrm>
            <a:off x="1663379" y="2230292"/>
            <a:ext cx="8033022" cy="4151036"/>
          </a:xfrm>
          <a:prstGeom prst="rect">
            <a:avLst/>
          </a:prstGeom>
        </p:spPr>
      </p:pic>
      <p:sp>
        <p:nvSpPr>
          <p:cNvPr id="6" name="Fußzeilenplatzhalter 5">
            <a:extLst>
              <a:ext uri="{FF2B5EF4-FFF2-40B4-BE49-F238E27FC236}">
                <a16:creationId xmlns:a16="http://schemas.microsoft.com/office/drawing/2014/main" id="{5D122F0E-68D8-41EB-87AC-B77BC8665DB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97807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sp>
        <p:nvSpPr>
          <p:cNvPr id="2" name="Titel 1"/>
          <p:cNvSpPr>
            <a:spLocks noGrp="1"/>
          </p:cNvSpPr>
          <p:nvPr>
            <p:ph type="title"/>
          </p:nvPr>
        </p:nvSpPr>
        <p:spPr/>
        <p:txBody>
          <a:bodyPr/>
          <a:lstStyle/>
          <a:p>
            <a:r>
              <a:rPr lang="de-DE" dirty="0"/>
              <a:t>Übung: Module</a:t>
            </a:r>
          </a:p>
        </p:txBody>
      </p:sp>
      <p:sp>
        <p:nvSpPr>
          <p:cNvPr id="3" name="Inhaltsplatzhalter 2"/>
          <p:cNvSpPr>
            <a:spLocks noGrp="1"/>
          </p:cNvSpPr>
          <p:nvPr>
            <p:ph idx="1"/>
          </p:nvPr>
        </p:nvSpPr>
        <p:spPr/>
        <p:txBody>
          <a:bodyPr/>
          <a:lstStyle/>
          <a:p>
            <a:pPr marL="514350" indent="-514350">
              <a:buFont typeface="+mj-lt"/>
              <a:buAutoNum type="arabicPeriod"/>
            </a:pPr>
            <a:r>
              <a:rPr lang="de-DE" dirty="0"/>
              <a:t>Lassen Sie sich alle geladenen Module auflisten</a:t>
            </a:r>
          </a:p>
          <a:p>
            <a:pPr marL="514350" indent="-514350">
              <a:buFont typeface="+mj-lt"/>
              <a:buAutoNum type="arabicPeriod"/>
            </a:pPr>
            <a:r>
              <a:rPr lang="de-DE" dirty="0"/>
              <a:t>Führen Sie „</a:t>
            </a:r>
            <a:r>
              <a:rPr lang="de-DE" dirty="0" err="1">
                <a:latin typeface="Courier New" panose="02070309020205020404" pitchFamily="49" charset="0"/>
                <a:cs typeface="Courier New" panose="02070309020205020404" pitchFamily="49" charset="0"/>
              </a:rPr>
              <a:t>Get-ADUser</a:t>
            </a:r>
            <a:r>
              <a:rPr lang="de-DE" dirty="0">
                <a:latin typeface="Courier New" panose="02070309020205020404" pitchFamily="49" charset="0"/>
                <a:cs typeface="Courier New" panose="02070309020205020404" pitchFamily="49" charset="0"/>
              </a:rPr>
              <a:t> –Filter *</a:t>
            </a:r>
            <a:r>
              <a:rPr lang="de-DE" dirty="0"/>
              <a:t>“ aus</a:t>
            </a:r>
          </a:p>
          <a:p>
            <a:pPr marL="514350" indent="-514350">
              <a:buFont typeface="+mj-lt"/>
              <a:buAutoNum type="arabicPeriod"/>
            </a:pPr>
            <a:r>
              <a:rPr lang="de-DE" dirty="0"/>
              <a:t>Lassen Sie sich erneut alle geladenen Module auflisten</a:t>
            </a:r>
          </a:p>
          <a:p>
            <a:pPr marL="514350" indent="-514350">
              <a:buFont typeface="+mj-lt"/>
              <a:buAutoNum type="arabicPeriod"/>
            </a:pPr>
            <a:r>
              <a:rPr lang="de-DE" dirty="0"/>
              <a:t>Lassen Sie sich alle verfügbaren Module auflisten</a:t>
            </a:r>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41</a:t>
            </a:fld>
            <a:endParaRPr lang="de-DE"/>
          </a:p>
        </p:txBody>
      </p:sp>
      <p:graphicFrame>
        <p:nvGraphicFramePr>
          <p:cNvPr id="6" name="Table 6"/>
          <p:cNvGraphicFramePr>
            <a:graphicFrameLocks noGrp="1"/>
          </p:cNvGraphicFramePr>
          <p:nvPr>
            <p:extLst>
              <p:ext uri="{D42A27DB-BD31-4B8C-83A1-F6EECF244321}">
                <p14:modId xmlns:p14="http://schemas.microsoft.com/office/powerpoint/2010/main" val="3827160516"/>
              </p:ext>
            </p:extLst>
          </p:nvPr>
        </p:nvGraphicFramePr>
        <p:xfrm>
          <a:off x="5197219" y="6126163"/>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dc.ppedv.kurs</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23F1732B-FD90-4795-A5E9-069191C29E0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38840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-Module</a:t>
            </a:r>
          </a:p>
          <a:p>
            <a:pPr marL="514350" indent="-514350">
              <a:buFont typeface="+mj-lt"/>
              <a:buAutoNum type="arabicPeriod"/>
            </a:pPr>
            <a:r>
              <a:rPr lang="de-DE" dirty="0" err="1">
                <a:latin typeface="Courier New" panose="02070309020205020404" pitchFamily="49" charset="0"/>
                <a:cs typeface="Courier New" panose="02070309020205020404" pitchFamily="49" charset="0"/>
              </a:rPr>
              <a:t>Get-ADUser</a:t>
            </a:r>
            <a:r>
              <a:rPr lang="de-DE" dirty="0">
                <a:latin typeface="Courier New" panose="02070309020205020404" pitchFamily="49" charset="0"/>
                <a:cs typeface="Courier New" panose="02070309020205020404" pitchFamily="49" charset="0"/>
              </a:rPr>
              <a:t> -Filter *</a:t>
            </a:r>
          </a:p>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-Module</a:t>
            </a:r>
          </a:p>
          <a:p>
            <a:pPr marL="514350" indent="-514350">
              <a:buFont typeface="+mj-lt"/>
              <a:buAutoNum type="arabicPeriod"/>
            </a:pP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-Module -</a:t>
            </a:r>
            <a:r>
              <a:rPr lang="de-DE" dirty="0" err="1">
                <a:latin typeface="Courier New" panose="02070309020205020404" pitchFamily="49" charset="0"/>
                <a:cs typeface="Courier New" panose="02070309020205020404" pitchFamily="49" charset="0"/>
              </a:rPr>
              <a:t>ListAvailable</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42</a:t>
            </a:fld>
            <a:endParaRPr lang="de-DE"/>
          </a:p>
        </p:txBody>
      </p:sp>
      <p:sp>
        <p:nvSpPr>
          <p:cNvPr id="5" name="Fußzeilenplatzhalter 4">
            <a:extLst>
              <a:ext uri="{FF2B5EF4-FFF2-40B4-BE49-F238E27FC236}">
                <a16:creationId xmlns:a16="http://schemas.microsoft.com/office/drawing/2014/main" id="{405D084B-B798-4633-A32D-D747F8BD34D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076892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Die Pipeline</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43</a:t>
            </a:fld>
            <a:endParaRPr lang="de-DE"/>
          </a:p>
        </p:txBody>
      </p:sp>
      <p:sp>
        <p:nvSpPr>
          <p:cNvPr id="2" name="Fußzeilenplatzhalter 1">
            <a:extLst>
              <a:ext uri="{FF2B5EF4-FFF2-40B4-BE49-F238E27FC236}">
                <a16:creationId xmlns:a16="http://schemas.microsoft.com/office/drawing/2014/main" id="{C48FE9DD-EE11-46E0-A23E-280F360FEE3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341552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a:t>
            </a:r>
          </a:p>
        </p:txBody>
      </p:sp>
      <p:sp>
        <p:nvSpPr>
          <p:cNvPr id="3" name="Inhaltsplatzhalter 2"/>
          <p:cNvSpPr>
            <a:spLocks noGrp="1"/>
          </p:cNvSpPr>
          <p:nvPr>
            <p:ph idx="1"/>
          </p:nvPr>
        </p:nvSpPr>
        <p:spPr/>
        <p:txBody>
          <a:bodyPr>
            <a:normAutofit/>
          </a:bodyPr>
          <a:lstStyle/>
          <a:p>
            <a:r>
              <a:rPr lang="de-DE" dirty="0" err="1"/>
              <a:t>PowerShell</a:t>
            </a:r>
            <a:r>
              <a:rPr lang="de-DE" dirty="0"/>
              <a:t> Kommandos werden in einer </a:t>
            </a:r>
            <a:r>
              <a:rPr lang="de-DE" i="1" dirty="0"/>
              <a:t>Pipeline </a:t>
            </a:r>
            <a:r>
              <a:rPr lang="de-DE" dirty="0"/>
              <a:t>ausgeführt</a:t>
            </a:r>
          </a:p>
          <a:p>
            <a:r>
              <a:rPr lang="de-DE" dirty="0"/>
              <a:t>Pipeline kann ein oder mehrere </a:t>
            </a:r>
            <a:r>
              <a:rPr lang="de-DE" dirty="0" err="1"/>
              <a:t>Commandlets</a:t>
            </a:r>
            <a:r>
              <a:rPr lang="de-DE" dirty="0"/>
              <a:t> enthalten</a:t>
            </a:r>
          </a:p>
          <a:p>
            <a:r>
              <a:rPr lang="de-DE" dirty="0"/>
              <a:t>Mehrere </a:t>
            </a:r>
            <a:r>
              <a:rPr lang="de-DE" dirty="0" err="1"/>
              <a:t>Commandlets</a:t>
            </a:r>
            <a:r>
              <a:rPr lang="de-DE" dirty="0"/>
              <a:t> werden durch „|“ verknüpft</a:t>
            </a:r>
          </a:p>
          <a:p>
            <a:r>
              <a:rPr lang="de-DE" dirty="0" err="1"/>
              <a:t>Commandlets</a:t>
            </a:r>
            <a:r>
              <a:rPr lang="de-DE" dirty="0"/>
              <a:t> werden von links nach rechts ausgeführt</a:t>
            </a:r>
          </a:p>
          <a:p>
            <a:r>
              <a:rPr lang="de-DE" dirty="0"/>
              <a:t>Auf der Konsole wird die Ausgabe des letzten </a:t>
            </a:r>
            <a:r>
              <a:rPr lang="de-DE" dirty="0" err="1"/>
              <a:t>Commandlets</a:t>
            </a:r>
            <a:r>
              <a:rPr lang="de-DE" dirty="0"/>
              <a:t> gezeigt</a:t>
            </a:r>
          </a:p>
        </p:txBody>
      </p:sp>
      <p:sp>
        <p:nvSpPr>
          <p:cNvPr id="4" name="Foliennummernplatzhalter 3"/>
          <p:cNvSpPr>
            <a:spLocks noGrp="1"/>
          </p:cNvSpPr>
          <p:nvPr>
            <p:ph type="sldNum" sz="quarter" idx="12"/>
          </p:nvPr>
        </p:nvSpPr>
        <p:spPr/>
        <p:txBody>
          <a:bodyPr/>
          <a:lstStyle/>
          <a:p>
            <a:fld id="{D0B68A9A-8F5D-4114-819E-CD9E627B0FFB}" type="slidenum">
              <a:rPr lang="de-DE" smtClean="0"/>
              <a:t>44</a:t>
            </a:fld>
            <a:endParaRPr lang="de-DE"/>
          </a:p>
        </p:txBody>
      </p:sp>
      <p:sp>
        <p:nvSpPr>
          <p:cNvPr id="5" name="Fußzeilenplatzhalter 4">
            <a:extLst>
              <a:ext uri="{FF2B5EF4-FFF2-40B4-BE49-F238E27FC236}">
                <a16:creationId xmlns:a16="http://schemas.microsoft.com/office/drawing/2014/main" id="{443A358B-9F78-4E84-B8BF-201A2214812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940383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a:t>
            </a:r>
          </a:p>
        </p:txBody>
      </p:sp>
      <p:sp>
        <p:nvSpPr>
          <p:cNvPr id="3" name="Inhaltsplatzhalter 2"/>
          <p:cNvSpPr>
            <a:spLocks noGrp="1"/>
          </p:cNvSpPr>
          <p:nvPr>
            <p:ph idx="1"/>
          </p:nvPr>
        </p:nvSpPr>
        <p:spPr/>
        <p:txBody>
          <a:bodyPr/>
          <a:lstStyle/>
          <a:p>
            <a:r>
              <a:rPr lang="de-DE" dirty="0"/>
              <a:t>Bsp.: </a:t>
            </a:r>
            <a:r>
              <a:rPr lang="de-DE" b="1" dirty="0" err="1"/>
              <a:t>Get</a:t>
            </a:r>
            <a:r>
              <a:rPr lang="de-DE" b="1" dirty="0"/>
              <a:t>-Service | Out-File Services.txt</a:t>
            </a:r>
          </a:p>
          <a:p>
            <a:r>
              <a:rPr lang="de-DE" dirty="0"/>
              <a:t>Das ist also die Kombination aus </a:t>
            </a:r>
            <a:r>
              <a:rPr lang="de-DE" b="1" dirty="0" err="1"/>
              <a:t>Get</a:t>
            </a:r>
            <a:r>
              <a:rPr lang="de-DE" b="1" dirty="0"/>
              <a:t>-Service</a:t>
            </a:r>
            <a:r>
              <a:rPr lang="de-DE" dirty="0"/>
              <a:t> und </a:t>
            </a:r>
            <a:r>
              <a:rPr lang="de-DE" b="1" dirty="0"/>
              <a:t>Out-File</a:t>
            </a:r>
          </a:p>
          <a:p>
            <a:pPr marL="0" indent="0">
              <a:buNone/>
            </a:pPr>
            <a:r>
              <a:rPr lang="de-DE" dirty="0"/>
              <a:t>  (Hier wird dann auch keine Ausgabe erzeugt!)</a:t>
            </a:r>
          </a:p>
          <a:p>
            <a:r>
              <a:rPr lang="de-DE" dirty="0"/>
              <a:t>In diesem Fall entspricht das etwa dem           „&gt; Services.txt“ aus DOS</a:t>
            </a:r>
          </a:p>
          <a:p>
            <a:r>
              <a:rPr lang="de-DE" dirty="0"/>
              <a:t>Funktioniert aber anders!</a:t>
            </a:r>
          </a:p>
        </p:txBody>
      </p:sp>
      <p:sp>
        <p:nvSpPr>
          <p:cNvPr id="4" name="Foliennummernplatzhalter 3"/>
          <p:cNvSpPr>
            <a:spLocks noGrp="1"/>
          </p:cNvSpPr>
          <p:nvPr>
            <p:ph type="sldNum" sz="quarter" idx="12"/>
          </p:nvPr>
        </p:nvSpPr>
        <p:spPr/>
        <p:txBody>
          <a:bodyPr/>
          <a:lstStyle/>
          <a:p>
            <a:fld id="{D0B68A9A-8F5D-4114-819E-CD9E627B0FFB}" type="slidenum">
              <a:rPr lang="de-DE" smtClean="0"/>
              <a:t>45</a:t>
            </a:fld>
            <a:endParaRPr lang="de-DE"/>
          </a:p>
        </p:txBody>
      </p:sp>
      <p:sp>
        <p:nvSpPr>
          <p:cNvPr id="5" name="Fußzeilenplatzhalter 4">
            <a:extLst>
              <a:ext uri="{FF2B5EF4-FFF2-40B4-BE49-F238E27FC236}">
                <a16:creationId xmlns:a16="http://schemas.microsoft.com/office/drawing/2014/main" id="{508234F2-83D1-4366-8EBC-D471223E717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8522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a:t>
            </a:r>
          </a:p>
        </p:txBody>
      </p:sp>
      <p:sp>
        <p:nvSpPr>
          <p:cNvPr id="3" name="Inhaltsplatzhalter 2"/>
          <p:cNvSpPr>
            <a:spLocks noGrp="1"/>
          </p:cNvSpPr>
          <p:nvPr>
            <p:ph idx="1"/>
          </p:nvPr>
        </p:nvSpPr>
        <p:spPr/>
        <p:txBody>
          <a:bodyPr/>
          <a:lstStyle/>
          <a:p>
            <a:r>
              <a:rPr lang="de-DE" dirty="0"/>
              <a:t>Windows </a:t>
            </a:r>
            <a:r>
              <a:rPr lang="de-DE" dirty="0" err="1"/>
              <a:t>PowerShell</a:t>
            </a:r>
            <a:r>
              <a:rPr lang="de-DE" dirty="0"/>
              <a:t> ist objektorientiert</a:t>
            </a:r>
          </a:p>
          <a:p>
            <a:r>
              <a:rPr lang="de-DE" dirty="0"/>
              <a:t>Ausgabe von </a:t>
            </a:r>
            <a:r>
              <a:rPr lang="de-DE" dirty="0" err="1"/>
              <a:t>Commandlets</a:t>
            </a:r>
            <a:r>
              <a:rPr lang="de-DE" dirty="0"/>
              <a:t> erzeugt in der Regel Objekte</a:t>
            </a:r>
          </a:p>
          <a:p>
            <a:r>
              <a:rPr lang="de-DE" dirty="0"/>
              <a:t>Diese werden meist in Textform dargestellt</a:t>
            </a:r>
          </a:p>
          <a:p>
            <a:r>
              <a:rPr lang="de-DE" dirty="0"/>
              <a:t>Objekte können enthalten:</a:t>
            </a:r>
          </a:p>
          <a:p>
            <a:pPr lvl="1"/>
            <a:r>
              <a:rPr lang="de-DE" dirty="0"/>
              <a:t>Eigenschaften („Properties“)</a:t>
            </a:r>
          </a:p>
          <a:p>
            <a:pPr lvl="1"/>
            <a:r>
              <a:rPr lang="de-DE" dirty="0"/>
              <a:t>Methoden („</a:t>
            </a:r>
            <a:r>
              <a:rPr lang="de-DE" dirty="0" err="1"/>
              <a:t>Methods</a:t>
            </a:r>
            <a:r>
              <a:rPr lang="de-DE" dirty="0"/>
              <a:t>“)</a:t>
            </a:r>
          </a:p>
          <a:p>
            <a:pPr lvl="1"/>
            <a:r>
              <a:rPr lang="de-DE" dirty="0"/>
              <a:t>Ereignisse („Events“)</a:t>
            </a:r>
          </a:p>
        </p:txBody>
      </p:sp>
      <p:sp>
        <p:nvSpPr>
          <p:cNvPr id="4" name="Foliennummernplatzhalter 3"/>
          <p:cNvSpPr>
            <a:spLocks noGrp="1"/>
          </p:cNvSpPr>
          <p:nvPr>
            <p:ph type="sldNum" sz="quarter" idx="12"/>
          </p:nvPr>
        </p:nvSpPr>
        <p:spPr/>
        <p:txBody>
          <a:bodyPr/>
          <a:lstStyle/>
          <a:p>
            <a:fld id="{D0B68A9A-8F5D-4114-819E-CD9E627B0FFB}" type="slidenum">
              <a:rPr lang="de-DE" smtClean="0"/>
              <a:t>46</a:t>
            </a:fld>
            <a:endParaRPr lang="de-DE"/>
          </a:p>
        </p:txBody>
      </p:sp>
      <p:sp>
        <p:nvSpPr>
          <p:cNvPr id="5" name="Fußzeilenplatzhalter 4">
            <a:extLst>
              <a:ext uri="{FF2B5EF4-FFF2-40B4-BE49-F238E27FC236}">
                <a16:creationId xmlns:a16="http://schemas.microsoft.com/office/drawing/2014/main" id="{DFAF11A2-82D7-41A2-9600-277B00A52DA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496155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a:t>
            </a:r>
          </a:p>
        </p:txBody>
      </p:sp>
      <p:sp>
        <p:nvSpPr>
          <p:cNvPr id="3" name="Inhaltsplatzhalter 2"/>
          <p:cNvSpPr>
            <a:spLocks noGrp="1"/>
          </p:cNvSpPr>
          <p:nvPr>
            <p:ph idx="1"/>
          </p:nvPr>
        </p:nvSpPr>
        <p:spPr/>
        <p:txBody>
          <a:bodyPr/>
          <a:lstStyle/>
          <a:p>
            <a:r>
              <a:rPr lang="de-DE" dirty="0" err="1"/>
              <a:t>Commandlets</a:t>
            </a:r>
            <a:r>
              <a:rPr lang="de-DE" dirty="0"/>
              <a:t>, die Objekte generieren, können an </a:t>
            </a:r>
            <a:r>
              <a:rPr lang="de-DE" b="1" dirty="0" err="1"/>
              <a:t>Get</a:t>
            </a:r>
            <a:r>
              <a:rPr lang="de-DE" b="1" dirty="0"/>
              <a:t>-Member </a:t>
            </a:r>
            <a:r>
              <a:rPr lang="de-DE" dirty="0"/>
              <a:t>übergeben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47</a:t>
            </a:fld>
            <a:endParaRPr lang="de-DE"/>
          </a:p>
        </p:txBody>
      </p:sp>
      <p:pic>
        <p:nvPicPr>
          <p:cNvPr id="5" name="Grafik 4"/>
          <p:cNvPicPr>
            <a:picLocks noChangeAspect="1"/>
          </p:cNvPicPr>
          <p:nvPr/>
        </p:nvPicPr>
        <p:blipFill>
          <a:blip r:embed="rId2"/>
          <a:stretch>
            <a:fillRect/>
          </a:stretch>
        </p:blipFill>
        <p:spPr>
          <a:xfrm>
            <a:off x="3935760" y="2327552"/>
            <a:ext cx="7128792" cy="4530448"/>
          </a:xfrm>
          <a:prstGeom prst="rect">
            <a:avLst/>
          </a:prstGeom>
        </p:spPr>
      </p:pic>
      <p:sp>
        <p:nvSpPr>
          <p:cNvPr id="6" name="Fußzeilenplatzhalter 5">
            <a:extLst>
              <a:ext uri="{FF2B5EF4-FFF2-40B4-BE49-F238E27FC236}">
                <a16:creationId xmlns:a16="http://schemas.microsoft.com/office/drawing/2014/main" id="{F15CBC47-43D3-4D83-B5DC-48AF9333B43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121950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a:t>
            </a:r>
          </a:p>
        </p:txBody>
      </p:sp>
      <p:sp>
        <p:nvSpPr>
          <p:cNvPr id="3" name="Inhaltsplatzhalter 2"/>
          <p:cNvSpPr>
            <a:spLocks noGrp="1"/>
          </p:cNvSpPr>
          <p:nvPr>
            <p:ph idx="1"/>
          </p:nvPr>
        </p:nvSpPr>
        <p:spPr/>
        <p:txBody>
          <a:bodyPr/>
          <a:lstStyle/>
          <a:p>
            <a:r>
              <a:rPr lang="de-DE" dirty="0"/>
              <a:t>Pipeline ermöglicht </a:t>
            </a:r>
          </a:p>
          <a:p>
            <a:pPr lvl="1"/>
            <a:r>
              <a:rPr lang="de-DE" dirty="0"/>
              <a:t>komplexe Aufgaben in sehr kurzen Aufrufen (dazu später mehr)</a:t>
            </a:r>
          </a:p>
          <a:p>
            <a:pPr lvl="1"/>
            <a:r>
              <a:rPr lang="de-DE" dirty="0"/>
              <a:t>Formatierung der Ausgabe</a:t>
            </a:r>
          </a:p>
          <a:p>
            <a:pPr lvl="1"/>
            <a:r>
              <a:rPr lang="de-DE" dirty="0"/>
              <a:t>Filterung</a:t>
            </a:r>
          </a:p>
          <a:p>
            <a:pPr lvl="1"/>
            <a:r>
              <a:rPr lang="de-DE" dirty="0"/>
              <a:t>Sortierung</a:t>
            </a:r>
          </a:p>
          <a:p>
            <a:pPr lvl="1"/>
            <a:r>
              <a:rPr lang="de-DE" dirty="0" err="1"/>
              <a:t>uvm</a:t>
            </a:r>
            <a:r>
              <a:rPr lang="de-DE" dirty="0"/>
              <a: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48</a:t>
            </a:fld>
            <a:endParaRPr lang="de-DE"/>
          </a:p>
        </p:txBody>
      </p:sp>
      <p:sp>
        <p:nvSpPr>
          <p:cNvPr id="5" name="Fußzeilenplatzhalter 4">
            <a:extLst>
              <a:ext uri="{FF2B5EF4-FFF2-40B4-BE49-F238E27FC236}">
                <a16:creationId xmlns:a16="http://schemas.microsoft.com/office/drawing/2014/main" id="{8831E261-7297-4DE1-969C-FDC4FE8C066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2005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Formatierung der Ausgabe</a:t>
            </a:r>
          </a:p>
        </p:txBody>
      </p:sp>
      <p:sp>
        <p:nvSpPr>
          <p:cNvPr id="3" name="Inhaltsplatzhalter 2"/>
          <p:cNvSpPr>
            <a:spLocks noGrp="1"/>
          </p:cNvSpPr>
          <p:nvPr>
            <p:ph idx="1"/>
          </p:nvPr>
        </p:nvSpPr>
        <p:spPr/>
        <p:txBody>
          <a:bodyPr/>
          <a:lstStyle/>
          <a:p>
            <a:r>
              <a:rPr lang="de-DE" dirty="0"/>
              <a:t>Verschiedene </a:t>
            </a:r>
            <a:r>
              <a:rPr lang="de-DE" dirty="0" err="1"/>
              <a:t>Cmdlets</a:t>
            </a:r>
            <a:r>
              <a:rPr lang="de-DE" dirty="0"/>
              <a:t>, die zur Formatierung der Ausgabe genutzt werden können:</a:t>
            </a:r>
          </a:p>
          <a:p>
            <a:pPr lvl="1"/>
            <a:r>
              <a:rPr lang="de-DE" b="1" dirty="0"/>
              <a:t>Format-Table</a:t>
            </a:r>
            <a:r>
              <a:rPr lang="de-DE" dirty="0"/>
              <a:t> (Standard) („</a:t>
            </a:r>
            <a:r>
              <a:rPr lang="de-DE" dirty="0" err="1"/>
              <a:t>ft</a:t>
            </a:r>
            <a:r>
              <a:rPr lang="de-DE" dirty="0"/>
              <a:t>“)</a:t>
            </a:r>
          </a:p>
          <a:p>
            <a:pPr lvl="1"/>
            <a:r>
              <a:rPr lang="de-DE" b="1" dirty="0"/>
              <a:t>Format-List</a:t>
            </a:r>
            <a:r>
              <a:rPr lang="de-DE" dirty="0"/>
              <a:t> („</a:t>
            </a:r>
            <a:r>
              <a:rPr lang="de-DE" dirty="0" err="1"/>
              <a:t>fl</a:t>
            </a:r>
            <a:r>
              <a:rPr lang="de-DE" dirty="0"/>
              <a:t>“)</a:t>
            </a:r>
          </a:p>
          <a:p>
            <a:pPr lvl="1"/>
            <a:r>
              <a:rPr lang="de-DE" b="1" dirty="0"/>
              <a:t>Format-Wide</a:t>
            </a:r>
            <a:r>
              <a:rPr lang="de-DE" dirty="0"/>
              <a:t> („</a:t>
            </a:r>
            <a:r>
              <a:rPr lang="de-DE" dirty="0" err="1"/>
              <a:t>fw</a:t>
            </a:r>
            <a:r>
              <a:rPr lang="de-DE" dirty="0"/>
              <a:t>“)</a:t>
            </a:r>
          </a:p>
        </p:txBody>
      </p:sp>
      <p:sp>
        <p:nvSpPr>
          <p:cNvPr id="4" name="Foliennummernplatzhalter 3"/>
          <p:cNvSpPr>
            <a:spLocks noGrp="1"/>
          </p:cNvSpPr>
          <p:nvPr>
            <p:ph type="sldNum" sz="quarter" idx="12"/>
          </p:nvPr>
        </p:nvSpPr>
        <p:spPr/>
        <p:txBody>
          <a:bodyPr/>
          <a:lstStyle/>
          <a:p>
            <a:fld id="{D0B68A9A-8F5D-4114-819E-CD9E627B0FFB}" type="slidenum">
              <a:rPr lang="de-DE" smtClean="0"/>
              <a:t>49</a:t>
            </a:fld>
            <a:endParaRPr lang="de-DE"/>
          </a:p>
        </p:txBody>
      </p:sp>
      <p:sp>
        <p:nvSpPr>
          <p:cNvPr id="5" name="Fußzeilenplatzhalter 4">
            <a:extLst>
              <a:ext uri="{FF2B5EF4-FFF2-40B4-BE49-F238E27FC236}">
                <a16:creationId xmlns:a16="http://schemas.microsoft.com/office/drawing/2014/main" id="{C1B64226-C32C-4D7D-8D07-B3E281EE859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6340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Etwas genauer bitte…</a:t>
            </a:r>
          </a:p>
        </p:txBody>
      </p:sp>
      <p:sp>
        <p:nvSpPr>
          <p:cNvPr id="2" name="Inhaltsplatzhalter 1"/>
          <p:cNvSpPr>
            <a:spLocks noGrp="1"/>
          </p:cNvSpPr>
          <p:nvPr>
            <p:ph idx="1"/>
          </p:nvPr>
        </p:nvSpPr>
        <p:spPr>
          <a:xfrm>
            <a:off x="838200" y="1825625"/>
            <a:ext cx="10874424" cy="4351338"/>
          </a:xfrm>
        </p:spPr>
        <p:txBody>
          <a:bodyPr>
            <a:normAutofit/>
          </a:bodyPr>
          <a:lstStyle/>
          <a:p>
            <a:r>
              <a:rPr lang="de-DE" sz="2400" dirty="0"/>
              <a:t>Skript- &amp; Kommandosprache</a:t>
            </a:r>
          </a:p>
          <a:p>
            <a:r>
              <a:rPr lang="de-DE" sz="2400" dirty="0"/>
              <a:t>(Bessere) Alternative zur CMD</a:t>
            </a:r>
          </a:p>
          <a:p>
            <a:r>
              <a:rPr lang="de-DE" sz="2400" dirty="0"/>
              <a:t>Wurde 2006 eingeführt</a:t>
            </a:r>
          </a:p>
          <a:p>
            <a:r>
              <a:rPr lang="de-DE" sz="2400" dirty="0"/>
              <a:t>Bereits seit Windows 7 / Server 2008 R2 fester Bestandteil der Microsoft-Betriebssysteme</a:t>
            </a:r>
          </a:p>
          <a:p>
            <a:r>
              <a:rPr lang="de-DE" sz="2400" dirty="0"/>
              <a:t>Nachinstallierbar (WMF)</a:t>
            </a:r>
          </a:p>
          <a:p>
            <a:r>
              <a:rPr lang="de-DE" sz="2400" dirty="0"/>
              <a:t>Objektorientiert</a:t>
            </a:r>
          </a:p>
          <a:p>
            <a:r>
              <a:rPr lang="de-DE" sz="2400" dirty="0"/>
              <a:t>Mitgelieferte IDE inkl. Debugger (ISE)</a:t>
            </a:r>
          </a:p>
          <a:p>
            <a:r>
              <a:rPr lang="de-DE" sz="2400" dirty="0"/>
              <a:t>Basiert auf .NET Framework</a:t>
            </a:r>
          </a:p>
          <a:p>
            <a:endParaRPr lang="de-DE" dirty="0"/>
          </a:p>
        </p:txBody>
      </p:sp>
      <p:sp>
        <p:nvSpPr>
          <p:cNvPr id="4" name="Fußzeilenplatzhalter 3">
            <a:extLst>
              <a:ext uri="{FF2B5EF4-FFF2-40B4-BE49-F238E27FC236}">
                <a16:creationId xmlns:a16="http://schemas.microsoft.com/office/drawing/2014/main" id="{716BDDE1-73EB-48A4-A972-A1F1815294A8}"/>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565CE92E-F0DE-47FE-9EAF-9296D8F531B7}"/>
              </a:ext>
            </a:extLst>
          </p:cNvPr>
          <p:cNvSpPr>
            <a:spLocks noGrp="1"/>
          </p:cNvSpPr>
          <p:nvPr>
            <p:ph type="sldNum" sz="quarter" idx="12"/>
          </p:nvPr>
        </p:nvSpPr>
        <p:spPr/>
        <p:txBody>
          <a:bodyPr/>
          <a:lstStyle/>
          <a:p>
            <a:fld id="{D0B68A9A-8F5D-4114-819E-CD9E627B0FFB}" type="slidenum">
              <a:rPr lang="de-DE" smtClean="0"/>
              <a:t>5</a:t>
            </a:fld>
            <a:endParaRPr lang="de-DE"/>
          </a:p>
        </p:txBody>
      </p:sp>
    </p:spTree>
    <p:extLst>
      <p:ext uri="{BB962C8B-B14F-4D97-AF65-F5344CB8AC3E}">
        <p14:creationId xmlns:p14="http://schemas.microsoft.com/office/powerpoint/2010/main" val="1411271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Formatierung der Ausgabe</a:t>
            </a:r>
          </a:p>
        </p:txBody>
      </p:sp>
      <p:pic>
        <p:nvPicPr>
          <p:cNvPr id="8" name="Inhaltsplatzhalter 7"/>
          <p:cNvPicPr>
            <a:picLocks noGrp="1" noChangeAspect="1"/>
          </p:cNvPicPr>
          <p:nvPr>
            <p:ph idx="1"/>
          </p:nvPr>
        </p:nvPicPr>
        <p:blipFill rotWithShape="1">
          <a:blip r:embed="rId2"/>
          <a:stretch/>
        </p:blipFill>
        <p:spPr>
          <a:xfrm>
            <a:off x="6497942" y="1314652"/>
            <a:ext cx="4566610" cy="3686666"/>
          </a:xfrm>
          <a:prstGeom prst="rect">
            <a:avLst/>
          </a:prstGeom>
          <a:ln w="38100">
            <a:solidFill>
              <a:srgbClr val="C00000"/>
            </a:solidFill>
          </a:ln>
        </p:spPr>
      </p:pic>
      <p:sp>
        <p:nvSpPr>
          <p:cNvPr id="4" name="Foliennummernplatzhalter 3"/>
          <p:cNvSpPr>
            <a:spLocks noGrp="1"/>
          </p:cNvSpPr>
          <p:nvPr>
            <p:ph type="sldNum" sz="quarter" idx="12"/>
          </p:nvPr>
        </p:nvSpPr>
        <p:spPr>
          <a:xfrm>
            <a:off x="8005192" y="6356351"/>
            <a:ext cx="2133600" cy="365125"/>
          </a:xfrm>
        </p:spPr>
        <p:txBody>
          <a:bodyPr/>
          <a:lstStyle/>
          <a:p>
            <a:fld id="{D0B68A9A-8F5D-4114-819E-CD9E627B0FFB}" type="slidenum">
              <a:rPr lang="de-DE" smtClean="0"/>
              <a:t>50</a:t>
            </a:fld>
            <a:endParaRPr lang="de-DE"/>
          </a:p>
        </p:txBody>
      </p:sp>
      <p:pic>
        <p:nvPicPr>
          <p:cNvPr id="5" name="Grafik 4"/>
          <p:cNvPicPr>
            <a:picLocks noChangeAspect="1"/>
          </p:cNvPicPr>
          <p:nvPr/>
        </p:nvPicPr>
        <p:blipFill rotWithShape="1">
          <a:blip r:embed="rId3"/>
          <a:srcRect b="27706"/>
          <a:stretch/>
        </p:blipFill>
        <p:spPr>
          <a:xfrm>
            <a:off x="912906" y="2760018"/>
            <a:ext cx="4030966" cy="2269317"/>
          </a:xfrm>
          <a:prstGeom prst="rect">
            <a:avLst/>
          </a:prstGeom>
          <a:ln w="38100">
            <a:solidFill>
              <a:srgbClr val="C00000"/>
            </a:solidFill>
          </a:ln>
        </p:spPr>
      </p:pic>
      <p:pic>
        <p:nvPicPr>
          <p:cNvPr id="6" name="Grafik 5"/>
          <p:cNvPicPr>
            <a:picLocks noChangeAspect="1"/>
          </p:cNvPicPr>
          <p:nvPr/>
        </p:nvPicPr>
        <p:blipFill>
          <a:blip r:embed="rId4"/>
          <a:stretch>
            <a:fillRect/>
          </a:stretch>
        </p:blipFill>
        <p:spPr>
          <a:xfrm>
            <a:off x="911571" y="5059177"/>
            <a:ext cx="5976664" cy="1088899"/>
          </a:xfrm>
          <a:prstGeom prst="rect">
            <a:avLst/>
          </a:prstGeom>
          <a:ln w="38100">
            <a:solidFill>
              <a:srgbClr val="C00000"/>
            </a:solidFill>
          </a:ln>
        </p:spPr>
      </p:pic>
      <p:pic>
        <p:nvPicPr>
          <p:cNvPr id="7" name="Grafik 6"/>
          <p:cNvPicPr>
            <a:picLocks noChangeAspect="1"/>
          </p:cNvPicPr>
          <p:nvPr/>
        </p:nvPicPr>
        <p:blipFill rotWithShape="1">
          <a:blip r:embed="rId5"/>
          <a:srcRect b="28991"/>
          <a:stretch/>
        </p:blipFill>
        <p:spPr>
          <a:xfrm>
            <a:off x="911424" y="1314652"/>
            <a:ext cx="5568893" cy="1415538"/>
          </a:xfrm>
          <a:prstGeom prst="rect">
            <a:avLst/>
          </a:prstGeom>
          <a:ln w="38100">
            <a:solidFill>
              <a:srgbClr val="C00000"/>
            </a:solidFill>
          </a:ln>
        </p:spPr>
      </p:pic>
      <p:sp>
        <p:nvSpPr>
          <p:cNvPr id="3" name="Fußzeilenplatzhalter 2">
            <a:extLst>
              <a:ext uri="{FF2B5EF4-FFF2-40B4-BE49-F238E27FC236}">
                <a16:creationId xmlns:a16="http://schemas.microsoft.com/office/drawing/2014/main" id="{532A7587-BCF9-475E-B480-156E4B3E4B7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1951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Demo: Gezielte Ausgabe mittels Format-Table</a:t>
            </a:r>
          </a:p>
        </p:txBody>
      </p:sp>
      <p:sp>
        <p:nvSpPr>
          <p:cNvPr id="3" name="Inhaltsplatzhalter 2"/>
          <p:cNvSpPr>
            <a:spLocks noGrp="1"/>
          </p:cNvSpPr>
          <p:nvPr>
            <p:ph idx="1"/>
          </p:nvPr>
        </p:nvSpPr>
        <p:spPr/>
        <p:txBody>
          <a:bodyPr/>
          <a:lstStyle/>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51</a:t>
            </a:fld>
            <a:endParaRPr lang="de-DE"/>
          </a:p>
        </p:txBody>
      </p:sp>
      <p:pic>
        <p:nvPicPr>
          <p:cNvPr id="6" name="Grafik 5"/>
          <p:cNvPicPr>
            <a:picLocks noChangeAspect="1"/>
          </p:cNvPicPr>
          <p:nvPr/>
        </p:nvPicPr>
        <p:blipFill>
          <a:blip r:embed="rId2"/>
          <a:stretch>
            <a:fillRect/>
          </a:stretch>
        </p:blipFill>
        <p:spPr>
          <a:xfrm>
            <a:off x="3359696" y="1214438"/>
            <a:ext cx="7353300" cy="2057400"/>
          </a:xfrm>
          <a:prstGeom prst="rect">
            <a:avLst/>
          </a:prstGeom>
        </p:spPr>
      </p:pic>
      <p:pic>
        <p:nvPicPr>
          <p:cNvPr id="5" name="Grafik 4"/>
          <p:cNvPicPr>
            <a:picLocks noChangeAspect="1"/>
          </p:cNvPicPr>
          <p:nvPr/>
        </p:nvPicPr>
        <p:blipFill>
          <a:blip r:embed="rId3"/>
          <a:stretch>
            <a:fillRect/>
          </a:stretch>
        </p:blipFill>
        <p:spPr>
          <a:xfrm>
            <a:off x="1631505" y="2378075"/>
            <a:ext cx="5153025" cy="4343400"/>
          </a:xfrm>
          <a:prstGeom prst="rect">
            <a:avLst/>
          </a:prstGeom>
        </p:spPr>
      </p:pic>
      <p:pic>
        <p:nvPicPr>
          <p:cNvPr id="7"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1" y="4147113"/>
            <a:ext cx="2692921" cy="1979050"/>
          </a:xfrm>
          <a:prstGeom prst="rect">
            <a:avLst/>
          </a:prstGeom>
        </p:spPr>
      </p:pic>
      <p:sp>
        <p:nvSpPr>
          <p:cNvPr id="8" name="Fußzeilenplatzhalter 7">
            <a:extLst>
              <a:ext uri="{FF2B5EF4-FFF2-40B4-BE49-F238E27FC236}">
                <a16:creationId xmlns:a16="http://schemas.microsoft.com/office/drawing/2014/main" id="{A7A5691F-0A7D-403F-91E0-68E1756A5E1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967003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Variablen I</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52</a:t>
            </a:fld>
            <a:endParaRPr lang="de-DE"/>
          </a:p>
        </p:txBody>
      </p:sp>
      <p:sp>
        <p:nvSpPr>
          <p:cNvPr id="2" name="Fußzeilenplatzhalter 1">
            <a:extLst>
              <a:ext uri="{FF2B5EF4-FFF2-40B4-BE49-F238E27FC236}">
                <a16:creationId xmlns:a16="http://schemas.microsoft.com/office/drawing/2014/main" id="{4E62575D-E704-444B-8494-5E628C6611E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72296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a:t>Variablen speichern Werte, einzelne Objekte oder auch Listen von Werten oder Objekten</a:t>
            </a:r>
          </a:p>
          <a:p>
            <a:r>
              <a:rPr lang="de-DE" dirty="0"/>
              <a:t>Variablen beginnen i.d.R. mit </a:t>
            </a:r>
            <a:r>
              <a:rPr lang="de-DE" b="1" dirty="0"/>
              <a:t>$</a:t>
            </a:r>
          </a:p>
          <a:p>
            <a:r>
              <a:rPr lang="de-DE" dirty="0"/>
              <a:t>Es gibt:</a:t>
            </a:r>
          </a:p>
          <a:p>
            <a:pPr lvl="1"/>
            <a:r>
              <a:rPr lang="de-DE" dirty="0"/>
              <a:t>Benutzerdefinierte Variablen</a:t>
            </a:r>
          </a:p>
          <a:p>
            <a:pPr lvl="1"/>
            <a:r>
              <a:rPr lang="de-DE" dirty="0"/>
              <a:t>Preference Variables und </a:t>
            </a:r>
            <a:r>
              <a:rPr lang="de-DE" dirty="0" err="1"/>
              <a:t>CommonParameter</a:t>
            </a:r>
            <a:endParaRPr lang="de-DE" dirty="0"/>
          </a:p>
          <a:p>
            <a:pPr lvl="1"/>
            <a:r>
              <a:rPr lang="de-DE" dirty="0" err="1"/>
              <a:t>Automatic</a:t>
            </a:r>
            <a:r>
              <a:rPr lang="de-DE" dirty="0"/>
              <a:t> Variables</a:t>
            </a:r>
          </a:p>
          <a:p>
            <a:r>
              <a:rPr lang="de-DE" dirty="0"/>
              <a:t>Typen müssen i.d.R. nicht definiert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53</a:t>
            </a:fld>
            <a:endParaRPr lang="de-DE"/>
          </a:p>
        </p:txBody>
      </p:sp>
      <p:sp>
        <p:nvSpPr>
          <p:cNvPr id="5" name="Fußzeilenplatzhalter 4">
            <a:extLst>
              <a:ext uri="{FF2B5EF4-FFF2-40B4-BE49-F238E27FC236}">
                <a16:creationId xmlns:a16="http://schemas.microsoft.com/office/drawing/2014/main" id="{2259CD66-E7B0-46A8-82B8-6B5CD292606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90065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54</a:t>
            </a:fld>
            <a:endParaRPr lang="de-DE"/>
          </a:p>
        </p:txBody>
      </p:sp>
      <p:pic>
        <p:nvPicPr>
          <p:cNvPr id="5" name="Grafik 4"/>
          <p:cNvPicPr>
            <a:picLocks noChangeAspect="1"/>
          </p:cNvPicPr>
          <p:nvPr/>
        </p:nvPicPr>
        <p:blipFill>
          <a:blip r:embed="rId2"/>
          <a:stretch>
            <a:fillRect/>
          </a:stretch>
        </p:blipFill>
        <p:spPr>
          <a:xfrm>
            <a:off x="1705672" y="1259365"/>
            <a:ext cx="8780657" cy="4866798"/>
          </a:xfrm>
          <a:prstGeom prst="rect">
            <a:avLst/>
          </a:prstGeom>
        </p:spPr>
      </p:pic>
      <p:sp>
        <p:nvSpPr>
          <p:cNvPr id="6" name="Fußzeilenplatzhalter 5">
            <a:extLst>
              <a:ext uri="{FF2B5EF4-FFF2-40B4-BE49-F238E27FC236}">
                <a16:creationId xmlns:a16="http://schemas.microsoft.com/office/drawing/2014/main" id="{32C9AB95-5F99-4EB1-99E2-330D2D43969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02738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a:t>… können aber:</a:t>
            </a:r>
          </a:p>
        </p:txBody>
      </p:sp>
      <p:sp>
        <p:nvSpPr>
          <p:cNvPr id="4" name="Foliennummernplatzhalter 3"/>
          <p:cNvSpPr>
            <a:spLocks noGrp="1"/>
          </p:cNvSpPr>
          <p:nvPr>
            <p:ph type="sldNum" sz="quarter" idx="12"/>
          </p:nvPr>
        </p:nvSpPr>
        <p:spPr/>
        <p:txBody>
          <a:bodyPr/>
          <a:lstStyle/>
          <a:p>
            <a:fld id="{D0B68A9A-8F5D-4114-819E-CD9E627B0FFB}" type="slidenum">
              <a:rPr lang="de-DE" smtClean="0"/>
              <a:t>55</a:t>
            </a:fld>
            <a:endParaRPr lang="de-DE"/>
          </a:p>
        </p:txBody>
      </p:sp>
      <p:pic>
        <p:nvPicPr>
          <p:cNvPr id="5" name="Grafik 4"/>
          <p:cNvPicPr>
            <a:picLocks noChangeAspect="1"/>
          </p:cNvPicPr>
          <p:nvPr/>
        </p:nvPicPr>
        <p:blipFill>
          <a:blip r:embed="rId2"/>
          <a:stretch>
            <a:fillRect/>
          </a:stretch>
        </p:blipFill>
        <p:spPr>
          <a:xfrm>
            <a:off x="2409825" y="2564904"/>
            <a:ext cx="7372350" cy="1647825"/>
          </a:xfrm>
          <a:prstGeom prst="rect">
            <a:avLst/>
          </a:prstGeom>
        </p:spPr>
      </p:pic>
      <p:sp>
        <p:nvSpPr>
          <p:cNvPr id="6" name="Fußzeilenplatzhalter 5">
            <a:extLst>
              <a:ext uri="{FF2B5EF4-FFF2-40B4-BE49-F238E27FC236}">
                <a16:creationId xmlns:a16="http://schemas.microsoft.com/office/drawing/2014/main" id="{4FD9A545-D56B-45AC-9EA6-936020200CE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5662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a:t>Falls nötig: Automatisches </a:t>
            </a:r>
            <a:r>
              <a:rPr lang="de-DE" dirty="0" err="1"/>
              <a:t>Typecasting</a:t>
            </a: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56</a:t>
            </a:fld>
            <a:endParaRPr lang="de-DE"/>
          </a:p>
        </p:txBody>
      </p:sp>
      <p:pic>
        <p:nvPicPr>
          <p:cNvPr id="5" name="Grafik 4"/>
          <p:cNvPicPr>
            <a:picLocks noChangeAspect="1"/>
          </p:cNvPicPr>
          <p:nvPr/>
        </p:nvPicPr>
        <p:blipFill>
          <a:blip r:embed="rId2"/>
          <a:stretch>
            <a:fillRect/>
          </a:stretch>
        </p:blipFill>
        <p:spPr>
          <a:xfrm>
            <a:off x="2409825" y="2386806"/>
            <a:ext cx="7372350" cy="3228975"/>
          </a:xfrm>
          <a:prstGeom prst="rect">
            <a:avLst/>
          </a:prstGeom>
        </p:spPr>
      </p:pic>
      <p:sp>
        <p:nvSpPr>
          <p:cNvPr id="6" name="Fußzeilenplatzhalter 5">
            <a:extLst>
              <a:ext uri="{FF2B5EF4-FFF2-40B4-BE49-F238E27FC236}">
                <a16:creationId xmlns:a16="http://schemas.microsoft.com/office/drawing/2014/main" id="{345EED09-A92C-4B8B-BD68-D331157248B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48881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a:t>Evtl. nicht immer wie erwartet:</a:t>
            </a:r>
          </a:p>
        </p:txBody>
      </p:sp>
      <p:sp>
        <p:nvSpPr>
          <p:cNvPr id="4" name="Foliennummernplatzhalter 3"/>
          <p:cNvSpPr>
            <a:spLocks noGrp="1"/>
          </p:cNvSpPr>
          <p:nvPr>
            <p:ph type="sldNum" sz="quarter" idx="12"/>
          </p:nvPr>
        </p:nvSpPr>
        <p:spPr/>
        <p:txBody>
          <a:bodyPr/>
          <a:lstStyle/>
          <a:p>
            <a:fld id="{D0B68A9A-8F5D-4114-819E-CD9E627B0FFB}" type="slidenum">
              <a:rPr lang="de-DE" smtClean="0"/>
              <a:t>57</a:t>
            </a:fld>
            <a:endParaRPr lang="de-DE"/>
          </a:p>
        </p:txBody>
      </p:sp>
      <p:pic>
        <p:nvPicPr>
          <p:cNvPr id="5" name="Grafik 4"/>
          <p:cNvPicPr>
            <a:picLocks noChangeAspect="1"/>
          </p:cNvPicPr>
          <p:nvPr/>
        </p:nvPicPr>
        <p:blipFill>
          <a:blip r:embed="rId2"/>
          <a:stretch>
            <a:fillRect/>
          </a:stretch>
        </p:blipFill>
        <p:spPr>
          <a:xfrm>
            <a:off x="2409825" y="2348880"/>
            <a:ext cx="7372350" cy="2867025"/>
          </a:xfrm>
          <a:prstGeom prst="rect">
            <a:avLst/>
          </a:prstGeom>
        </p:spPr>
      </p:pic>
      <p:sp>
        <p:nvSpPr>
          <p:cNvPr id="6" name="Fußzeilenplatzhalter 5">
            <a:extLst>
              <a:ext uri="{FF2B5EF4-FFF2-40B4-BE49-F238E27FC236}">
                <a16:creationId xmlns:a16="http://schemas.microsoft.com/office/drawing/2014/main" id="{F3056E30-FA99-40A8-B8A1-F02D0F7F4CD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8165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a:t>Preference Variables:</a:t>
            </a:r>
          </a:p>
        </p:txBody>
      </p:sp>
      <p:sp>
        <p:nvSpPr>
          <p:cNvPr id="4" name="Foliennummernplatzhalter 3"/>
          <p:cNvSpPr>
            <a:spLocks noGrp="1"/>
          </p:cNvSpPr>
          <p:nvPr>
            <p:ph type="sldNum" sz="quarter" idx="12"/>
          </p:nvPr>
        </p:nvSpPr>
        <p:spPr/>
        <p:txBody>
          <a:bodyPr/>
          <a:lstStyle/>
          <a:p>
            <a:fld id="{D0B68A9A-8F5D-4114-819E-CD9E627B0FFB}" type="slidenum">
              <a:rPr lang="de-DE" smtClean="0"/>
              <a:t>58</a:t>
            </a:fld>
            <a:endParaRPr lang="de-DE"/>
          </a:p>
        </p:txBody>
      </p:sp>
      <p:pic>
        <p:nvPicPr>
          <p:cNvPr id="7" name="Grafik 6"/>
          <p:cNvPicPr>
            <a:picLocks noChangeAspect="1"/>
          </p:cNvPicPr>
          <p:nvPr/>
        </p:nvPicPr>
        <p:blipFill rotWithShape="1">
          <a:blip r:embed="rId3"/>
          <a:srcRect l="22236" t="27837" r="33271" b="9896"/>
          <a:stretch/>
        </p:blipFill>
        <p:spPr>
          <a:xfrm>
            <a:off x="4151785" y="1893161"/>
            <a:ext cx="6438363" cy="4843016"/>
          </a:xfrm>
          <a:prstGeom prst="rect">
            <a:avLst/>
          </a:prstGeom>
        </p:spPr>
      </p:pic>
      <p:sp>
        <p:nvSpPr>
          <p:cNvPr id="5" name="Fußzeilenplatzhalter 4">
            <a:extLst>
              <a:ext uri="{FF2B5EF4-FFF2-40B4-BE49-F238E27FC236}">
                <a16:creationId xmlns:a16="http://schemas.microsoft.com/office/drawing/2014/main" id="{FF21BB52-F6EB-41C8-A7CD-9D504BFF299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06370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Variablen</a:t>
            </a:r>
          </a:p>
        </p:txBody>
      </p:sp>
      <p:sp>
        <p:nvSpPr>
          <p:cNvPr id="3" name="Inhaltsplatzhalter 2"/>
          <p:cNvSpPr>
            <a:spLocks noGrp="1"/>
          </p:cNvSpPr>
          <p:nvPr>
            <p:ph idx="1"/>
          </p:nvPr>
        </p:nvSpPr>
        <p:spPr/>
        <p:txBody>
          <a:bodyPr/>
          <a:lstStyle/>
          <a:p>
            <a:r>
              <a:rPr lang="de-DE" dirty="0" err="1"/>
              <a:t>Automatic</a:t>
            </a:r>
            <a:r>
              <a:rPr lang="de-DE" dirty="0"/>
              <a:t> Variables:</a:t>
            </a:r>
          </a:p>
        </p:txBody>
      </p:sp>
      <p:sp>
        <p:nvSpPr>
          <p:cNvPr id="4" name="Foliennummernplatzhalter 3"/>
          <p:cNvSpPr>
            <a:spLocks noGrp="1"/>
          </p:cNvSpPr>
          <p:nvPr>
            <p:ph type="sldNum" sz="quarter" idx="12"/>
          </p:nvPr>
        </p:nvSpPr>
        <p:spPr/>
        <p:txBody>
          <a:bodyPr/>
          <a:lstStyle/>
          <a:p>
            <a:fld id="{D0B68A9A-8F5D-4114-819E-CD9E627B0FFB}" type="slidenum">
              <a:rPr lang="de-DE" smtClean="0"/>
              <a:t>59</a:t>
            </a:fld>
            <a:endParaRPr lang="de-DE"/>
          </a:p>
        </p:txBody>
      </p:sp>
      <p:pic>
        <p:nvPicPr>
          <p:cNvPr id="8" name="Grafik 7"/>
          <p:cNvPicPr>
            <a:picLocks noChangeAspect="1"/>
          </p:cNvPicPr>
          <p:nvPr/>
        </p:nvPicPr>
        <p:blipFill rotWithShape="1">
          <a:blip r:embed="rId2"/>
          <a:srcRect l="22439" t="8245" r="42124" b="30977"/>
          <a:stretch/>
        </p:blipFill>
        <p:spPr>
          <a:xfrm>
            <a:off x="1847528" y="2290440"/>
            <a:ext cx="4608512" cy="4248472"/>
          </a:xfrm>
          <a:prstGeom prst="rect">
            <a:avLst/>
          </a:prstGeom>
        </p:spPr>
      </p:pic>
      <p:pic>
        <p:nvPicPr>
          <p:cNvPr id="9" name="Grafik 8"/>
          <p:cNvPicPr>
            <a:picLocks noChangeAspect="1"/>
          </p:cNvPicPr>
          <p:nvPr/>
        </p:nvPicPr>
        <p:blipFill rotWithShape="1">
          <a:blip r:embed="rId3"/>
          <a:srcRect l="22438" t="6779" r="46693" b="20698"/>
          <a:stretch/>
        </p:blipFill>
        <p:spPr>
          <a:xfrm>
            <a:off x="6456040" y="1073614"/>
            <a:ext cx="4109586" cy="5189441"/>
          </a:xfrm>
          <a:prstGeom prst="rect">
            <a:avLst/>
          </a:prstGeom>
        </p:spPr>
      </p:pic>
      <p:sp>
        <p:nvSpPr>
          <p:cNvPr id="10" name="Textfeld 9"/>
          <p:cNvSpPr txBox="1"/>
          <p:nvPr/>
        </p:nvSpPr>
        <p:spPr>
          <a:xfrm>
            <a:off x="4439816" y="6385024"/>
            <a:ext cx="5544616" cy="307777"/>
          </a:xfrm>
          <a:prstGeom prst="rect">
            <a:avLst/>
          </a:prstGeom>
          <a:noFill/>
        </p:spPr>
        <p:txBody>
          <a:bodyPr wrap="square" rtlCol="0">
            <a:spAutoFit/>
          </a:bodyPr>
          <a:lstStyle/>
          <a:p>
            <a:r>
              <a:rPr lang="de-DE" sz="1400" dirty="0"/>
              <a:t>Weitere: </a:t>
            </a:r>
            <a:r>
              <a:rPr lang="de-DE" sz="1400" dirty="0">
                <a:hlinkClick r:id="rId4"/>
              </a:rPr>
              <a:t>http://technet.microsoft.com/de-de/library/dd347675.aspx</a:t>
            </a:r>
            <a:r>
              <a:rPr lang="de-DE" sz="1400" dirty="0"/>
              <a:t> </a:t>
            </a:r>
          </a:p>
        </p:txBody>
      </p:sp>
      <p:sp>
        <p:nvSpPr>
          <p:cNvPr id="5" name="Fußzeilenplatzhalter 4">
            <a:extLst>
              <a:ext uri="{FF2B5EF4-FFF2-40B4-BE49-F238E27FC236}">
                <a16:creationId xmlns:a16="http://schemas.microsoft.com/office/drawing/2014/main" id="{99163EDC-1D8D-46EF-8B28-3E2A96560734}"/>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82280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PowerShell </a:t>
            </a:r>
            <a:r>
              <a:rPr lang="en-US" dirty="0" err="1"/>
              <a:t>Versionen</a:t>
            </a:r>
            <a:endParaRPr lang="en-US" dirty="0"/>
          </a:p>
        </p:txBody>
      </p:sp>
      <p:graphicFrame>
        <p:nvGraphicFramePr>
          <p:cNvPr id="4" name="Content Placeholder 1"/>
          <p:cNvGraphicFramePr>
            <a:graphicFrameLocks/>
          </p:cNvGraphicFramePr>
          <p:nvPr/>
        </p:nvGraphicFramePr>
        <p:xfrm>
          <a:off x="838200" y="1380428"/>
          <a:ext cx="10730410" cy="3733800"/>
        </p:xfrm>
        <a:graphic>
          <a:graphicData uri="http://schemas.openxmlformats.org/drawingml/2006/table">
            <a:tbl>
              <a:tblPr firstRow="1" bandRow="1">
                <a:tableStyleId>{5C22544A-7EE6-4342-B048-85BDC9FD1C3A}</a:tableStyleId>
              </a:tblPr>
              <a:tblGrid>
                <a:gridCol w="2737520">
                  <a:extLst>
                    <a:ext uri="{9D8B030D-6E8A-4147-A177-3AD203B41FA5}">
                      <a16:colId xmlns:a16="http://schemas.microsoft.com/office/drawing/2014/main" val="20000"/>
                    </a:ext>
                  </a:extLst>
                </a:gridCol>
                <a:gridCol w="1554644">
                  <a:extLst>
                    <a:ext uri="{9D8B030D-6E8A-4147-A177-3AD203B41FA5}">
                      <a16:colId xmlns:a16="http://schemas.microsoft.com/office/drawing/2014/main" val="20001"/>
                    </a:ext>
                  </a:extLst>
                </a:gridCol>
                <a:gridCol w="2146082">
                  <a:extLst>
                    <a:ext uri="{9D8B030D-6E8A-4147-A177-3AD203B41FA5}">
                      <a16:colId xmlns:a16="http://schemas.microsoft.com/office/drawing/2014/main" val="20002"/>
                    </a:ext>
                  </a:extLst>
                </a:gridCol>
                <a:gridCol w="2146082">
                  <a:extLst>
                    <a:ext uri="{9D8B030D-6E8A-4147-A177-3AD203B41FA5}">
                      <a16:colId xmlns:a16="http://schemas.microsoft.com/office/drawing/2014/main" val="20003"/>
                    </a:ext>
                  </a:extLst>
                </a:gridCol>
                <a:gridCol w="2146082">
                  <a:extLst>
                    <a:ext uri="{9D8B030D-6E8A-4147-A177-3AD203B41FA5}">
                      <a16:colId xmlns:a16="http://schemas.microsoft.com/office/drawing/2014/main" val="1825496568"/>
                    </a:ext>
                  </a:extLst>
                </a:gridCol>
              </a:tblGrid>
              <a:tr h="0">
                <a:tc>
                  <a:txBody>
                    <a:bodyPr/>
                    <a:lstStyle/>
                    <a:p>
                      <a:endParaRPr lang="en-US" sz="2000" dirty="0">
                        <a:solidFill>
                          <a:schemeClr val="tx1">
                            <a:lumMod val="95000"/>
                            <a:lumOff val="5000"/>
                          </a:schemeClr>
                        </a:solidFill>
                      </a:endParaRPr>
                    </a:p>
                  </a:txBody>
                  <a:tcPr/>
                </a:tc>
                <a:tc>
                  <a:txBody>
                    <a:bodyPr/>
                    <a:lstStyle/>
                    <a:p>
                      <a:pPr algn="ctr"/>
                      <a:r>
                        <a:rPr lang="en-US" sz="1400" dirty="0">
                          <a:solidFill>
                            <a:schemeClr val="tx1">
                              <a:lumMod val="95000"/>
                              <a:lumOff val="5000"/>
                            </a:schemeClr>
                          </a:solidFill>
                        </a:rPr>
                        <a:t>PowerShell 2</a:t>
                      </a:r>
                    </a:p>
                  </a:txBody>
                  <a:tcPr/>
                </a:tc>
                <a:tc>
                  <a:txBody>
                    <a:bodyPr/>
                    <a:lstStyle/>
                    <a:p>
                      <a:pPr algn="ctr"/>
                      <a:r>
                        <a:rPr lang="en-US" sz="1400" dirty="0">
                          <a:solidFill>
                            <a:schemeClr val="tx1">
                              <a:lumMod val="95000"/>
                              <a:lumOff val="5000"/>
                            </a:schemeClr>
                          </a:solidFill>
                        </a:rPr>
                        <a:t>PowerShell 3</a:t>
                      </a:r>
                    </a:p>
                  </a:txBody>
                  <a:tcPr/>
                </a:tc>
                <a:tc>
                  <a:txBody>
                    <a:bodyPr/>
                    <a:lstStyle/>
                    <a:p>
                      <a:pPr algn="ctr"/>
                      <a:r>
                        <a:rPr lang="en-US" sz="1400" dirty="0">
                          <a:solidFill>
                            <a:schemeClr val="tx1">
                              <a:lumMod val="95000"/>
                              <a:lumOff val="5000"/>
                            </a:schemeClr>
                          </a:solidFill>
                        </a:rPr>
                        <a:t>PowerShell 4</a:t>
                      </a:r>
                    </a:p>
                  </a:txBody>
                  <a:tcPr/>
                </a:tc>
                <a:tc>
                  <a:txBody>
                    <a:bodyPr/>
                    <a:lstStyle/>
                    <a:p>
                      <a:pPr algn="ctr"/>
                      <a:r>
                        <a:rPr lang="en-US" sz="1400" dirty="0">
                          <a:solidFill>
                            <a:schemeClr val="tx1">
                              <a:lumMod val="95000"/>
                              <a:lumOff val="5000"/>
                            </a:schemeClr>
                          </a:solidFill>
                        </a:rPr>
                        <a:t>PowerShell 5</a:t>
                      </a:r>
                    </a:p>
                  </a:txBody>
                  <a:tcPr/>
                </a:tc>
                <a:extLst>
                  <a:ext uri="{0D108BD9-81ED-4DB2-BD59-A6C34878D82A}">
                    <a16:rowId xmlns:a16="http://schemas.microsoft.com/office/drawing/2014/main" val="10000"/>
                  </a:ext>
                </a:extLst>
              </a:tr>
              <a:tr h="370840">
                <a:tc>
                  <a:txBody>
                    <a:bodyPr/>
                    <a:lstStyle/>
                    <a:p>
                      <a:pPr algn="r"/>
                      <a:r>
                        <a:rPr lang="en-US" sz="1400" b="1" dirty="0">
                          <a:solidFill>
                            <a:schemeClr val="tx1">
                              <a:lumMod val="95000"/>
                              <a:lumOff val="5000"/>
                            </a:schemeClr>
                          </a:solidFill>
                        </a:rPr>
                        <a:t>Windows XP</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a:t>
                      </a:r>
                      <a:endPar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a:t>
                      </a:r>
                      <a:endPar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a:t>
                      </a:r>
                      <a:endPar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extLst>
                  <a:ext uri="{0D108BD9-81ED-4DB2-BD59-A6C34878D82A}">
                    <a16:rowId xmlns:a16="http://schemas.microsoft.com/office/drawing/2014/main" val="10001"/>
                  </a:ext>
                </a:extLst>
              </a:tr>
              <a:tr h="370840">
                <a:tc>
                  <a:txBody>
                    <a:bodyPr/>
                    <a:lstStyle/>
                    <a:p>
                      <a:pPr algn="r"/>
                      <a:r>
                        <a:rPr lang="en-US" sz="1400" b="1" dirty="0">
                          <a:solidFill>
                            <a:schemeClr val="tx1">
                              <a:lumMod val="95000"/>
                              <a:lumOff val="5000"/>
                            </a:schemeClr>
                          </a:solidFill>
                        </a:rPr>
                        <a:t>Windows Server 2003</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a:t>
                      </a:r>
                      <a:endPar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Calibri" panose="020F0502020204030204"/>
                          <a:ea typeface="+mn-ea"/>
                          <a:cs typeface="+mn-cs"/>
                        </a:rPr>
                        <a:t>-</a:t>
                      </a:r>
                      <a:endPar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endParaRPr>
                    </a:p>
                  </a:txBody>
                  <a:tcPr/>
                </a:tc>
                <a:extLst>
                  <a:ext uri="{0D108BD9-81ED-4DB2-BD59-A6C34878D82A}">
                    <a16:rowId xmlns:a16="http://schemas.microsoft.com/office/drawing/2014/main" val="10002"/>
                  </a:ext>
                </a:extLst>
              </a:tr>
              <a:tr h="370840">
                <a:tc>
                  <a:txBody>
                    <a:bodyPr/>
                    <a:lstStyle/>
                    <a:p>
                      <a:pPr algn="r"/>
                      <a:r>
                        <a:rPr lang="en-US" sz="1400" b="1" dirty="0">
                          <a:solidFill>
                            <a:schemeClr val="tx1">
                              <a:lumMod val="95000"/>
                              <a:lumOff val="5000"/>
                            </a:schemeClr>
                          </a:solidFill>
                        </a:rPr>
                        <a:t>Windows Vista</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b="1" dirty="0">
                          <a:solidFill>
                            <a:schemeClr val="tx1"/>
                          </a:solidFill>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a:t>
                      </a:r>
                    </a:p>
                  </a:txBody>
                  <a:tcPr/>
                </a:tc>
                <a:extLst>
                  <a:ext uri="{0D108BD9-81ED-4DB2-BD59-A6C34878D82A}">
                    <a16:rowId xmlns:a16="http://schemas.microsoft.com/office/drawing/2014/main" val="10003"/>
                  </a:ext>
                </a:extLst>
              </a:tr>
              <a:tr h="370840">
                <a:tc>
                  <a:txBody>
                    <a:bodyPr/>
                    <a:lstStyle/>
                    <a:p>
                      <a:pPr algn="r"/>
                      <a:r>
                        <a:rPr lang="en-US" sz="1400" b="1" dirty="0">
                          <a:solidFill>
                            <a:schemeClr val="tx1">
                              <a:lumMod val="95000"/>
                              <a:lumOff val="5000"/>
                            </a:schemeClr>
                          </a:solidFill>
                        </a:rPr>
                        <a:t>Windows Server 2008</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r>
                        <a:rPr lang="en-US" sz="1400" dirty="0">
                          <a:solidFill>
                            <a:schemeClr val="tx1">
                              <a:lumMod val="95000"/>
                              <a:lumOff val="5000"/>
                            </a:schemeClr>
                          </a:solidFill>
                        </a:rPr>
                        <a:t> (SP2)</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Calibri" panose="020F0502020204030204"/>
                          <a:ea typeface="+mn-ea"/>
                          <a:cs typeface="+mn-cs"/>
                        </a:rPr>
                        <a:t>-</a:t>
                      </a:r>
                    </a:p>
                  </a:txBody>
                  <a:tcPr/>
                </a:tc>
                <a:extLst>
                  <a:ext uri="{0D108BD9-81ED-4DB2-BD59-A6C34878D82A}">
                    <a16:rowId xmlns:a16="http://schemas.microsoft.com/office/drawing/2014/main" val="10004"/>
                  </a:ext>
                </a:extLst>
              </a:tr>
              <a:tr h="370840">
                <a:tc>
                  <a:txBody>
                    <a:bodyPr/>
                    <a:lstStyle/>
                    <a:p>
                      <a:pPr algn="r"/>
                      <a:r>
                        <a:rPr lang="en-US" sz="1400" b="1" dirty="0">
                          <a:solidFill>
                            <a:schemeClr val="tx1">
                              <a:lumMod val="95000"/>
                              <a:lumOff val="5000"/>
                            </a:schemeClr>
                          </a:solidFill>
                        </a:rPr>
                        <a:t>Windows 7</a:t>
                      </a:r>
                    </a:p>
                  </a:txBody>
                  <a:tcPr/>
                </a:tc>
                <a:tc>
                  <a:txBody>
                    <a:bodyPr/>
                    <a:lstStyle/>
                    <a:p>
                      <a:pPr algn="ctr"/>
                      <a:r>
                        <a:rPr lang="en-US" sz="1400" i="1" dirty="0" err="1">
                          <a:solidFill>
                            <a:schemeClr val="tx1">
                              <a:lumMod val="95000"/>
                              <a:lumOff val="5000"/>
                            </a:schemeClr>
                          </a:solidFill>
                        </a:rPr>
                        <a:t>Vorinstalliert</a:t>
                      </a:r>
                      <a:endParaRPr lang="en-US" sz="1400" i="1"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r>
                        <a:rPr lang="en-US" sz="1400" dirty="0">
                          <a:solidFill>
                            <a:schemeClr val="tx1">
                              <a:lumMod val="95000"/>
                              <a:lumOff val="5000"/>
                            </a:schemeClr>
                          </a:solidFill>
                        </a:rPr>
                        <a:t> (SP1)</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extLst>
                  <a:ext uri="{0D108BD9-81ED-4DB2-BD59-A6C34878D82A}">
                    <a16:rowId xmlns:a16="http://schemas.microsoft.com/office/drawing/2014/main" val="10005"/>
                  </a:ext>
                </a:extLst>
              </a:tr>
              <a:tr h="370840">
                <a:tc>
                  <a:txBody>
                    <a:bodyPr/>
                    <a:lstStyle/>
                    <a:p>
                      <a:pPr algn="r"/>
                      <a:r>
                        <a:rPr lang="en-US" sz="1400" b="1" dirty="0">
                          <a:solidFill>
                            <a:schemeClr val="tx1">
                              <a:lumMod val="95000"/>
                              <a:lumOff val="5000"/>
                            </a:schemeClr>
                          </a:solidFill>
                        </a:rPr>
                        <a:t>Windows Server 2008 R2</a:t>
                      </a:r>
                    </a:p>
                  </a:txBody>
                  <a:tcPr/>
                </a:tc>
                <a:tc>
                  <a:txBody>
                    <a:bodyPr/>
                    <a:lstStyle/>
                    <a:p>
                      <a:pPr algn="ctr"/>
                      <a:r>
                        <a:rPr lang="en-US" sz="1400" i="1" dirty="0" err="1">
                          <a:solidFill>
                            <a:schemeClr val="tx1">
                              <a:lumMod val="95000"/>
                              <a:lumOff val="5000"/>
                            </a:schemeClr>
                          </a:solidFill>
                        </a:rPr>
                        <a:t>Vorinstalliert</a:t>
                      </a:r>
                      <a:endParaRPr lang="en-US" sz="1400" i="1"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r>
                        <a:rPr lang="en-US" sz="1400" dirty="0">
                          <a:solidFill>
                            <a:schemeClr val="tx1">
                              <a:lumMod val="95000"/>
                              <a:lumOff val="5000"/>
                            </a:schemeClr>
                          </a:solidFill>
                        </a:rPr>
                        <a:t> (SP2)</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extLst>
                  <a:ext uri="{0D108BD9-81ED-4DB2-BD59-A6C34878D82A}">
                    <a16:rowId xmlns:a16="http://schemas.microsoft.com/office/drawing/2014/main" val="10006"/>
                  </a:ext>
                </a:extLst>
              </a:tr>
              <a:tr h="370840">
                <a:tc>
                  <a:txBody>
                    <a:bodyPr/>
                    <a:lstStyle/>
                    <a:p>
                      <a:pPr algn="r"/>
                      <a:r>
                        <a:rPr lang="en-US" sz="1400" b="1" dirty="0">
                          <a:solidFill>
                            <a:schemeClr val="tx1">
                              <a:lumMod val="95000"/>
                              <a:lumOff val="5000"/>
                            </a:schemeClr>
                          </a:solidFill>
                        </a:rPr>
                        <a:t>Windows 8 / Server 2012</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i="1" dirty="0" err="1">
                          <a:solidFill>
                            <a:schemeClr val="tx1">
                              <a:lumMod val="95000"/>
                              <a:lumOff val="5000"/>
                            </a:schemeClr>
                          </a:solidFill>
                        </a:rPr>
                        <a:t>Vorinstalliert</a:t>
                      </a:r>
                      <a:endParaRPr lang="en-US" sz="1400"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extLst>
                  <a:ext uri="{0D108BD9-81ED-4DB2-BD59-A6C34878D82A}">
                    <a16:rowId xmlns:a16="http://schemas.microsoft.com/office/drawing/2014/main" val="10007"/>
                  </a:ext>
                </a:extLst>
              </a:tr>
              <a:tr h="370840">
                <a:tc>
                  <a:txBody>
                    <a:bodyPr/>
                    <a:lstStyle/>
                    <a:p>
                      <a:pPr algn="r"/>
                      <a:r>
                        <a:rPr lang="en-US" sz="1400" b="1" dirty="0">
                          <a:solidFill>
                            <a:schemeClr val="tx1">
                              <a:lumMod val="95000"/>
                              <a:lumOff val="5000"/>
                            </a:schemeClr>
                          </a:solidFill>
                        </a:rPr>
                        <a:t>Windows 8.1 / Server 2012 R2</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600" b="1" dirty="0">
                          <a:solidFill>
                            <a:schemeClr val="tx1"/>
                          </a:solidFill>
                        </a:rPr>
                        <a:t>-</a:t>
                      </a:r>
                    </a:p>
                  </a:txBody>
                  <a:tcPr/>
                </a:tc>
                <a:tc>
                  <a:txBody>
                    <a:bodyPr/>
                    <a:lstStyle/>
                    <a:p>
                      <a:pPr algn="ctr"/>
                      <a:r>
                        <a:rPr lang="en-US" sz="1400" i="1" dirty="0" err="1">
                          <a:solidFill>
                            <a:schemeClr val="tx1">
                              <a:lumMod val="95000"/>
                              <a:lumOff val="5000"/>
                            </a:schemeClr>
                          </a:solidFill>
                        </a:rPr>
                        <a:t>Vorinstalliert</a:t>
                      </a:r>
                      <a:endParaRPr lang="en-US" sz="1400" i="1" dirty="0">
                        <a:solidFill>
                          <a:schemeClr val="tx1">
                            <a:lumMod val="95000"/>
                            <a:lumOff val="5000"/>
                          </a:schemeClr>
                        </a:solidFill>
                      </a:endParaRP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extLst>
                  <a:ext uri="{0D108BD9-81ED-4DB2-BD59-A6C34878D82A}">
                    <a16:rowId xmlns:a16="http://schemas.microsoft.com/office/drawing/2014/main" val="10009"/>
                  </a:ext>
                </a:extLst>
              </a:tr>
              <a:tr h="370840">
                <a:tc>
                  <a:txBody>
                    <a:bodyPr/>
                    <a:lstStyle/>
                    <a:p>
                      <a:pPr algn="r"/>
                      <a:r>
                        <a:rPr lang="en-US" sz="1400" b="1" dirty="0">
                          <a:solidFill>
                            <a:schemeClr val="tx1">
                              <a:lumMod val="95000"/>
                              <a:lumOff val="5000"/>
                            </a:schemeClr>
                          </a:solidFill>
                        </a:rPr>
                        <a:t>Windows 10 / Server 2016 &amp; 2019</a:t>
                      </a:r>
                    </a:p>
                  </a:txBody>
                  <a:tcPr/>
                </a:tc>
                <a:tc>
                  <a:txBody>
                    <a:bodyPr/>
                    <a:lstStyle/>
                    <a:p>
                      <a:pPr algn="ctr"/>
                      <a:r>
                        <a:rPr lang="en-US" sz="1400" dirty="0" err="1">
                          <a:solidFill>
                            <a:schemeClr val="tx1">
                              <a:lumMod val="95000"/>
                              <a:lumOff val="5000"/>
                            </a:schemeClr>
                          </a:solidFill>
                        </a:rPr>
                        <a:t>Verfügbar</a:t>
                      </a:r>
                      <a:endParaRPr lang="en-US" sz="1400" dirty="0">
                        <a:solidFill>
                          <a:schemeClr val="tx1">
                            <a:lumMod val="95000"/>
                            <a:lumOff val="5000"/>
                          </a:schemeClr>
                        </a:solidFill>
                      </a:endParaRPr>
                    </a:p>
                  </a:txBody>
                  <a:tcPr/>
                </a:tc>
                <a:tc>
                  <a:txBody>
                    <a:bodyPr/>
                    <a:lstStyle/>
                    <a:p>
                      <a:pPr algn="ctr"/>
                      <a:r>
                        <a:rPr lang="en-US" sz="1400" b="1" dirty="0">
                          <a:solidFill>
                            <a:schemeClr val="tx1"/>
                          </a:solidFill>
                        </a:rPr>
                        <a:t>-</a:t>
                      </a:r>
                    </a:p>
                  </a:txBody>
                  <a:tcPr/>
                </a:tc>
                <a:tc>
                  <a:txBody>
                    <a:bodyPr/>
                    <a:lstStyle/>
                    <a:p>
                      <a:pPr algn="ctr"/>
                      <a:endParaRPr lang="en-US" sz="1400" dirty="0">
                        <a:solidFill>
                          <a:schemeClr val="tx1">
                            <a:lumMod val="95000"/>
                            <a:lumOff val="5000"/>
                          </a:schemeClr>
                        </a:solidFill>
                      </a:endParaRPr>
                    </a:p>
                  </a:txBody>
                  <a:tcPr/>
                </a:tc>
                <a:tc>
                  <a:txBody>
                    <a:bodyPr/>
                    <a:lstStyle/>
                    <a:p>
                      <a:pPr algn="ctr"/>
                      <a:r>
                        <a:rPr lang="en-US" sz="1400" i="1" dirty="0" err="1">
                          <a:solidFill>
                            <a:schemeClr val="tx1">
                              <a:lumMod val="95000"/>
                              <a:lumOff val="5000"/>
                            </a:schemeClr>
                          </a:solidFill>
                        </a:rPr>
                        <a:t>Vorinstalliert</a:t>
                      </a:r>
                      <a:endParaRPr lang="en-US" sz="1400" i="1" dirty="0">
                        <a:solidFill>
                          <a:schemeClr val="tx1">
                            <a:lumMod val="95000"/>
                            <a:lumOff val="5000"/>
                          </a:schemeClr>
                        </a:solidFill>
                      </a:endParaRPr>
                    </a:p>
                  </a:txBody>
                  <a:tcPr/>
                </a:tc>
                <a:extLst>
                  <a:ext uri="{0D108BD9-81ED-4DB2-BD59-A6C34878D82A}">
                    <a16:rowId xmlns:a16="http://schemas.microsoft.com/office/drawing/2014/main" val="3322407503"/>
                  </a:ext>
                </a:extLst>
              </a:tr>
            </a:tbl>
          </a:graphicData>
        </a:graphic>
      </p:graphicFrame>
      <p:sp>
        <p:nvSpPr>
          <p:cNvPr id="5" name="TextBox 4"/>
          <p:cNvSpPr txBox="1"/>
          <p:nvPr/>
        </p:nvSpPr>
        <p:spPr>
          <a:xfrm>
            <a:off x="840780" y="5373216"/>
            <a:ext cx="8143875" cy="1200329"/>
          </a:xfrm>
          <a:prstGeom prst="rect">
            <a:avLst/>
          </a:prstGeom>
          <a:noFill/>
        </p:spPr>
        <p:txBody>
          <a:bodyPr wrap="square" rtlCol="0">
            <a:spAutoFit/>
          </a:bodyPr>
          <a:lstStyle/>
          <a:p>
            <a:pPr lvl="0" fontAlgn="base">
              <a:spcBef>
                <a:spcPct val="0"/>
              </a:spcBef>
              <a:spcAft>
                <a:spcPct val="0"/>
              </a:spcAft>
            </a:pPr>
            <a:r>
              <a:rPr lang="en-US" dirty="0">
                <a:solidFill>
                  <a:srgbClr val="000000"/>
                </a:solidFill>
                <a:latin typeface="Verdana" pitchFamily="34" charset="0"/>
                <a:cs typeface="Arial" charset="0"/>
              </a:rPr>
              <a:t>Windows PowerShell 1 + 2 </a:t>
            </a:r>
            <a:r>
              <a:rPr lang="en-US" dirty="0" err="1">
                <a:solidFill>
                  <a:srgbClr val="000000"/>
                </a:solidFill>
                <a:latin typeface="Verdana" pitchFamily="34" charset="0"/>
                <a:cs typeface="Arial" charset="0"/>
              </a:rPr>
              <a:t>benötigen</a:t>
            </a:r>
            <a:r>
              <a:rPr lang="en-US" dirty="0">
                <a:solidFill>
                  <a:srgbClr val="000000"/>
                </a:solidFill>
                <a:latin typeface="Verdana" pitchFamily="34" charset="0"/>
                <a:cs typeface="Arial" charset="0"/>
              </a:rPr>
              <a:t> .NET Framework 2.0</a:t>
            </a:r>
          </a:p>
          <a:p>
            <a:pPr lvl="0" fontAlgn="base">
              <a:spcBef>
                <a:spcPct val="0"/>
              </a:spcBef>
              <a:spcAft>
                <a:spcPct val="0"/>
              </a:spcAft>
            </a:pPr>
            <a:r>
              <a:rPr lang="en-US" dirty="0">
                <a:solidFill>
                  <a:srgbClr val="000000"/>
                </a:solidFill>
                <a:latin typeface="Verdana" pitchFamily="34" charset="0"/>
                <a:cs typeface="Arial" charset="0"/>
              </a:rPr>
              <a:t>Windows PowerShell 3 </a:t>
            </a:r>
            <a:r>
              <a:rPr lang="en-US" dirty="0" err="1">
                <a:solidFill>
                  <a:srgbClr val="000000"/>
                </a:solidFill>
                <a:latin typeface="Verdana" pitchFamily="34" charset="0"/>
                <a:cs typeface="Arial" charset="0"/>
              </a:rPr>
              <a:t>benötigt</a:t>
            </a:r>
            <a:r>
              <a:rPr lang="en-US" dirty="0">
                <a:solidFill>
                  <a:srgbClr val="000000"/>
                </a:solidFill>
                <a:latin typeface="Verdana" pitchFamily="34" charset="0"/>
                <a:cs typeface="Arial" charset="0"/>
              </a:rPr>
              <a:t> .NET Framework 4.0</a:t>
            </a:r>
          </a:p>
          <a:p>
            <a:pPr lvl="0" fontAlgn="base">
              <a:spcBef>
                <a:spcPct val="0"/>
              </a:spcBef>
              <a:spcAft>
                <a:spcPct val="0"/>
              </a:spcAft>
            </a:pPr>
            <a:r>
              <a:rPr lang="en-US" dirty="0">
                <a:solidFill>
                  <a:srgbClr val="000000"/>
                </a:solidFill>
                <a:latin typeface="Verdana" pitchFamily="34" charset="0"/>
                <a:cs typeface="Arial" charset="0"/>
              </a:rPr>
              <a:t>Windows PowerShell 4 </a:t>
            </a:r>
            <a:r>
              <a:rPr lang="en-US" dirty="0" err="1">
                <a:solidFill>
                  <a:srgbClr val="000000"/>
                </a:solidFill>
                <a:latin typeface="Verdana" pitchFamily="34" charset="0"/>
                <a:cs typeface="Arial" charset="0"/>
              </a:rPr>
              <a:t>benötigt</a:t>
            </a:r>
            <a:r>
              <a:rPr lang="en-US" dirty="0">
                <a:solidFill>
                  <a:srgbClr val="000000"/>
                </a:solidFill>
                <a:latin typeface="Verdana" pitchFamily="34" charset="0"/>
                <a:cs typeface="Arial" charset="0"/>
              </a:rPr>
              <a:t> .NET Framework 4.5</a:t>
            </a:r>
          </a:p>
          <a:p>
            <a:pPr fontAlgn="base">
              <a:spcBef>
                <a:spcPct val="0"/>
              </a:spcBef>
              <a:spcAft>
                <a:spcPct val="0"/>
              </a:spcAft>
            </a:pPr>
            <a:r>
              <a:rPr lang="en-US" dirty="0">
                <a:solidFill>
                  <a:srgbClr val="000000"/>
                </a:solidFill>
                <a:latin typeface="Verdana" pitchFamily="34" charset="0"/>
                <a:cs typeface="Arial" charset="0"/>
              </a:rPr>
              <a:t>Windows PowerShell 5.1/5.2 </a:t>
            </a:r>
            <a:r>
              <a:rPr lang="en-US" dirty="0" err="1">
                <a:solidFill>
                  <a:srgbClr val="000000"/>
                </a:solidFill>
                <a:latin typeface="Verdana" pitchFamily="34" charset="0"/>
                <a:cs typeface="Arial" charset="0"/>
              </a:rPr>
              <a:t>benötigt</a:t>
            </a:r>
            <a:r>
              <a:rPr lang="en-US" dirty="0">
                <a:solidFill>
                  <a:srgbClr val="000000"/>
                </a:solidFill>
                <a:latin typeface="Verdana" pitchFamily="34" charset="0"/>
                <a:cs typeface="Arial" charset="0"/>
              </a:rPr>
              <a:t> .NET Framework 4.6/4.7</a:t>
            </a:r>
          </a:p>
        </p:txBody>
      </p:sp>
      <p:sp>
        <p:nvSpPr>
          <p:cNvPr id="3" name="Fußzeilenplatzhalter 2">
            <a:extLst>
              <a:ext uri="{FF2B5EF4-FFF2-40B4-BE49-F238E27FC236}">
                <a16:creationId xmlns:a16="http://schemas.microsoft.com/office/drawing/2014/main" id="{A4E49592-793C-4B7A-8CCD-E6EB8C8D4ECE}"/>
              </a:ext>
            </a:extLst>
          </p:cNvPr>
          <p:cNvSpPr>
            <a:spLocks noGrp="1"/>
          </p:cNvSpPr>
          <p:nvPr>
            <p:ph type="ftr" sz="quarter" idx="11"/>
          </p:nvPr>
        </p:nvSpPr>
        <p:spPr/>
        <p:txBody>
          <a:bodyPr/>
          <a:lstStyle/>
          <a:p>
            <a:pPr algn="r"/>
            <a:r>
              <a:rPr lang="de-DE"/>
              <a:t>© ppedv AG -29.11.2022</a:t>
            </a:r>
            <a:endParaRPr lang="de-DE" dirty="0"/>
          </a:p>
        </p:txBody>
      </p:sp>
      <p:sp>
        <p:nvSpPr>
          <p:cNvPr id="6" name="Foliennummernplatzhalter 5">
            <a:extLst>
              <a:ext uri="{FF2B5EF4-FFF2-40B4-BE49-F238E27FC236}">
                <a16:creationId xmlns:a16="http://schemas.microsoft.com/office/drawing/2014/main" id="{7DC8EA4B-E84A-4649-A8BA-B996309904B3}"/>
              </a:ext>
            </a:extLst>
          </p:cNvPr>
          <p:cNvSpPr>
            <a:spLocks noGrp="1"/>
          </p:cNvSpPr>
          <p:nvPr>
            <p:ph type="sldNum" sz="quarter" idx="12"/>
          </p:nvPr>
        </p:nvSpPr>
        <p:spPr/>
        <p:txBody>
          <a:bodyPr/>
          <a:lstStyle/>
          <a:p>
            <a:fld id="{D0B68A9A-8F5D-4114-819E-CD9E627B0FFB}" type="slidenum">
              <a:rPr lang="de-DE" smtClean="0"/>
              <a:t>6</a:t>
            </a:fld>
            <a:endParaRPr lang="de-DE"/>
          </a:p>
        </p:txBody>
      </p:sp>
    </p:spTree>
    <p:extLst>
      <p:ext uri="{BB962C8B-B14F-4D97-AF65-F5344CB8AC3E}">
        <p14:creationId xmlns:p14="http://schemas.microsoft.com/office/powerpoint/2010/main" val="41238332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Variablen</a:t>
            </a:r>
          </a:p>
        </p:txBody>
      </p:sp>
      <p:sp>
        <p:nvSpPr>
          <p:cNvPr id="3" name="Inhaltsplatzhalter 2"/>
          <p:cNvSpPr>
            <a:spLocks noGrp="1"/>
          </p:cNvSpPr>
          <p:nvPr>
            <p:ph idx="1"/>
          </p:nvPr>
        </p:nvSpPr>
        <p:spPr/>
        <p:txBody>
          <a:bodyPr/>
          <a:lstStyle/>
          <a:p>
            <a:r>
              <a:rPr lang="de-DE" dirty="0"/>
              <a:t>Speichern Sie das heutige Datum in einer Variable „Datum“</a:t>
            </a:r>
          </a:p>
          <a:p>
            <a:r>
              <a:rPr lang="de-DE" dirty="0"/>
              <a:t>Ermitteln Sie den Typ von „Datum“</a:t>
            </a:r>
          </a:p>
          <a:p>
            <a:r>
              <a:rPr lang="de-DE" dirty="0"/>
              <a:t>Welches Datum haben wir in 100 Tagen?</a:t>
            </a:r>
          </a:p>
          <a:p>
            <a:endParaRPr lang="de-DE" dirty="0"/>
          </a:p>
          <a:p>
            <a:pPr marL="1371600" lvl="3" indent="0">
              <a:buNone/>
            </a:pPr>
            <a:r>
              <a:rPr lang="de-DE" b="1" dirty="0"/>
              <a:t>-</a:t>
            </a:r>
            <a:r>
              <a:rPr lang="de-DE" b="1" dirty="0" err="1"/>
              <a:t>Hint</a:t>
            </a:r>
            <a:r>
              <a:rPr lang="de-DE" b="1" dirty="0"/>
              <a:t>: </a:t>
            </a:r>
            <a:r>
              <a:rPr lang="de-DE" dirty="0"/>
              <a:t>$</a:t>
            </a:r>
            <a:r>
              <a:rPr lang="de-DE" dirty="0" err="1"/>
              <a:t>Variable.Methode</a:t>
            </a:r>
            <a:r>
              <a:rPr lang="de-DE" dirty="0"/>
              <a:t>(Argument)</a:t>
            </a:r>
          </a:p>
        </p:txBody>
      </p:sp>
      <p:sp>
        <p:nvSpPr>
          <p:cNvPr id="4" name="Foliennummernplatzhalter 3"/>
          <p:cNvSpPr>
            <a:spLocks noGrp="1"/>
          </p:cNvSpPr>
          <p:nvPr>
            <p:ph type="sldNum" sz="quarter" idx="12"/>
          </p:nvPr>
        </p:nvSpPr>
        <p:spPr/>
        <p:txBody>
          <a:bodyPr/>
          <a:lstStyle/>
          <a:p>
            <a:fld id="{D0B68A9A-8F5D-4114-819E-CD9E627B0FFB}" type="slidenum">
              <a:rPr lang="de-DE" smtClean="0"/>
              <a:t>60</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1187311201"/>
              </p:ext>
            </p:extLst>
          </p:nvPr>
        </p:nvGraphicFramePr>
        <p:xfrm>
          <a:off x="5197219" y="6126163"/>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dc.ppedv.kurs</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49A2730D-E00C-457C-854E-26D10BCB017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516706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de-DE" dirty="0">
                <a:latin typeface="Courier New" panose="02070309020205020404" pitchFamily="49" charset="0"/>
                <a:cs typeface="Courier New" panose="02070309020205020404" pitchFamily="49" charset="0"/>
              </a:rPr>
              <a:t>$Datum = </a:t>
            </a: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-Date</a:t>
            </a:r>
          </a:p>
          <a:p>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Datum.getType</a:t>
            </a:r>
            <a:r>
              <a:rPr lang="de-DE" dirty="0">
                <a:latin typeface="Courier New" panose="02070309020205020404" pitchFamily="49" charset="0"/>
                <a:cs typeface="Courier New" panose="02070309020205020404" pitchFamily="49" charset="0"/>
              </a:rPr>
              <a:t>()</a:t>
            </a:r>
          </a:p>
          <a:p>
            <a:pPr lvl="1"/>
            <a:r>
              <a:rPr lang="de-DE" dirty="0" err="1">
                <a:latin typeface="Courier New" panose="02070309020205020404" pitchFamily="49" charset="0"/>
                <a:cs typeface="Courier New" panose="02070309020205020404" pitchFamily="49" charset="0"/>
              </a:rPr>
              <a:t>Hint</a:t>
            </a:r>
            <a:r>
              <a:rPr lang="de-DE" dirty="0">
                <a:latin typeface="Courier New" panose="02070309020205020404" pitchFamily="49" charset="0"/>
                <a:cs typeface="Courier New" panose="02070309020205020404" pitchFamily="49" charset="0"/>
              </a:rPr>
              <a:t>:“$Datum | </a:t>
            </a:r>
            <a:r>
              <a:rPr lang="de-DE" dirty="0" err="1">
                <a:latin typeface="Courier New" panose="02070309020205020404" pitchFamily="49" charset="0"/>
                <a:cs typeface="Courier New" panose="02070309020205020404" pitchFamily="49" charset="0"/>
              </a:rPr>
              <a:t>Get</a:t>
            </a:r>
            <a:r>
              <a:rPr lang="de-DE" dirty="0">
                <a:latin typeface="Courier New" panose="02070309020205020404" pitchFamily="49" charset="0"/>
                <a:cs typeface="Courier New" panose="02070309020205020404" pitchFamily="49" charset="0"/>
              </a:rPr>
              <a:t>-Member“</a:t>
            </a:r>
          </a:p>
          <a:p>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Datum.AddDays</a:t>
            </a:r>
            <a:r>
              <a:rPr lang="de-DE" dirty="0">
                <a:latin typeface="Courier New" panose="02070309020205020404" pitchFamily="49" charset="0"/>
                <a:cs typeface="Courier New" panose="02070309020205020404" pitchFamily="49" charset="0"/>
              </a:rPr>
              <a:t>(100)</a:t>
            </a:r>
          </a:p>
          <a:p>
            <a:pPr lvl="1"/>
            <a:r>
              <a:rPr lang="de-DE" dirty="0">
                <a:latin typeface="Courier New" panose="02070309020205020404" pitchFamily="49" charset="0"/>
                <a:cs typeface="Courier New" panose="02070309020205020404" pitchFamily="49" charset="0"/>
              </a:rPr>
              <a:t>Alternativ auch: (</a:t>
            </a:r>
            <a:r>
              <a:rPr lang="de-DE" dirty="0" err="1">
                <a:latin typeface="Courier New" panose="02070309020205020404" pitchFamily="49" charset="0"/>
                <a:cs typeface="Courier New" panose="02070309020205020404" pitchFamily="49" charset="0"/>
              </a:rPr>
              <a:t>Get</a:t>
            </a:r>
            <a:r>
              <a:rPr lang="de-DE">
                <a:latin typeface="Courier New" panose="02070309020205020404" pitchFamily="49" charset="0"/>
                <a:cs typeface="Courier New" panose="02070309020205020404" pitchFamily="49" charset="0"/>
              </a:rPr>
              <a:t>-Date).</a:t>
            </a:r>
            <a:r>
              <a:rPr lang="de-DE" dirty="0" err="1">
                <a:latin typeface="Courier New" panose="02070309020205020404" pitchFamily="49" charset="0"/>
                <a:cs typeface="Courier New" panose="02070309020205020404" pitchFamily="49" charset="0"/>
              </a:rPr>
              <a:t>AddDays</a:t>
            </a:r>
            <a:r>
              <a:rPr lang="de-DE" dirty="0">
                <a:latin typeface="Courier New" panose="02070309020205020404" pitchFamily="49" charset="0"/>
                <a:cs typeface="Courier New" panose="02070309020205020404" pitchFamily="49" charset="0"/>
              </a:rPr>
              <a:t>(100)</a:t>
            </a:r>
          </a:p>
        </p:txBody>
      </p:sp>
      <p:sp>
        <p:nvSpPr>
          <p:cNvPr id="4" name="Foliennummernplatzhalter 3"/>
          <p:cNvSpPr>
            <a:spLocks noGrp="1"/>
          </p:cNvSpPr>
          <p:nvPr>
            <p:ph type="sldNum" sz="quarter" idx="12"/>
          </p:nvPr>
        </p:nvSpPr>
        <p:spPr/>
        <p:txBody>
          <a:bodyPr/>
          <a:lstStyle/>
          <a:p>
            <a:fld id="{D0B68A9A-8F5D-4114-819E-CD9E627B0FFB}" type="slidenum">
              <a:rPr lang="de-DE" smtClean="0"/>
              <a:t>61</a:t>
            </a:fld>
            <a:endParaRPr lang="de-DE"/>
          </a:p>
        </p:txBody>
      </p:sp>
      <p:sp>
        <p:nvSpPr>
          <p:cNvPr id="5" name="Fußzeilenplatzhalter 4">
            <a:extLst>
              <a:ext uri="{FF2B5EF4-FFF2-40B4-BE49-F238E27FC236}">
                <a16:creationId xmlns:a16="http://schemas.microsoft.com/office/drawing/2014/main" id="{A21D750B-EBAA-4F79-849A-2A317C0CAD1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068733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Operationen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62</a:t>
            </a:fld>
            <a:endParaRPr lang="de-DE"/>
          </a:p>
        </p:txBody>
      </p:sp>
      <p:sp>
        <p:nvSpPr>
          <p:cNvPr id="2" name="Fußzeilenplatzhalter 1">
            <a:extLst>
              <a:ext uri="{FF2B5EF4-FFF2-40B4-BE49-F238E27FC236}">
                <a16:creationId xmlns:a16="http://schemas.microsoft.com/office/drawing/2014/main" id="{3247D185-9258-4E15-A447-5EFA50CC2195}"/>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6365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r>
              <a:rPr lang="de-DE" dirty="0"/>
              <a:t>Mit Zahlen und Variablen, die Zahlen enthalten:</a:t>
            </a:r>
          </a:p>
        </p:txBody>
      </p:sp>
      <p:sp>
        <p:nvSpPr>
          <p:cNvPr id="4" name="Foliennummernplatzhalter 3"/>
          <p:cNvSpPr>
            <a:spLocks noGrp="1"/>
          </p:cNvSpPr>
          <p:nvPr>
            <p:ph type="sldNum" sz="quarter" idx="12"/>
          </p:nvPr>
        </p:nvSpPr>
        <p:spPr/>
        <p:txBody>
          <a:bodyPr/>
          <a:lstStyle/>
          <a:p>
            <a:fld id="{D0B68A9A-8F5D-4114-819E-CD9E627B0FFB}" type="slidenum">
              <a:rPr lang="de-DE" smtClean="0"/>
              <a:t>63</a:t>
            </a:fld>
            <a:endParaRPr lang="de-DE"/>
          </a:p>
        </p:txBody>
      </p:sp>
      <p:pic>
        <p:nvPicPr>
          <p:cNvPr id="5" name="Grafik 4"/>
          <p:cNvPicPr>
            <a:picLocks noChangeAspect="1"/>
          </p:cNvPicPr>
          <p:nvPr/>
        </p:nvPicPr>
        <p:blipFill>
          <a:blip r:embed="rId2"/>
          <a:stretch>
            <a:fillRect/>
          </a:stretch>
        </p:blipFill>
        <p:spPr>
          <a:xfrm>
            <a:off x="2409825" y="2348881"/>
            <a:ext cx="7372350" cy="1647825"/>
          </a:xfrm>
          <a:prstGeom prst="rect">
            <a:avLst/>
          </a:prstGeom>
        </p:spPr>
      </p:pic>
      <p:sp>
        <p:nvSpPr>
          <p:cNvPr id="6" name="Textfeld 5"/>
          <p:cNvSpPr txBox="1"/>
          <p:nvPr/>
        </p:nvSpPr>
        <p:spPr>
          <a:xfrm>
            <a:off x="2409825" y="4581128"/>
            <a:ext cx="7372350" cy="369332"/>
          </a:xfrm>
          <a:prstGeom prst="rect">
            <a:avLst/>
          </a:prstGeom>
          <a:noFill/>
        </p:spPr>
        <p:txBody>
          <a:bodyPr wrap="square" rtlCol="0">
            <a:spAutoFit/>
          </a:bodyPr>
          <a:lstStyle/>
          <a:p>
            <a:pPr algn="ctr"/>
            <a:r>
              <a:rPr lang="de-DE" dirty="0">
                <a:hlinkClick r:id="rId3"/>
              </a:rPr>
              <a:t>http://technet.microsoft.com/en-us/library/hh848303.aspx</a:t>
            </a:r>
            <a:r>
              <a:rPr lang="de-DE" dirty="0"/>
              <a:t> </a:t>
            </a:r>
          </a:p>
        </p:txBody>
      </p:sp>
      <p:sp>
        <p:nvSpPr>
          <p:cNvPr id="7" name="Fußzeilenplatzhalter 6">
            <a:extLst>
              <a:ext uri="{FF2B5EF4-FFF2-40B4-BE49-F238E27FC236}">
                <a16:creationId xmlns:a16="http://schemas.microsoft.com/office/drawing/2014/main" id="{79D59739-107D-40E0-9AF3-194F085596E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152735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	</a:t>
            </a:r>
          </a:p>
        </p:txBody>
      </p:sp>
      <p:sp>
        <p:nvSpPr>
          <p:cNvPr id="3" name="Inhaltsplatzhalter 2"/>
          <p:cNvSpPr>
            <a:spLocks noGrp="1"/>
          </p:cNvSpPr>
          <p:nvPr>
            <p:ph idx="1"/>
          </p:nvPr>
        </p:nvSpPr>
        <p:spPr/>
        <p:txBody>
          <a:bodyPr/>
          <a:lstStyle/>
          <a:p>
            <a:r>
              <a:rPr lang="de-DE" dirty="0"/>
              <a:t>Mit Strings und Variablen, die Strings enthalten:</a:t>
            </a:r>
          </a:p>
        </p:txBody>
      </p:sp>
      <p:sp>
        <p:nvSpPr>
          <p:cNvPr id="4" name="Foliennummernplatzhalter 3"/>
          <p:cNvSpPr>
            <a:spLocks noGrp="1"/>
          </p:cNvSpPr>
          <p:nvPr>
            <p:ph type="sldNum" sz="quarter" idx="12"/>
          </p:nvPr>
        </p:nvSpPr>
        <p:spPr/>
        <p:txBody>
          <a:bodyPr/>
          <a:lstStyle/>
          <a:p>
            <a:fld id="{D0B68A9A-8F5D-4114-819E-CD9E627B0FFB}" type="slidenum">
              <a:rPr lang="de-DE" smtClean="0"/>
              <a:t>64</a:t>
            </a:fld>
            <a:endParaRPr lang="de-DE"/>
          </a:p>
        </p:txBody>
      </p:sp>
      <p:pic>
        <p:nvPicPr>
          <p:cNvPr id="6" name="Grafik 5"/>
          <p:cNvPicPr>
            <a:picLocks noChangeAspect="1"/>
          </p:cNvPicPr>
          <p:nvPr/>
        </p:nvPicPr>
        <p:blipFill>
          <a:blip r:embed="rId2"/>
          <a:stretch>
            <a:fillRect/>
          </a:stretch>
        </p:blipFill>
        <p:spPr>
          <a:xfrm>
            <a:off x="2409825" y="2420888"/>
            <a:ext cx="7372350" cy="3105150"/>
          </a:xfrm>
          <a:prstGeom prst="rect">
            <a:avLst/>
          </a:prstGeom>
        </p:spPr>
      </p:pic>
      <p:sp>
        <p:nvSpPr>
          <p:cNvPr id="7" name="Textfeld 6"/>
          <p:cNvSpPr txBox="1"/>
          <p:nvPr/>
        </p:nvSpPr>
        <p:spPr>
          <a:xfrm>
            <a:off x="2567608" y="5661248"/>
            <a:ext cx="7128792" cy="369332"/>
          </a:xfrm>
          <a:prstGeom prst="rect">
            <a:avLst/>
          </a:prstGeom>
          <a:noFill/>
        </p:spPr>
        <p:txBody>
          <a:bodyPr wrap="square" rtlCol="0">
            <a:spAutoFit/>
          </a:bodyPr>
          <a:lstStyle/>
          <a:p>
            <a:pPr algn="ctr"/>
            <a:r>
              <a:rPr lang="de-DE" dirty="0">
                <a:hlinkClick r:id="rId3"/>
              </a:rPr>
              <a:t>http://technet.microsoft.com/en-us/library/ee692804.aspx</a:t>
            </a:r>
            <a:r>
              <a:rPr lang="de-DE" dirty="0"/>
              <a:t> </a:t>
            </a:r>
          </a:p>
        </p:txBody>
      </p:sp>
      <p:sp>
        <p:nvSpPr>
          <p:cNvPr id="5" name="Fußzeilenplatzhalter 4">
            <a:extLst>
              <a:ext uri="{FF2B5EF4-FFF2-40B4-BE49-F238E27FC236}">
                <a16:creationId xmlns:a16="http://schemas.microsoft.com/office/drawing/2014/main" id="{03DEFAF9-3C38-4538-8C7B-68E3F6814A0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9992734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Operationen</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65</a:t>
            </a:fld>
            <a:endParaRPr lang="de-DE"/>
          </a:p>
        </p:txBody>
      </p:sp>
      <p:pic>
        <p:nvPicPr>
          <p:cNvPr id="5" name="Grafik 4"/>
          <p:cNvPicPr>
            <a:picLocks noChangeAspect="1"/>
          </p:cNvPicPr>
          <p:nvPr/>
        </p:nvPicPr>
        <p:blipFill rotWithShape="1">
          <a:blip r:embed="rId2"/>
          <a:srcRect b="50597"/>
          <a:stretch/>
        </p:blipFill>
        <p:spPr>
          <a:xfrm>
            <a:off x="1703512" y="1123231"/>
            <a:ext cx="7372350" cy="3825696"/>
          </a:xfrm>
          <a:prstGeom prst="rect">
            <a:avLst/>
          </a:prstGeom>
        </p:spPr>
      </p:pic>
      <p:pic>
        <p:nvPicPr>
          <p:cNvPr id="6" name="Grafik 5"/>
          <p:cNvPicPr>
            <a:picLocks noChangeAspect="1"/>
          </p:cNvPicPr>
          <p:nvPr/>
        </p:nvPicPr>
        <p:blipFill rotWithShape="1">
          <a:blip r:embed="rId2"/>
          <a:srcRect t="49493"/>
          <a:stretch/>
        </p:blipFill>
        <p:spPr>
          <a:xfrm>
            <a:off x="4391025" y="2799140"/>
            <a:ext cx="7372350" cy="3911127"/>
          </a:xfrm>
          <a:prstGeom prst="rect">
            <a:avLst/>
          </a:prstGeom>
        </p:spPr>
      </p:pic>
      <p:sp>
        <p:nvSpPr>
          <p:cNvPr id="7" name="Fußzeilenplatzhalter 6">
            <a:extLst>
              <a:ext uri="{FF2B5EF4-FFF2-40B4-BE49-F238E27FC236}">
                <a16:creationId xmlns:a16="http://schemas.microsoft.com/office/drawing/2014/main" id="{53B76042-7C49-4E0F-A146-B270DFEC106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06194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Operatoren</a:t>
            </a:r>
          </a:p>
        </p:txBody>
      </p:sp>
      <p:sp>
        <p:nvSpPr>
          <p:cNvPr id="3" name="Inhaltsplatzhalter 2"/>
          <p:cNvSpPr>
            <a:spLocks noGrp="1"/>
          </p:cNvSpPr>
          <p:nvPr>
            <p:ph idx="1"/>
          </p:nvPr>
        </p:nvSpPr>
        <p:spPr/>
        <p:txBody>
          <a:bodyPr/>
          <a:lstStyle/>
          <a:p>
            <a:r>
              <a:rPr lang="de-DE" dirty="0"/>
              <a:t>Erzeugen Sie zwei Variablen a und b mit dem Inhalt „Hallo“ und „Welt“ und lassen Sie sich damit „Hallo Welt“ ausgeben</a:t>
            </a:r>
          </a:p>
          <a:p>
            <a:r>
              <a:rPr lang="de-DE" dirty="0"/>
              <a:t>Lassen Sie </a:t>
            </a:r>
            <a:r>
              <a:rPr lang="de-DE"/>
              <a:t>sich die </a:t>
            </a:r>
            <a:r>
              <a:rPr lang="de-DE" dirty="0"/>
              <a:t>Länge von a ausgeben</a:t>
            </a:r>
          </a:p>
          <a:p>
            <a:r>
              <a:rPr lang="de-DE" dirty="0"/>
              <a:t>Ersetzen Sie das „l“ in b durch ein „r“</a:t>
            </a:r>
          </a:p>
        </p:txBody>
      </p:sp>
      <p:sp>
        <p:nvSpPr>
          <p:cNvPr id="4" name="Foliennummernplatzhalter 3"/>
          <p:cNvSpPr>
            <a:spLocks noGrp="1"/>
          </p:cNvSpPr>
          <p:nvPr>
            <p:ph type="sldNum" sz="quarter" idx="12"/>
          </p:nvPr>
        </p:nvSpPr>
        <p:spPr/>
        <p:txBody>
          <a:bodyPr/>
          <a:lstStyle/>
          <a:p>
            <a:fld id="{D0B68A9A-8F5D-4114-819E-CD9E627B0FFB}" type="slidenum">
              <a:rPr lang="de-DE" smtClean="0"/>
              <a:t>66</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1641622441"/>
              </p:ext>
            </p:extLst>
          </p:nvPr>
        </p:nvGraphicFramePr>
        <p:xfrm>
          <a:off x="5197219" y="6126163"/>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dc.ppedv.kurs</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71428400-2A59-4EC8-B189-FC3ED10A26B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53749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de-DE" dirty="0"/>
              <a:t>$a = „Hallo“; $b = „Welt“; $a + „ “ + $b</a:t>
            </a:r>
          </a:p>
          <a:p>
            <a:r>
              <a:rPr lang="de-DE" dirty="0"/>
              <a:t>$</a:t>
            </a:r>
            <a:r>
              <a:rPr lang="de-DE" dirty="0" err="1"/>
              <a:t>a.Length</a:t>
            </a:r>
            <a:endParaRPr lang="de-DE" dirty="0"/>
          </a:p>
          <a:p>
            <a:r>
              <a:rPr lang="de-DE" dirty="0"/>
              <a:t>$</a:t>
            </a:r>
            <a:r>
              <a:rPr lang="de-DE" dirty="0" err="1"/>
              <a:t>b.Replace</a:t>
            </a:r>
            <a:r>
              <a:rPr lang="de-DE" dirty="0"/>
              <a:t>(„l“, „r“)</a:t>
            </a:r>
          </a:p>
        </p:txBody>
      </p:sp>
      <p:sp>
        <p:nvSpPr>
          <p:cNvPr id="4" name="Foliennummernplatzhalter 3"/>
          <p:cNvSpPr>
            <a:spLocks noGrp="1"/>
          </p:cNvSpPr>
          <p:nvPr>
            <p:ph type="sldNum" sz="quarter" idx="12"/>
          </p:nvPr>
        </p:nvSpPr>
        <p:spPr/>
        <p:txBody>
          <a:bodyPr/>
          <a:lstStyle/>
          <a:p>
            <a:fld id="{D0B68A9A-8F5D-4114-819E-CD9E627B0FFB}" type="slidenum">
              <a:rPr lang="de-DE" smtClean="0"/>
              <a:t>67</a:t>
            </a:fld>
            <a:endParaRPr lang="de-DE"/>
          </a:p>
        </p:txBody>
      </p:sp>
      <p:sp>
        <p:nvSpPr>
          <p:cNvPr id="5" name="Fußzeilenplatzhalter 4">
            <a:extLst>
              <a:ext uri="{FF2B5EF4-FFF2-40B4-BE49-F238E27FC236}">
                <a16:creationId xmlns:a16="http://schemas.microsoft.com/office/drawing/2014/main" id="{F00A3E07-0E86-4616-B856-571B924A393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695142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Operatoren</a:t>
            </a:r>
          </a:p>
        </p:txBody>
      </p:sp>
      <p:sp>
        <p:nvSpPr>
          <p:cNvPr id="3" name="Inhaltsplatzhalter 2"/>
          <p:cNvSpPr>
            <a:spLocks noGrp="1"/>
          </p:cNvSpPr>
          <p:nvPr>
            <p:ph idx="1"/>
          </p:nvPr>
        </p:nvSpPr>
        <p:spPr/>
        <p:txBody>
          <a:bodyPr>
            <a:normAutofit/>
          </a:bodyPr>
          <a:lstStyle/>
          <a:p>
            <a:r>
              <a:rPr lang="de-DE" dirty="0">
                <a:latin typeface="Courier New" panose="02070309020205020404" pitchFamily="49" charset="0"/>
                <a:cs typeface="Courier New" panose="02070309020205020404" pitchFamily="49" charset="0"/>
              </a:rPr>
              <a:t>$x = 1</a:t>
            </a:r>
          </a:p>
          <a:p>
            <a:r>
              <a:rPr lang="de-DE" dirty="0">
                <a:latin typeface="Courier New" panose="02070309020205020404" pitchFamily="49" charset="0"/>
                <a:cs typeface="Courier New" panose="02070309020205020404" pitchFamily="49" charset="0"/>
              </a:rPr>
              <a:t>$y = $x</a:t>
            </a:r>
          </a:p>
          <a:p>
            <a:r>
              <a:rPr lang="de-DE" dirty="0">
                <a:latin typeface="Courier New" panose="02070309020205020404" pitchFamily="49" charset="0"/>
                <a:cs typeface="Courier New" panose="02070309020205020404" pitchFamily="49" charset="0"/>
              </a:rPr>
              <a:t>$y = 2</a:t>
            </a:r>
          </a:p>
          <a:p>
            <a:r>
              <a:rPr lang="de-DE" dirty="0"/>
              <a:t>Welchen Wert hat x jetzt?</a:t>
            </a:r>
          </a:p>
          <a:p>
            <a:endParaRPr lang="de-DE" dirty="0"/>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68</a:t>
            </a:fld>
            <a:endParaRPr lang="de-DE"/>
          </a:p>
        </p:txBody>
      </p:sp>
      <p:pic>
        <p:nvPicPr>
          <p:cNvPr id="6" name="Grafik 5"/>
          <p:cNvPicPr>
            <a:picLocks noChangeAspect="1"/>
          </p:cNvPicPr>
          <p:nvPr/>
        </p:nvPicPr>
        <p:blipFill>
          <a:blip r:embed="rId2"/>
          <a:stretch>
            <a:fillRect/>
          </a:stretch>
        </p:blipFill>
        <p:spPr>
          <a:xfrm>
            <a:off x="6456040" y="1690688"/>
            <a:ext cx="3886200" cy="4210050"/>
          </a:xfrm>
          <a:prstGeom prst="rect">
            <a:avLst/>
          </a:prstGeom>
        </p:spPr>
      </p:pic>
      <p:sp>
        <p:nvSpPr>
          <p:cNvPr id="5" name="Fußzeilenplatzhalter 4">
            <a:extLst>
              <a:ext uri="{FF2B5EF4-FFF2-40B4-BE49-F238E27FC236}">
                <a16:creationId xmlns:a16="http://schemas.microsoft.com/office/drawing/2014/main" id="{051833EE-B7F5-45C2-A909-C0C03279BFF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732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Operatoren</a:t>
            </a:r>
          </a:p>
        </p:txBody>
      </p:sp>
      <p:sp>
        <p:nvSpPr>
          <p:cNvPr id="3" name="Inhaltsplatzhalter 2"/>
          <p:cNvSpPr>
            <a:spLocks noGrp="1"/>
          </p:cNvSpPr>
          <p:nvPr>
            <p:ph idx="1"/>
          </p:nvPr>
        </p:nvSpPr>
        <p:spPr/>
        <p:txBody>
          <a:bodyPr/>
          <a:lstStyle/>
          <a:p>
            <a:r>
              <a:rPr lang="de-DE" dirty="0">
                <a:latin typeface="Courier New" panose="02070309020205020404" pitchFamily="49" charset="0"/>
                <a:cs typeface="Courier New" panose="02070309020205020404" pitchFamily="49" charset="0"/>
              </a:rPr>
              <a:t>$a = 1..4</a:t>
            </a:r>
          </a:p>
          <a:p>
            <a:r>
              <a:rPr lang="de-DE" dirty="0">
                <a:latin typeface="Courier New" panose="02070309020205020404" pitchFamily="49" charset="0"/>
                <a:cs typeface="Courier New" panose="02070309020205020404" pitchFamily="49" charset="0"/>
              </a:rPr>
              <a:t>$b = $a</a:t>
            </a:r>
          </a:p>
          <a:p>
            <a:r>
              <a:rPr lang="de-DE" dirty="0">
                <a:latin typeface="Courier New" panose="02070309020205020404" pitchFamily="49" charset="0"/>
                <a:cs typeface="Courier New" panose="02070309020205020404" pitchFamily="49" charset="0"/>
              </a:rPr>
              <a:t>$b[0] = 99</a:t>
            </a:r>
          </a:p>
          <a:p>
            <a:r>
              <a:rPr lang="de-DE" dirty="0"/>
              <a:t>Welchen Wert hat a jetzt?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69</a:t>
            </a:fld>
            <a:endParaRPr lang="de-DE"/>
          </a:p>
        </p:txBody>
      </p:sp>
      <p:pic>
        <p:nvPicPr>
          <p:cNvPr id="5" name="Grafik 4"/>
          <p:cNvPicPr>
            <a:picLocks noChangeAspect="1"/>
          </p:cNvPicPr>
          <p:nvPr/>
        </p:nvPicPr>
        <p:blipFill>
          <a:blip r:embed="rId2"/>
          <a:stretch>
            <a:fillRect/>
          </a:stretch>
        </p:blipFill>
        <p:spPr>
          <a:xfrm>
            <a:off x="6816080" y="1825625"/>
            <a:ext cx="3886200" cy="4210050"/>
          </a:xfrm>
          <a:prstGeom prst="rect">
            <a:avLst/>
          </a:prstGeom>
        </p:spPr>
      </p:pic>
      <p:sp>
        <p:nvSpPr>
          <p:cNvPr id="6" name="Fußzeilenplatzhalter 5">
            <a:extLst>
              <a:ext uri="{FF2B5EF4-FFF2-40B4-BE49-F238E27FC236}">
                <a16:creationId xmlns:a16="http://schemas.microsoft.com/office/drawing/2014/main" id="{8D9E9B1D-F546-4AD5-8BE5-6065BDB26B8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342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Windows </a:t>
            </a:r>
            <a:r>
              <a:rPr lang="de-DE" dirty="0" err="1"/>
              <a:t>PowerShell</a:t>
            </a:r>
            <a:r>
              <a:rPr lang="de-DE" dirty="0"/>
              <a:t> Versionen</a:t>
            </a:r>
          </a:p>
        </p:txBody>
      </p:sp>
      <p:sp>
        <p:nvSpPr>
          <p:cNvPr id="3" name="Inhaltsplatzhalter 2"/>
          <p:cNvSpPr>
            <a:spLocks noGrp="1"/>
          </p:cNvSpPr>
          <p:nvPr>
            <p:ph idx="1"/>
          </p:nvPr>
        </p:nvSpPr>
        <p:spPr/>
        <p:txBody>
          <a:bodyPr>
            <a:normAutofit/>
          </a:bodyPr>
          <a:lstStyle/>
          <a:p>
            <a:r>
              <a:rPr lang="de-DE" dirty="0"/>
              <a:t>Windows </a:t>
            </a:r>
            <a:r>
              <a:rPr lang="de-DE" dirty="0" err="1"/>
              <a:t>PowerShell</a:t>
            </a:r>
            <a:r>
              <a:rPr lang="de-DE" dirty="0"/>
              <a:t> kommt in einer Kern-Ausstattung</a:t>
            </a:r>
          </a:p>
          <a:p>
            <a:r>
              <a:rPr lang="de-DE" dirty="0"/>
              <a:t>beinhaltet je nach Version grundlegende Funktionen und einige wenige Befehle</a:t>
            </a:r>
          </a:p>
          <a:p>
            <a:r>
              <a:rPr lang="de-DE" dirty="0"/>
              <a:t>Großteil der Befehle stammt aus Erweiterungen – sog. Module</a:t>
            </a:r>
          </a:p>
          <a:p>
            <a:r>
              <a:rPr lang="de-DE" dirty="0"/>
              <a:t>Module sind für bestimmte Version konzipiert</a:t>
            </a:r>
          </a:p>
          <a:p>
            <a:r>
              <a:rPr lang="de-DE" dirty="0"/>
              <a:t>Module sind nicht Bestandteil einer </a:t>
            </a:r>
            <a:r>
              <a:rPr lang="de-DE" dirty="0" err="1"/>
              <a:t>PowerShell</a:t>
            </a:r>
            <a:r>
              <a:rPr lang="de-DE" dirty="0"/>
              <a:t>-Version</a:t>
            </a:r>
          </a:p>
        </p:txBody>
      </p:sp>
      <p:sp>
        <p:nvSpPr>
          <p:cNvPr id="4" name="Foliennummernplatzhalter 3"/>
          <p:cNvSpPr>
            <a:spLocks noGrp="1"/>
          </p:cNvSpPr>
          <p:nvPr>
            <p:ph type="sldNum" sz="quarter" idx="12"/>
          </p:nvPr>
        </p:nvSpPr>
        <p:spPr/>
        <p:txBody>
          <a:bodyPr/>
          <a:lstStyle/>
          <a:p>
            <a:fld id="{D0B68A9A-8F5D-4114-819E-CD9E627B0FFB}" type="slidenum">
              <a:rPr lang="de-DE" smtClean="0"/>
              <a:t>7</a:t>
            </a:fld>
            <a:endParaRPr lang="de-DE"/>
          </a:p>
        </p:txBody>
      </p:sp>
      <p:sp>
        <p:nvSpPr>
          <p:cNvPr id="5" name="Fußzeilenplatzhalter 4">
            <a:extLst>
              <a:ext uri="{FF2B5EF4-FFF2-40B4-BE49-F238E27FC236}">
                <a16:creationId xmlns:a16="http://schemas.microsoft.com/office/drawing/2014/main" id="{FBF74F55-29B2-4929-A4BE-515C0F7E71F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774032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Formatierung der Ausgabe</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70</a:t>
            </a:fld>
            <a:endParaRPr lang="de-DE"/>
          </a:p>
        </p:txBody>
      </p:sp>
      <p:sp>
        <p:nvSpPr>
          <p:cNvPr id="2" name="Fußzeilenplatzhalter 1">
            <a:extLst>
              <a:ext uri="{FF2B5EF4-FFF2-40B4-BE49-F238E27FC236}">
                <a16:creationId xmlns:a16="http://schemas.microsoft.com/office/drawing/2014/main" id="{FCF28B45-CA24-4236-9728-DBB2F820B15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9405675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normAutofit/>
          </a:bodyPr>
          <a:lstStyle/>
          <a:p>
            <a:r>
              <a:rPr lang="de-DE" dirty="0"/>
              <a:t>Einfache Varianten:</a:t>
            </a:r>
          </a:p>
          <a:p>
            <a:pPr lvl="1"/>
            <a:r>
              <a:rPr lang="en-US" kern="0" dirty="0">
                <a:solidFill>
                  <a:srgbClr val="000000"/>
                </a:solidFill>
                <a:latin typeface="Consolas" pitchFamily="49" charset="0"/>
                <a:cs typeface="Consolas" pitchFamily="49" charset="0"/>
              </a:rPr>
              <a:t>Get-Service | </a:t>
            </a:r>
            <a:r>
              <a:rPr lang="en-US" b="1" kern="0" dirty="0">
                <a:solidFill>
                  <a:srgbClr val="000000"/>
                </a:solidFill>
                <a:latin typeface="Consolas" pitchFamily="49" charset="0"/>
                <a:cs typeface="Consolas" pitchFamily="49" charset="0"/>
              </a:rPr>
              <a:t>Format-Wide</a:t>
            </a:r>
            <a:endParaRPr lang="en-US" kern="0" dirty="0">
              <a:solidFill>
                <a:srgbClr val="000000"/>
              </a:solidFill>
              <a:latin typeface="Consolas" pitchFamily="49" charset="0"/>
              <a:cs typeface="Consolas" pitchFamily="49" charset="0"/>
            </a:endParaRPr>
          </a:p>
          <a:p>
            <a:pPr lvl="1"/>
            <a:r>
              <a:rPr lang="en-US" kern="0" dirty="0">
                <a:solidFill>
                  <a:srgbClr val="000000"/>
                </a:solidFill>
                <a:latin typeface="Consolas" pitchFamily="49" charset="0"/>
                <a:cs typeface="Consolas" pitchFamily="49" charset="0"/>
              </a:rPr>
              <a:t>Get-Process | Format-Wide –Property ID</a:t>
            </a:r>
          </a:p>
          <a:p>
            <a:pPr lvl="1"/>
            <a:r>
              <a:rPr lang="en-US" kern="0" dirty="0">
                <a:solidFill>
                  <a:srgbClr val="000000"/>
                </a:solidFill>
                <a:latin typeface="Consolas" pitchFamily="49" charset="0"/>
                <a:cs typeface="Consolas" pitchFamily="49" charset="0"/>
              </a:rPr>
              <a:t>Get-Process | Format-Wide –Col 5</a:t>
            </a:r>
          </a:p>
          <a:p>
            <a:pPr lvl="1"/>
            <a:r>
              <a:rPr lang="en-US" kern="0" dirty="0">
                <a:solidFill>
                  <a:srgbClr val="000000"/>
                </a:solidFill>
                <a:latin typeface="Consolas" pitchFamily="49" charset="0"/>
                <a:cs typeface="Consolas" pitchFamily="49" charset="0"/>
              </a:rPr>
              <a:t>Get-Process | </a:t>
            </a:r>
            <a:r>
              <a:rPr lang="en-US" b="1" kern="0" dirty="0">
                <a:solidFill>
                  <a:srgbClr val="000000"/>
                </a:solidFill>
                <a:latin typeface="Consolas" pitchFamily="49" charset="0"/>
                <a:cs typeface="Consolas" pitchFamily="49" charset="0"/>
              </a:rPr>
              <a:t>FW</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AutoSize</a:t>
            </a:r>
            <a:endParaRPr lang="en-US" kern="0" dirty="0">
              <a:solidFill>
                <a:srgbClr val="000000"/>
              </a:solidFill>
              <a:latin typeface="Consolas" pitchFamily="49" charset="0"/>
              <a:cs typeface="Consolas" pitchFamily="49" charset="0"/>
            </a:endParaRPr>
          </a:p>
          <a:p>
            <a:pPr lvl="1"/>
            <a:endParaRPr lang="en-US" kern="0" dirty="0">
              <a:solidFill>
                <a:srgbClr val="000000"/>
              </a:solidFill>
              <a:latin typeface="Consolas" pitchFamily="49" charset="0"/>
              <a:cs typeface="Consolas" pitchFamily="49" charset="0"/>
            </a:endParaRP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71</a:t>
            </a:fld>
            <a:endParaRPr lang="de-DE"/>
          </a:p>
        </p:txBody>
      </p:sp>
      <p:sp>
        <p:nvSpPr>
          <p:cNvPr id="5" name="Fußzeilenplatzhalter 4">
            <a:extLst>
              <a:ext uri="{FF2B5EF4-FFF2-40B4-BE49-F238E27FC236}">
                <a16:creationId xmlns:a16="http://schemas.microsoft.com/office/drawing/2014/main" id="{50C3A3B3-AD4A-4C82-8AA2-FBD56CEAA18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28436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normAutofit/>
          </a:bodyPr>
          <a:lstStyle/>
          <a:p>
            <a:r>
              <a:rPr lang="de-DE" dirty="0"/>
              <a:t>Einfache Varianten:</a:t>
            </a:r>
          </a:p>
          <a:p>
            <a:pPr lvl="1"/>
            <a:r>
              <a:rPr lang="en-US" kern="0" dirty="0">
                <a:solidFill>
                  <a:srgbClr val="000000"/>
                </a:solidFill>
                <a:latin typeface="Consolas" pitchFamily="49" charset="0"/>
                <a:cs typeface="Consolas" pitchFamily="49" charset="0"/>
              </a:rPr>
              <a:t>Get-Service | </a:t>
            </a:r>
            <a:r>
              <a:rPr lang="en-US" b="1" kern="0" dirty="0">
                <a:solidFill>
                  <a:srgbClr val="000000"/>
                </a:solidFill>
                <a:latin typeface="Consolas" pitchFamily="49" charset="0"/>
                <a:cs typeface="Consolas" pitchFamily="49" charset="0"/>
              </a:rPr>
              <a:t>Format-List</a:t>
            </a:r>
            <a:r>
              <a:rPr lang="en-US" kern="0" dirty="0">
                <a:solidFill>
                  <a:srgbClr val="000000"/>
                </a:solidFill>
                <a:latin typeface="Consolas" pitchFamily="49" charset="0"/>
                <a:cs typeface="Consolas" pitchFamily="49" charset="0"/>
              </a:rPr>
              <a:t> –Property *</a:t>
            </a:r>
          </a:p>
          <a:p>
            <a:pPr lvl="1"/>
            <a:r>
              <a:rPr lang="en-US" kern="0" dirty="0">
                <a:solidFill>
                  <a:srgbClr val="000000"/>
                </a:solidFill>
                <a:latin typeface="Consolas" pitchFamily="49" charset="0"/>
                <a:cs typeface="Consolas" pitchFamily="49" charset="0"/>
              </a:rPr>
              <a:t>Get-Process | FL –Prop </a:t>
            </a:r>
            <a:r>
              <a:rPr lang="en-US" kern="0" dirty="0" err="1">
                <a:solidFill>
                  <a:srgbClr val="000000"/>
                </a:solidFill>
                <a:latin typeface="Consolas" pitchFamily="49" charset="0"/>
                <a:cs typeface="Consolas" pitchFamily="49" charset="0"/>
              </a:rPr>
              <a:t>Name,ID</a:t>
            </a:r>
            <a:endParaRPr lang="en-US" kern="0" dirty="0">
              <a:solidFill>
                <a:srgbClr val="000000"/>
              </a:solidFill>
              <a:latin typeface="Consolas" pitchFamily="49" charset="0"/>
              <a:cs typeface="Consolas" pitchFamily="49" charset="0"/>
            </a:endParaRPr>
          </a:p>
          <a:p>
            <a:pPr lvl="1"/>
            <a:r>
              <a:rPr lang="en-US" kern="0" dirty="0">
                <a:solidFill>
                  <a:srgbClr val="000000"/>
                </a:solidFill>
                <a:latin typeface="Consolas" pitchFamily="49" charset="0"/>
                <a:cs typeface="Consolas" pitchFamily="49" charset="0"/>
              </a:rPr>
              <a:t>Get-Service | FL </a:t>
            </a:r>
            <a:r>
              <a:rPr lang="en-US" kern="0" dirty="0" err="1">
                <a:solidFill>
                  <a:srgbClr val="000000"/>
                </a:solidFill>
                <a:latin typeface="Consolas" pitchFamily="49" charset="0"/>
                <a:cs typeface="Consolas" pitchFamily="49" charset="0"/>
              </a:rPr>
              <a:t>Name,Status,DisplayName</a:t>
            </a:r>
            <a:endParaRPr lang="en-US" kern="0" dirty="0">
              <a:solidFill>
                <a:srgbClr val="000000"/>
              </a:solidFill>
              <a:latin typeface="Consolas" pitchFamily="49" charset="0"/>
              <a:cs typeface="Consolas" pitchFamily="49" charset="0"/>
            </a:endParaRPr>
          </a:p>
          <a:p>
            <a:pPr lvl="1"/>
            <a:endParaRPr lang="en-US" kern="0" dirty="0">
              <a:solidFill>
                <a:srgbClr val="000000"/>
              </a:solidFill>
              <a:latin typeface="Consolas" pitchFamily="49" charset="0"/>
              <a:cs typeface="Consolas" pitchFamily="49" charset="0"/>
            </a:endParaRP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72</a:t>
            </a:fld>
            <a:endParaRPr lang="de-DE"/>
          </a:p>
        </p:txBody>
      </p:sp>
      <p:sp>
        <p:nvSpPr>
          <p:cNvPr id="5" name="Fußzeilenplatzhalter 4">
            <a:extLst>
              <a:ext uri="{FF2B5EF4-FFF2-40B4-BE49-F238E27FC236}">
                <a16:creationId xmlns:a16="http://schemas.microsoft.com/office/drawing/2014/main" id="{D96837F0-60A8-490E-87FD-D704CCC68D1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97090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normAutofit/>
          </a:bodyPr>
          <a:lstStyle/>
          <a:p>
            <a:r>
              <a:rPr lang="de-DE" dirty="0"/>
              <a:t>Einfache Varianten:</a:t>
            </a:r>
          </a:p>
          <a:p>
            <a:pPr lvl="1"/>
            <a:r>
              <a:rPr lang="en-US" kern="0" dirty="0">
                <a:solidFill>
                  <a:srgbClr val="000000"/>
                </a:solidFill>
                <a:latin typeface="Consolas" pitchFamily="49" charset="0"/>
                <a:cs typeface="Consolas" pitchFamily="49" charset="0"/>
              </a:rPr>
              <a:t>Get-Process | </a:t>
            </a:r>
            <a:r>
              <a:rPr lang="en-US" b="1" kern="0" dirty="0">
                <a:solidFill>
                  <a:srgbClr val="000000"/>
                </a:solidFill>
                <a:latin typeface="Consolas" pitchFamily="49" charset="0"/>
                <a:cs typeface="Consolas" pitchFamily="49" charset="0"/>
              </a:rPr>
              <a:t>Format-Table</a:t>
            </a:r>
            <a:r>
              <a:rPr lang="en-US" kern="0" dirty="0">
                <a:solidFill>
                  <a:srgbClr val="000000"/>
                </a:solidFill>
                <a:latin typeface="Consolas" pitchFamily="49" charset="0"/>
                <a:cs typeface="Consolas" pitchFamily="49" charset="0"/>
              </a:rPr>
              <a:t> –Property </a:t>
            </a:r>
            <a:r>
              <a:rPr lang="en-US" kern="0" dirty="0" err="1">
                <a:solidFill>
                  <a:srgbClr val="000000"/>
                </a:solidFill>
                <a:latin typeface="Consolas" pitchFamily="49" charset="0"/>
                <a:cs typeface="Consolas" pitchFamily="49" charset="0"/>
              </a:rPr>
              <a:t>ID,Name</a:t>
            </a:r>
            <a:endParaRPr lang="en-US" kern="0" dirty="0">
              <a:solidFill>
                <a:srgbClr val="000000"/>
              </a:solidFill>
              <a:latin typeface="Consolas" pitchFamily="49" charset="0"/>
              <a:cs typeface="Consolas" pitchFamily="49" charset="0"/>
            </a:endParaRPr>
          </a:p>
          <a:p>
            <a:pPr lvl="1"/>
            <a:r>
              <a:rPr lang="en-US" kern="0" dirty="0">
                <a:solidFill>
                  <a:srgbClr val="000000"/>
                </a:solidFill>
                <a:latin typeface="Consolas" pitchFamily="49" charset="0"/>
                <a:cs typeface="Consolas" pitchFamily="49" charset="0"/>
              </a:rPr>
              <a:t>Get-Process | FT *</a:t>
            </a:r>
          </a:p>
          <a:p>
            <a:pPr lvl="1"/>
            <a:r>
              <a:rPr lang="en-US" kern="0" dirty="0">
                <a:solidFill>
                  <a:srgbClr val="000000"/>
                </a:solidFill>
                <a:latin typeface="Consolas" pitchFamily="49" charset="0"/>
                <a:cs typeface="Consolas" pitchFamily="49" charset="0"/>
              </a:rPr>
              <a:t>Get-Service | FT </a:t>
            </a:r>
            <a:r>
              <a:rPr lang="en-US" kern="0" dirty="0" err="1">
                <a:solidFill>
                  <a:srgbClr val="000000"/>
                </a:solidFill>
                <a:latin typeface="Consolas" pitchFamily="49" charset="0"/>
                <a:cs typeface="Consolas" pitchFamily="49" charset="0"/>
              </a:rPr>
              <a:t>Name,Status</a:t>
            </a:r>
            <a:r>
              <a:rPr lang="en-US" kern="0" dirty="0">
                <a:solidFill>
                  <a:srgbClr val="000000"/>
                </a:solidFill>
                <a:latin typeface="Consolas" pitchFamily="49" charset="0"/>
                <a:cs typeface="Consolas" pitchFamily="49" charset="0"/>
              </a:rPr>
              <a:t> –</a:t>
            </a:r>
            <a:r>
              <a:rPr lang="en-US" kern="0" dirty="0" err="1">
                <a:solidFill>
                  <a:srgbClr val="000000"/>
                </a:solidFill>
                <a:latin typeface="Consolas" pitchFamily="49" charset="0"/>
                <a:cs typeface="Consolas" pitchFamily="49" charset="0"/>
              </a:rPr>
              <a:t>AutoSize</a:t>
            </a:r>
            <a:endParaRPr lang="en-US" kern="0" dirty="0">
              <a:solidFill>
                <a:srgbClr val="000000"/>
              </a:solidFill>
              <a:latin typeface="Consolas" pitchFamily="49" charset="0"/>
              <a:cs typeface="Consolas" pitchFamily="49" charset="0"/>
            </a:endParaRPr>
          </a:p>
          <a:p>
            <a:pPr lvl="1"/>
            <a:endParaRPr lang="en-US" kern="0" dirty="0">
              <a:solidFill>
                <a:srgbClr val="000000"/>
              </a:solidFill>
              <a:latin typeface="Consolas" pitchFamily="49" charset="0"/>
              <a:cs typeface="Consolas" pitchFamily="49" charset="0"/>
            </a:endParaRPr>
          </a:p>
          <a:p>
            <a:pPr lvl="1"/>
            <a:endParaRPr lang="en-US" kern="0" dirty="0">
              <a:solidFill>
                <a:srgbClr val="000000"/>
              </a:solidFill>
              <a:latin typeface="Consolas" pitchFamily="49" charset="0"/>
              <a:cs typeface="Consolas" pitchFamily="49" charset="0"/>
            </a:endParaRPr>
          </a:p>
          <a:p>
            <a:pPr lvl="1"/>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73</a:t>
            </a:fld>
            <a:endParaRPr lang="de-DE"/>
          </a:p>
        </p:txBody>
      </p:sp>
      <p:sp>
        <p:nvSpPr>
          <p:cNvPr id="5" name="Fußzeilenplatzhalter 4">
            <a:extLst>
              <a:ext uri="{FF2B5EF4-FFF2-40B4-BE49-F238E27FC236}">
                <a16:creationId xmlns:a16="http://schemas.microsoft.com/office/drawing/2014/main" id="{19383450-9E08-4537-A6CF-B6CEC8149F4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798366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	</a:t>
            </a:r>
          </a:p>
        </p:txBody>
      </p:sp>
      <p:sp>
        <p:nvSpPr>
          <p:cNvPr id="3" name="Inhaltsplatzhalter 2"/>
          <p:cNvSpPr>
            <a:spLocks noGrp="1"/>
          </p:cNvSpPr>
          <p:nvPr>
            <p:ph idx="1"/>
          </p:nvPr>
        </p:nvSpPr>
        <p:spPr/>
        <p:txBody>
          <a:bodyPr>
            <a:normAutofit/>
          </a:bodyPr>
          <a:lstStyle/>
          <a:p>
            <a:r>
              <a:rPr lang="de-DE" dirty="0"/>
              <a:t>Angepasste Tabellen-Ausgabe:</a:t>
            </a:r>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74</a:t>
            </a:fld>
            <a:endParaRPr lang="de-DE"/>
          </a:p>
        </p:txBody>
      </p:sp>
      <p:pic>
        <p:nvPicPr>
          <p:cNvPr id="5" name="Grafik 4"/>
          <p:cNvPicPr>
            <a:picLocks noChangeAspect="1"/>
          </p:cNvPicPr>
          <p:nvPr/>
        </p:nvPicPr>
        <p:blipFill rotWithShape="1">
          <a:blip r:embed="rId3"/>
          <a:srcRect l="1575" t="10018" r="62988" b="75224"/>
          <a:stretch/>
        </p:blipFill>
        <p:spPr>
          <a:xfrm>
            <a:off x="2279576" y="2277052"/>
            <a:ext cx="6480720" cy="1461889"/>
          </a:xfrm>
          <a:prstGeom prst="rect">
            <a:avLst/>
          </a:prstGeom>
        </p:spPr>
      </p:pic>
      <p:pic>
        <p:nvPicPr>
          <p:cNvPr id="6" name="Grafik 5"/>
          <p:cNvPicPr>
            <a:picLocks noChangeAspect="1"/>
          </p:cNvPicPr>
          <p:nvPr/>
        </p:nvPicPr>
        <p:blipFill rotWithShape="1">
          <a:blip r:embed="rId4"/>
          <a:srcRect l="782" t="51454" r="75199" b="23104"/>
          <a:stretch/>
        </p:blipFill>
        <p:spPr>
          <a:xfrm>
            <a:off x="2279576" y="3656683"/>
            <a:ext cx="4392488" cy="2520280"/>
          </a:xfrm>
          <a:prstGeom prst="rect">
            <a:avLst/>
          </a:prstGeom>
        </p:spPr>
      </p:pic>
      <p:sp>
        <p:nvSpPr>
          <p:cNvPr id="7" name="Textfeld 6"/>
          <p:cNvSpPr txBox="1"/>
          <p:nvPr/>
        </p:nvSpPr>
        <p:spPr>
          <a:xfrm>
            <a:off x="6744072" y="4221088"/>
            <a:ext cx="3423764" cy="923330"/>
          </a:xfrm>
          <a:prstGeom prst="rect">
            <a:avLst/>
          </a:prstGeom>
          <a:noFill/>
        </p:spPr>
        <p:txBody>
          <a:bodyPr wrap="square" rtlCol="0">
            <a:spAutoFit/>
          </a:bodyPr>
          <a:lstStyle/>
          <a:p>
            <a:r>
              <a:rPr lang="de-DE" dirty="0"/>
              <a:t>-</a:t>
            </a:r>
            <a:r>
              <a:rPr lang="de-DE" dirty="0" err="1"/>
              <a:t>Autosize</a:t>
            </a:r>
            <a:r>
              <a:rPr lang="de-DE" dirty="0"/>
              <a:t> sorgt dafür, dass Spalten auf optimaler Breite dargestellt werden</a:t>
            </a:r>
          </a:p>
        </p:txBody>
      </p:sp>
      <p:sp>
        <p:nvSpPr>
          <p:cNvPr id="8" name="Fußzeilenplatzhalter 7">
            <a:extLst>
              <a:ext uri="{FF2B5EF4-FFF2-40B4-BE49-F238E27FC236}">
                <a16:creationId xmlns:a16="http://schemas.microsoft.com/office/drawing/2014/main" id="{6AB82266-DF25-4764-9F19-193780C9051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4616051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	</a:t>
            </a:r>
          </a:p>
        </p:txBody>
      </p:sp>
      <p:sp>
        <p:nvSpPr>
          <p:cNvPr id="3" name="Inhaltsplatzhalter 2"/>
          <p:cNvSpPr>
            <a:spLocks noGrp="1"/>
          </p:cNvSpPr>
          <p:nvPr>
            <p:ph idx="1"/>
          </p:nvPr>
        </p:nvSpPr>
        <p:spPr/>
        <p:txBody>
          <a:bodyPr/>
          <a:lstStyle/>
          <a:p>
            <a:r>
              <a:rPr lang="de-DE" b="1" dirty="0"/>
              <a:t>-</a:t>
            </a:r>
            <a:r>
              <a:rPr lang="de-DE" b="1" dirty="0" err="1"/>
              <a:t>GroupBy</a:t>
            </a:r>
            <a:r>
              <a:rPr lang="de-DE" b="1" dirty="0"/>
              <a:t> </a:t>
            </a:r>
            <a:r>
              <a:rPr lang="de-DE" dirty="0"/>
              <a:t>gruppiert eine Liste</a:t>
            </a:r>
          </a:p>
          <a:p>
            <a:r>
              <a:rPr lang="de-DE" dirty="0"/>
              <a:t>Dazu ist ein Attribut anzugeben, nach dem gruppiert werden soll</a:t>
            </a:r>
          </a:p>
          <a:p>
            <a:r>
              <a:rPr lang="de-DE" dirty="0"/>
              <a:t>Immer, wenn sich der Wert des Attributes ändert -&gt; neuer Tabellenkopf</a:t>
            </a:r>
          </a:p>
          <a:p>
            <a:r>
              <a:rPr lang="de-DE" dirty="0"/>
              <a:t>Sinnvollerweise sollte vorher sortiert werden (nach dem selben Attribut)</a:t>
            </a:r>
          </a:p>
        </p:txBody>
      </p:sp>
      <p:sp>
        <p:nvSpPr>
          <p:cNvPr id="4" name="Foliennummernplatzhalter 3"/>
          <p:cNvSpPr>
            <a:spLocks noGrp="1"/>
          </p:cNvSpPr>
          <p:nvPr>
            <p:ph type="sldNum" sz="quarter" idx="12"/>
          </p:nvPr>
        </p:nvSpPr>
        <p:spPr/>
        <p:txBody>
          <a:bodyPr/>
          <a:lstStyle/>
          <a:p>
            <a:fld id="{D0B68A9A-8F5D-4114-819E-CD9E627B0FFB}" type="slidenum">
              <a:rPr lang="de-DE" smtClean="0"/>
              <a:t>75</a:t>
            </a:fld>
            <a:endParaRPr lang="de-DE"/>
          </a:p>
        </p:txBody>
      </p:sp>
      <p:sp>
        <p:nvSpPr>
          <p:cNvPr id="5" name="Fußzeilenplatzhalter 4">
            <a:extLst>
              <a:ext uri="{FF2B5EF4-FFF2-40B4-BE49-F238E27FC236}">
                <a16:creationId xmlns:a16="http://schemas.microsoft.com/office/drawing/2014/main" id="{FA4BBA1D-01DE-47C4-B170-F1932A82BBB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877614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4" name="Foliennummernplatzhalter 3"/>
          <p:cNvSpPr>
            <a:spLocks noGrp="1"/>
          </p:cNvSpPr>
          <p:nvPr>
            <p:ph type="sldNum" sz="quarter" idx="12"/>
          </p:nvPr>
        </p:nvSpPr>
        <p:spPr/>
        <p:txBody>
          <a:bodyPr/>
          <a:lstStyle/>
          <a:p>
            <a:fld id="{D0B68A9A-8F5D-4114-819E-CD9E627B0FFB}" type="slidenum">
              <a:rPr lang="de-DE" smtClean="0"/>
              <a:t>76</a:t>
            </a:fld>
            <a:endParaRPr lang="de-DE"/>
          </a:p>
        </p:txBody>
      </p:sp>
      <p:pic>
        <p:nvPicPr>
          <p:cNvPr id="5" name="Grafik 4"/>
          <p:cNvPicPr>
            <a:picLocks noChangeAspect="1"/>
          </p:cNvPicPr>
          <p:nvPr/>
        </p:nvPicPr>
        <p:blipFill>
          <a:blip r:embed="rId2"/>
          <a:stretch>
            <a:fillRect/>
          </a:stretch>
        </p:blipFill>
        <p:spPr>
          <a:xfrm>
            <a:off x="1631505" y="1340768"/>
            <a:ext cx="8928992" cy="2081504"/>
          </a:xfrm>
          <a:prstGeom prst="rect">
            <a:avLst/>
          </a:prstGeom>
        </p:spPr>
      </p:pic>
      <p:pic>
        <p:nvPicPr>
          <p:cNvPr id="6" name="Grafik 5"/>
          <p:cNvPicPr>
            <a:picLocks noChangeAspect="1"/>
          </p:cNvPicPr>
          <p:nvPr/>
        </p:nvPicPr>
        <p:blipFill>
          <a:blip r:embed="rId3"/>
          <a:stretch>
            <a:fillRect/>
          </a:stretch>
        </p:blipFill>
        <p:spPr>
          <a:xfrm>
            <a:off x="1631506" y="3717032"/>
            <a:ext cx="8928992" cy="2081504"/>
          </a:xfrm>
          <a:prstGeom prst="rect">
            <a:avLst/>
          </a:prstGeom>
        </p:spPr>
      </p:pic>
      <p:sp>
        <p:nvSpPr>
          <p:cNvPr id="3" name="Fußzeilenplatzhalter 2">
            <a:extLst>
              <a:ext uri="{FF2B5EF4-FFF2-40B4-BE49-F238E27FC236}">
                <a16:creationId xmlns:a16="http://schemas.microsoft.com/office/drawing/2014/main" id="{B7D7FA69-4A56-4D26-9864-08C486801C17}"/>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021420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normAutofit/>
          </a:bodyPr>
          <a:lstStyle/>
          <a:p>
            <a:r>
              <a:rPr lang="de-DE" dirty="0"/>
              <a:t>Formatierung sollte erst angewendet werden, wenn sich die Objekte in der Pipeline nicht mehr ändern (in der Regel am Ende)!</a:t>
            </a:r>
          </a:p>
          <a:p>
            <a:endParaRPr lang="de-DE" dirty="0"/>
          </a:p>
          <a:p>
            <a:endParaRPr lang="de-DE" dirty="0"/>
          </a:p>
          <a:p>
            <a:endParaRPr lang="de-DE" dirty="0"/>
          </a:p>
          <a:p>
            <a:endParaRPr lang="de-DE" dirty="0"/>
          </a:p>
          <a:p>
            <a:r>
              <a:rPr lang="de-DE" dirty="0"/>
              <a:t>Nur eine geringe Anzahl von </a:t>
            </a:r>
            <a:r>
              <a:rPr lang="de-DE" dirty="0" err="1"/>
              <a:t>Commandlets</a:t>
            </a:r>
            <a:r>
              <a:rPr lang="de-DE" dirty="0"/>
              <a:t> akzeptiert die sehr speziellen Objekte, die von Format-Kommandos erzeugt werden</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77</a:t>
            </a:fld>
            <a:endParaRPr lang="de-DE"/>
          </a:p>
        </p:txBody>
      </p:sp>
      <p:pic>
        <p:nvPicPr>
          <p:cNvPr id="5" name="Grafik 4"/>
          <p:cNvPicPr>
            <a:picLocks noChangeAspect="1"/>
          </p:cNvPicPr>
          <p:nvPr/>
        </p:nvPicPr>
        <p:blipFill>
          <a:blip r:embed="rId2"/>
          <a:stretch>
            <a:fillRect/>
          </a:stretch>
        </p:blipFill>
        <p:spPr>
          <a:xfrm>
            <a:off x="1631504" y="2571632"/>
            <a:ext cx="8928992" cy="2081504"/>
          </a:xfrm>
          <a:prstGeom prst="rect">
            <a:avLst/>
          </a:prstGeom>
        </p:spPr>
      </p:pic>
      <p:sp>
        <p:nvSpPr>
          <p:cNvPr id="6" name="Fußzeilenplatzhalter 5">
            <a:extLst>
              <a:ext uri="{FF2B5EF4-FFF2-40B4-BE49-F238E27FC236}">
                <a16:creationId xmlns:a16="http://schemas.microsoft.com/office/drawing/2014/main" id="{BB0339CA-AE85-4DE5-A1E1-B60EF95117E8}"/>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0546308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lstStyle/>
          <a:p>
            <a:r>
              <a:rPr lang="de-DE" dirty="0"/>
              <a:t>Folgende </a:t>
            </a:r>
            <a:r>
              <a:rPr lang="de-DE" dirty="0" err="1"/>
              <a:t>Commandlets</a:t>
            </a:r>
            <a:r>
              <a:rPr lang="de-DE" dirty="0"/>
              <a:t> können nach der Formatierung folgen:</a:t>
            </a:r>
          </a:p>
          <a:p>
            <a:pPr lvl="1"/>
            <a:r>
              <a:rPr lang="de-DE" b="1" dirty="0"/>
              <a:t>Out-Host </a:t>
            </a:r>
            <a:r>
              <a:rPr lang="de-DE" dirty="0"/>
              <a:t>– Ausgabe auf den Bildschirm</a:t>
            </a:r>
          </a:p>
          <a:p>
            <a:pPr lvl="1"/>
            <a:r>
              <a:rPr lang="de-DE" b="1" dirty="0"/>
              <a:t>Out-File</a:t>
            </a:r>
            <a:r>
              <a:rPr lang="de-DE" dirty="0"/>
              <a:t> – Ausgabe in eine Text-Datei</a:t>
            </a:r>
          </a:p>
          <a:p>
            <a:pPr lvl="1"/>
            <a:r>
              <a:rPr lang="de-DE" b="1" dirty="0"/>
              <a:t>Out-Printer</a:t>
            </a:r>
            <a:r>
              <a:rPr lang="de-DE" dirty="0"/>
              <a:t> – Ausgabe auf dem Drucker</a:t>
            </a:r>
          </a:p>
          <a:p>
            <a:r>
              <a:rPr lang="de-DE" dirty="0"/>
              <a:t>Der umgeleitete Inhalt wird genau so aussehen, wie er auf dem Monitor aussehen würde</a:t>
            </a:r>
          </a:p>
        </p:txBody>
      </p:sp>
      <p:sp>
        <p:nvSpPr>
          <p:cNvPr id="4" name="Foliennummernplatzhalter 3"/>
          <p:cNvSpPr>
            <a:spLocks noGrp="1"/>
          </p:cNvSpPr>
          <p:nvPr>
            <p:ph type="sldNum" sz="quarter" idx="12"/>
          </p:nvPr>
        </p:nvSpPr>
        <p:spPr/>
        <p:txBody>
          <a:bodyPr/>
          <a:lstStyle/>
          <a:p>
            <a:fld id="{D0B68A9A-8F5D-4114-819E-CD9E627B0FFB}" type="slidenum">
              <a:rPr lang="de-DE" smtClean="0"/>
              <a:t>78</a:t>
            </a:fld>
            <a:endParaRPr lang="de-DE"/>
          </a:p>
        </p:txBody>
      </p:sp>
      <p:sp>
        <p:nvSpPr>
          <p:cNvPr id="5" name="Fußzeilenplatzhalter 4">
            <a:extLst>
              <a:ext uri="{FF2B5EF4-FFF2-40B4-BE49-F238E27FC236}">
                <a16:creationId xmlns:a16="http://schemas.microsoft.com/office/drawing/2014/main" id="{099282F3-1EE4-4614-A108-6E18F595EB9B}"/>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955604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lstStyle/>
          <a:p>
            <a:r>
              <a:rPr lang="de-DE" dirty="0"/>
              <a:t>Bsp.:</a:t>
            </a:r>
          </a:p>
        </p:txBody>
      </p:sp>
      <p:sp>
        <p:nvSpPr>
          <p:cNvPr id="4" name="Foliennummernplatzhalter 3"/>
          <p:cNvSpPr>
            <a:spLocks noGrp="1"/>
          </p:cNvSpPr>
          <p:nvPr>
            <p:ph type="sldNum" sz="quarter" idx="12"/>
          </p:nvPr>
        </p:nvSpPr>
        <p:spPr/>
        <p:txBody>
          <a:bodyPr/>
          <a:lstStyle/>
          <a:p>
            <a:fld id="{D0B68A9A-8F5D-4114-819E-CD9E627B0FFB}" type="slidenum">
              <a:rPr lang="de-DE" smtClean="0"/>
              <a:t>79</a:t>
            </a:fld>
            <a:endParaRPr lang="de-DE"/>
          </a:p>
        </p:txBody>
      </p:sp>
      <p:pic>
        <p:nvPicPr>
          <p:cNvPr id="5" name="Grafik 4"/>
          <p:cNvPicPr>
            <a:picLocks noChangeAspect="1"/>
          </p:cNvPicPr>
          <p:nvPr/>
        </p:nvPicPr>
        <p:blipFill>
          <a:blip r:embed="rId2"/>
          <a:stretch>
            <a:fillRect/>
          </a:stretch>
        </p:blipFill>
        <p:spPr>
          <a:xfrm>
            <a:off x="1847528" y="1690688"/>
            <a:ext cx="8901136" cy="2075011"/>
          </a:xfrm>
          <a:prstGeom prst="rect">
            <a:avLst/>
          </a:prstGeom>
        </p:spPr>
      </p:pic>
      <p:pic>
        <p:nvPicPr>
          <p:cNvPr id="6" name="Grafik 5"/>
          <p:cNvPicPr>
            <a:picLocks noChangeAspect="1"/>
          </p:cNvPicPr>
          <p:nvPr/>
        </p:nvPicPr>
        <p:blipFill>
          <a:blip r:embed="rId3"/>
          <a:stretch>
            <a:fillRect/>
          </a:stretch>
        </p:blipFill>
        <p:spPr>
          <a:xfrm>
            <a:off x="1849785" y="3429000"/>
            <a:ext cx="8898879" cy="2598213"/>
          </a:xfrm>
          <a:prstGeom prst="rect">
            <a:avLst/>
          </a:prstGeom>
        </p:spPr>
      </p:pic>
      <p:sp>
        <p:nvSpPr>
          <p:cNvPr id="7" name="Fußzeilenplatzhalter 6">
            <a:extLst>
              <a:ext uri="{FF2B5EF4-FFF2-40B4-BE49-F238E27FC236}">
                <a16:creationId xmlns:a16="http://schemas.microsoft.com/office/drawing/2014/main" id="{494B3ADC-DC7C-4481-B49C-82D8E7F788A6}"/>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891448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Windows </a:t>
            </a:r>
            <a:r>
              <a:rPr lang="de-DE" dirty="0" err="1"/>
              <a:t>PowerShell</a:t>
            </a:r>
            <a:r>
              <a:rPr lang="de-DE" dirty="0"/>
              <a:t> Versionen</a:t>
            </a:r>
          </a:p>
        </p:txBody>
      </p:sp>
      <p:sp>
        <p:nvSpPr>
          <p:cNvPr id="3" name="Inhaltsplatzhalter 2"/>
          <p:cNvSpPr>
            <a:spLocks noGrp="1"/>
          </p:cNvSpPr>
          <p:nvPr>
            <p:ph idx="1"/>
          </p:nvPr>
        </p:nvSpPr>
        <p:spPr/>
        <p:txBody>
          <a:bodyPr/>
          <a:lstStyle/>
          <a:p>
            <a:r>
              <a:rPr lang="de-DE" dirty="0"/>
              <a:t>Sie werden aber z. T. mit bestimmten OS-Versionen geliefert</a:t>
            </a:r>
          </a:p>
          <a:p>
            <a:r>
              <a:rPr lang="de-DE" dirty="0"/>
              <a:t>Ergebnis: Das bloße Nachinstallieren einer neuen PS-Version liefert nicht automatisch den vollen Umfang der neueren Version auf einem neueren OS!</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8</a:t>
            </a:fld>
            <a:endParaRPr lang="de-DE"/>
          </a:p>
        </p:txBody>
      </p:sp>
      <p:sp>
        <p:nvSpPr>
          <p:cNvPr id="5" name="Fußzeilenplatzhalter 4">
            <a:extLst>
              <a:ext uri="{FF2B5EF4-FFF2-40B4-BE49-F238E27FC236}">
                <a16:creationId xmlns:a16="http://schemas.microsoft.com/office/drawing/2014/main" id="{EF87B389-9445-478C-8F26-B5AD869AB02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3829178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Formatierung</a:t>
            </a:r>
          </a:p>
        </p:txBody>
      </p:sp>
      <p:sp>
        <p:nvSpPr>
          <p:cNvPr id="3" name="Inhaltsplatzhalter 2"/>
          <p:cNvSpPr>
            <a:spLocks noGrp="1"/>
          </p:cNvSpPr>
          <p:nvPr>
            <p:ph idx="1"/>
          </p:nvPr>
        </p:nvSpPr>
        <p:spPr/>
        <p:txBody>
          <a:bodyPr/>
          <a:lstStyle/>
          <a:p>
            <a:r>
              <a:rPr lang="de-DE" dirty="0"/>
              <a:t>Out-</a:t>
            </a:r>
            <a:r>
              <a:rPr lang="de-DE" dirty="0" err="1"/>
              <a:t>GridView</a:t>
            </a:r>
            <a:r>
              <a:rPr lang="de-DE" dirty="0"/>
              <a:t> gibt Objekte in einer sortierbaren, filterbaren Tabellenansicht aus</a:t>
            </a:r>
          </a:p>
          <a:p>
            <a:r>
              <a:rPr lang="de-DE" dirty="0"/>
              <a:t>Akzeptiert keine formatierte Ausgabe</a:t>
            </a:r>
          </a:p>
          <a:p>
            <a:r>
              <a:rPr lang="de-DE" dirty="0"/>
              <a:t>Nur verfügbar, wenn die </a:t>
            </a:r>
            <a:r>
              <a:rPr lang="de-DE" dirty="0" err="1"/>
              <a:t>PowerShell</a:t>
            </a:r>
            <a:r>
              <a:rPr lang="de-DE" dirty="0"/>
              <a:t> ISE installiert ist</a:t>
            </a:r>
          </a:p>
        </p:txBody>
      </p:sp>
      <p:sp>
        <p:nvSpPr>
          <p:cNvPr id="4" name="Foliennummernplatzhalter 3"/>
          <p:cNvSpPr>
            <a:spLocks noGrp="1"/>
          </p:cNvSpPr>
          <p:nvPr>
            <p:ph type="sldNum" sz="quarter" idx="12"/>
          </p:nvPr>
        </p:nvSpPr>
        <p:spPr/>
        <p:txBody>
          <a:bodyPr/>
          <a:lstStyle/>
          <a:p>
            <a:fld id="{D0B68A9A-8F5D-4114-819E-CD9E627B0FFB}" type="slidenum">
              <a:rPr lang="de-DE" smtClean="0"/>
              <a:t>80</a:t>
            </a:fld>
            <a:endParaRPr lang="de-DE"/>
          </a:p>
        </p:txBody>
      </p:sp>
      <p:pic>
        <p:nvPicPr>
          <p:cNvPr id="5" name="Grafik 4"/>
          <p:cNvPicPr>
            <a:picLocks noChangeAspect="1"/>
          </p:cNvPicPr>
          <p:nvPr/>
        </p:nvPicPr>
        <p:blipFill>
          <a:blip r:embed="rId2"/>
          <a:stretch>
            <a:fillRect/>
          </a:stretch>
        </p:blipFill>
        <p:spPr>
          <a:xfrm>
            <a:off x="4727848" y="4273551"/>
            <a:ext cx="5753100" cy="2447925"/>
          </a:xfrm>
          <a:prstGeom prst="rect">
            <a:avLst/>
          </a:prstGeom>
        </p:spPr>
      </p:pic>
      <p:sp>
        <p:nvSpPr>
          <p:cNvPr id="6" name="Fußzeilenplatzhalter 5">
            <a:extLst>
              <a:ext uri="{FF2B5EF4-FFF2-40B4-BE49-F238E27FC236}">
                <a16:creationId xmlns:a16="http://schemas.microsoft.com/office/drawing/2014/main" id="{F61C358E-E926-4DB7-92DA-FA895E0DFD6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086263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Übung: Formatierung</a:t>
            </a:r>
          </a:p>
        </p:txBody>
      </p:sp>
      <p:sp>
        <p:nvSpPr>
          <p:cNvPr id="3" name="Inhaltsplatzhalter 2"/>
          <p:cNvSpPr>
            <a:spLocks noGrp="1"/>
          </p:cNvSpPr>
          <p:nvPr>
            <p:ph idx="1"/>
          </p:nvPr>
        </p:nvSpPr>
        <p:spPr/>
        <p:txBody>
          <a:bodyPr/>
          <a:lstStyle/>
          <a:p>
            <a:r>
              <a:rPr lang="de-DE" dirty="0"/>
              <a:t>Geben Sie eine Liste der Dienste</a:t>
            </a:r>
          </a:p>
          <a:p>
            <a:pPr lvl="1"/>
            <a:r>
              <a:rPr lang="de-DE" dirty="0"/>
              <a:t>Sortiert nach dem Status und danach nach dem deutschen Namen</a:t>
            </a:r>
          </a:p>
          <a:p>
            <a:pPr lvl="1"/>
            <a:r>
              <a:rPr lang="de-DE" dirty="0"/>
              <a:t>Gruppiert nach Status</a:t>
            </a:r>
          </a:p>
          <a:p>
            <a:pPr lvl="1"/>
            <a:r>
              <a:rPr lang="de-DE" dirty="0"/>
              <a:t>In einer Datei auf Laufwerk C:\ aus</a:t>
            </a:r>
          </a:p>
        </p:txBody>
      </p:sp>
      <p:sp>
        <p:nvSpPr>
          <p:cNvPr id="4" name="Foliennummernplatzhalter 3"/>
          <p:cNvSpPr>
            <a:spLocks noGrp="1"/>
          </p:cNvSpPr>
          <p:nvPr>
            <p:ph type="sldNum" sz="quarter" idx="12"/>
          </p:nvPr>
        </p:nvSpPr>
        <p:spPr/>
        <p:txBody>
          <a:bodyPr/>
          <a:lstStyle/>
          <a:p>
            <a:fld id="{D0B68A9A-8F5D-4114-819E-CD9E627B0FFB}" type="slidenum">
              <a:rPr lang="de-DE" smtClean="0"/>
              <a:t>81</a:t>
            </a:fld>
            <a:endParaRPr lang="de-DE"/>
          </a:p>
        </p:txBody>
      </p:sp>
      <p:pic>
        <p:nvPicPr>
          <p:cNvPr id="5"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graphicFrame>
        <p:nvGraphicFramePr>
          <p:cNvPr id="6" name="Table 6"/>
          <p:cNvGraphicFramePr>
            <a:graphicFrameLocks noGrp="1"/>
          </p:cNvGraphicFramePr>
          <p:nvPr>
            <p:extLst>
              <p:ext uri="{D42A27DB-BD31-4B8C-83A1-F6EECF244321}">
                <p14:modId xmlns:p14="http://schemas.microsoft.com/office/powerpoint/2010/main" val="2638436394"/>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dc.ppedv.kurs</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7" name="Fußzeilenplatzhalter 6">
            <a:extLst>
              <a:ext uri="{FF2B5EF4-FFF2-40B4-BE49-F238E27FC236}">
                <a16:creationId xmlns:a16="http://schemas.microsoft.com/office/drawing/2014/main" id="{8967DC98-F01F-415E-B52C-0F1EFD37442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544266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Get-Service | Sort-Object </a:t>
            </a:r>
            <a:r>
              <a:rPr lang="en-US" dirty="0" err="1">
                <a:latin typeface="Courier New" panose="02070309020205020404" pitchFamily="49" charset="0"/>
                <a:cs typeface="Courier New" panose="02070309020205020404" pitchFamily="49" charset="0"/>
              </a:rPr>
              <a:t>Status,DisplayName</a:t>
            </a:r>
            <a:r>
              <a:rPr lang="en-US" dirty="0">
                <a:latin typeface="Courier New" panose="02070309020205020404" pitchFamily="49" charset="0"/>
                <a:cs typeface="Courier New" panose="02070309020205020404" pitchFamily="49" charset="0"/>
              </a:rPr>
              <a:t> |Format-Table -</a:t>
            </a:r>
            <a:r>
              <a:rPr lang="en-US" dirty="0" err="1">
                <a:latin typeface="Courier New" panose="02070309020205020404" pitchFamily="49" charset="0"/>
                <a:cs typeface="Courier New" panose="02070309020205020404" pitchFamily="49" charset="0"/>
              </a:rPr>
              <a:t>GroupBy</a:t>
            </a:r>
            <a:r>
              <a:rPr lang="en-US" dirty="0">
                <a:latin typeface="Courier New" panose="02070309020205020404" pitchFamily="49" charset="0"/>
                <a:cs typeface="Courier New" panose="02070309020205020404" pitchFamily="49" charset="0"/>
              </a:rPr>
              <a:t>  Status |                </a:t>
            </a:r>
          </a:p>
          <a:p>
            <a:pPr marL="0" indent="0">
              <a:buNone/>
            </a:pPr>
            <a:r>
              <a:rPr lang="en-US" dirty="0">
                <a:latin typeface="Courier New" panose="02070309020205020404" pitchFamily="49" charset="0"/>
                <a:cs typeface="Courier New" panose="02070309020205020404" pitchFamily="49" charset="0"/>
              </a:rPr>
              <a:t> Out-File -</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C:\Services.txt</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82</a:t>
            </a:fld>
            <a:endParaRPr lang="de-DE"/>
          </a:p>
        </p:txBody>
      </p:sp>
      <p:pic>
        <p:nvPicPr>
          <p:cNvPr id="5" name="Grafik 4"/>
          <p:cNvPicPr>
            <a:picLocks noChangeAspect="1"/>
          </p:cNvPicPr>
          <p:nvPr/>
        </p:nvPicPr>
        <p:blipFill>
          <a:blip r:embed="rId2"/>
          <a:stretch>
            <a:fillRect/>
          </a:stretch>
        </p:blipFill>
        <p:spPr>
          <a:xfrm>
            <a:off x="7536160" y="3149120"/>
            <a:ext cx="4104456" cy="3221480"/>
          </a:xfrm>
          <a:prstGeom prst="rect">
            <a:avLst/>
          </a:prstGeom>
        </p:spPr>
      </p:pic>
      <p:sp>
        <p:nvSpPr>
          <p:cNvPr id="6" name="Fußzeilenplatzhalter 5">
            <a:extLst>
              <a:ext uri="{FF2B5EF4-FFF2-40B4-BE49-F238E27FC236}">
                <a16:creationId xmlns:a16="http://schemas.microsoft.com/office/drawing/2014/main" id="{9C999C09-8243-4386-BCAE-51711216950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62288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Sortieren, Messen, Selektieren</a:t>
            </a:r>
          </a:p>
        </p:txBody>
      </p:sp>
      <p:sp>
        <p:nvSpPr>
          <p:cNvPr id="6" name="Textplatzhalter 5"/>
          <p:cNvSpPr>
            <a:spLocks noGrp="1"/>
          </p:cNvSpPr>
          <p:nvPr>
            <p:ph type="body"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83</a:t>
            </a:fld>
            <a:endParaRPr lang="de-DE"/>
          </a:p>
        </p:txBody>
      </p:sp>
      <p:sp>
        <p:nvSpPr>
          <p:cNvPr id="2" name="Fußzeilenplatzhalter 1">
            <a:extLst>
              <a:ext uri="{FF2B5EF4-FFF2-40B4-BE49-F238E27FC236}">
                <a16:creationId xmlns:a16="http://schemas.microsoft.com/office/drawing/2014/main" id="{21631BB6-B995-4D4A-8840-1C306ECE591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84986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Sortierung</a:t>
            </a:r>
          </a:p>
        </p:txBody>
      </p:sp>
      <p:sp>
        <p:nvSpPr>
          <p:cNvPr id="3" name="Inhaltsplatzhalter 2"/>
          <p:cNvSpPr>
            <a:spLocks noGrp="1"/>
          </p:cNvSpPr>
          <p:nvPr>
            <p:ph idx="1"/>
          </p:nvPr>
        </p:nvSpPr>
        <p:spPr/>
        <p:txBody>
          <a:bodyPr>
            <a:normAutofit/>
          </a:bodyPr>
          <a:lstStyle/>
          <a:p>
            <a:r>
              <a:rPr lang="de-DE" dirty="0" err="1"/>
              <a:t>Commandlets</a:t>
            </a:r>
            <a:r>
              <a:rPr lang="de-DE" dirty="0"/>
              <a:t> besitzen meist eine Standard-Sortierung (oft nach Namen)</a:t>
            </a:r>
          </a:p>
          <a:p>
            <a:r>
              <a:rPr lang="de-DE" b="1" dirty="0" err="1"/>
              <a:t>Sort</a:t>
            </a:r>
            <a:r>
              <a:rPr lang="de-DE" b="1"/>
              <a:t>-Object</a:t>
            </a:r>
            <a:r>
              <a:rPr lang="de-DE"/>
              <a:t> </a:t>
            </a:r>
            <a:r>
              <a:rPr lang="de-DE" dirty="0"/>
              <a:t>kann Objekte in der Pipeline umsortieren</a:t>
            </a:r>
          </a:p>
          <a:p>
            <a:r>
              <a:rPr lang="de-DE" dirty="0"/>
              <a:t>Dabei kann sowohl das Attribut als auch die Richtung angegeben werden</a:t>
            </a:r>
          </a:p>
          <a:p>
            <a:r>
              <a:rPr lang="de-DE" dirty="0"/>
              <a:t>Kurzform: </a:t>
            </a:r>
            <a:r>
              <a:rPr lang="de-DE" b="1" dirty="0" err="1"/>
              <a:t>Sort</a:t>
            </a:r>
            <a:endParaRPr lang="de-DE" b="1" dirty="0"/>
          </a:p>
          <a:p>
            <a:r>
              <a:rPr lang="de-DE" dirty="0"/>
              <a:t>Sortieren verändert die Ausgabe-Reihenfolge, aber die Objekte bleiben alle erhalten</a:t>
            </a:r>
          </a:p>
        </p:txBody>
      </p:sp>
      <p:sp>
        <p:nvSpPr>
          <p:cNvPr id="4" name="Foliennummernplatzhalter 3"/>
          <p:cNvSpPr>
            <a:spLocks noGrp="1"/>
          </p:cNvSpPr>
          <p:nvPr>
            <p:ph type="sldNum" sz="quarter" idx="12"/>
          </p:nvPr>
        </p:nvSpPr>
        <p:spPr/>
        <p:txBody>
          <a:bodyPr/>
          <a:lstStyle/>
          <a:p>
            <a:fld id="{D0B68A9A-8F5D-4114-819E-CD9E627B0FFB}" type="slidenum">
              <a:rPr lang="de-DE" smtClean="0"/>
              <a:t>84</a:t>
            </a:fld>
            <a:endParaRPr lang="de-DE"/>
          </a:p>
        </p:txBody>
      </p:sp>
      <p:sp>
        <p:nvSpPr>
          <p:cNvPr id="5" name="Fußzeilenplatzhalter 4">
            <a:extLst>
              <a:ext uri="{FF2B5EF4-FFF2-40B4-BE49-F238E27FC236}">
                <a16:creationId xmlns:a16="http://schemas.microsoft.com/office/drawing/2014/main" id="{B702066E-589C-498A-8230-FEB89A7CB4F3}"/>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2836989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Sortierung</a:t>
            </a:r>
          </a:p>
        </p:txBody>
      </p:sp>
      <p:sp>
        <p:nvSpPr>
          <p:cNvPr id="4" name="Foliennummernplatzhalter 3"/>
          <p:cNvSpPr>
            <a:spLocks noGrp="1"/>
          </p:cNvSpPr>
          <p:nvPr>
            <p:ph type="sldNum" sz="quarter" idx="12"/>
          </p:nvPr>
        </p:nvSpPr>
        <p:spPr/>
        <p:txBody>
          <a:bodyPr/>
          <a:lstStyle/>
          <a:p>
            <a:fld id="{D0B68A9A-8F5D-4114-819E-CD9E627B0FFB}" type="slidenum">
              <a:rPr lang="de-DE" smtClean="0"/>
              <a:t>85</a:t>
            </a:fld>
            <a:endParaRPr lang="de-DE"/>
          </a:p>
        </p:txBody>
      </p:sp>
      <p:pic>
        <p:nvPicPr>
          <p:cNvPr id="5" name="Grafik 4"/>
          <p:cNvPicPr>
            <a:picLocks noChangeAspect="1"/>
          </p:cNvPicPr>
          <p:nvPr/>
        </p:nvPicPr>
        <p:blipFill>
          <a:blip r:embed="rId3"/>
          <a:stretch>
            <a:fillRect/>
          </a:stretch>
        </p:blipFill>
        <p:spPr>
          <a:xfrm>
            <a:off x="964153" y="1296552"/>
            <a:ext cx="7667625" cy="2857500"/>
          </a:xfrm>
          <a:prstGeom prst="rect">
            <a:avLst/>
          </a:prstGeom>
        </p:spPr>
      </p:pic>
      <p:pic>
        <p:nvPicPr>
          <p:cNvPr id="6" name="Grafik 5"/>
          <p:cNvPicPr>
            <a:picLocks noChangeAspect="1"/>
          </p:cNvPicPr>
          <p:nvPr/>
        </p:nvPicPr>
        <p:blipFill>
          <a:blip r:embed="rId4"/>
          <a:stretch>
            <a:fillRect/>
          </a:stretch>
        </p:blipFill>
        <p:spPr>
          <a:xfrm>
            <a:off x="3431704" y="3759916"/>
            <a:ext cx="7667625" cy="2857500"/>
          </a:xfrm>
          <a:prstGeom prst="rect">
            <a:avLst/>
          </a:prstGeom>
        </p:spPr>
      </p:pic>
      <p:sp>
        <p:nvSpPr>
          <p:cNvPr id="3" name="Fußzeilenplatzhalter 2">
            <a:extLst>
              <a:ext uri="{FF2B5EF4-FFF2-40B4-BE49-F238E27FC236}">
                <a16:creationId xmlns:a16="http://schemas.microsoft.com/office/drawing/2014/main" id="{AEB03F9D-B464-4762-AA9D-9160BA3023A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6541000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Die Pipeline - Sortierung</a:t>
            </a:r>
            <a:endParaRPr lang="en-US" dirty="0"/>
          </a:p>
        </p:txBody>
      </p:sp>
      <p:sp>
        <p:nvSpPr>
          <p:cNvPr id="4" name="Content Placeholder 2"/>
          <p:cNvSpPr txBox="1">
            <a:spLocks/>
          </p:cNvSpPr>
          <p:nvPr/>
        </p:nvSpPr>
        <p:spPr>
          <a:xfrm>
            <a:off x="838200" y="1690688"/>
            <a:ext cx="9263744" cy="4477883"/>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kern="0" dirty="0">
                <a:solidFill>
                  <a:srgbClr val="000000"/>
                </a:solidFill>
                <a:latin typeface="Consolas" pitchFamily="49" charset="0"/>
                <a:cs typeface="Consolas" pitchFamily="49" charset="0"/>
              </a:rPr>
              <a:t>Get-Service | Sort-Object –Property Name</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Get-Process | Sort </a:t>
            </a:r>
            <a:r>
              <a:rPr lang="en-US" kern="0" dirty="0" err="1">
                <a:solidFill>
                  <a:srgbClr val="000000"/>
                </a:solidFill>
                <a:latin typeface="Consolas" pitchFamily="49" charset="0"/>
                <a:cs typeface="Consolas" pitchFamily="49" charset="0"/>
              </a:rPr>
              <a:t>Name,ID</a:t>
            </a:r>
            <a:endParaRPr lang="en-US" kern="0" dirty="0">
              <a:solidFill>
                <a:srgbClr val="000000"/>
              </a:solidFill>
              <a:latin typeface="Consolas" pitchFamily="49" charset="0"/>
              <a:cs typeface="Consolas" pitchFamily="49" charset="0"/>
            </a:endParaRP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Get-Process | Sort VM -Descending</a:t>
            </a:r>
          </a:p>
        </p:txBody>
      </p:sp>
      <p:sp>
        <p:nvSpPr>
          <p:cNvPr id="3" name="Fußzeilenplatzhalter 2">
            <a:extLst>
              <a:ext uri="{FF2B5EF4-FFF2-40B4-BE49-F238E27FC236}">
                <a16:creationId xmlns:a16="http://schemas.microsoft.com/office/drawing/2014/main" id="{EB9DAF58-62E7-4F47-89BA-FB8DF81D8B28}"/>
              </a:ext>
            </a:extLst>
          </p:cNvPr>
          <p:cNvSpPr>
            <a:spLocks noGrp="1"/>
          </p:cNvSpPr>
          <p:nvPr>
            <p:ph type="ftr" sz="quarter" idx="11"/>
          </p:nvPr>
        </p:nvSpPr>
        <p:spPr/>
        <p:txBody>
          <a:bodyPr/>
          <a:lstStyle/>
          <a:p>
            <a:pPr algn="r"/>
            <a:r>
              <a:rPr lang="de-DE"/>
              <a:t>© ppedv AG -29.11.2022</a:t>
            </a:r>
            <a:endParaRPr lang="de-DE" dirty="0"/>
          </a:p>
        </p:txBody>
      </p:sp>
      <p:sp>
        <p:nvSpPr>
          <p:cNvPr id="5" name="Foliennummernplatzhalter 4">
            <a:extLst>
              <a:ext uri="{FF2B5EF4-FFF2-40B4-BE49-F238E27FC236}">
                <a16:creationId xmlns:a16="http://schemas.microsoft.com/office/drawing/2014/main" id="{F4EE2F04-71C0-4AA7-B0B4-2E70D51BCDDB}"/>
              </a:ext>
            </a:extLst>
          </p:cNvPr>
          <p:cNvSpPr>
            <a:spLocks noGrp="1"/>
          </p:cNvSpPr>
          <p:nvPr>
            <p:ph type="sldNum" sz="quarter" idx="12"/>
          </p:nvPr>
        </p:nvSpPr>
        <p:spPr/>
        <p:txBody>
          <a:bodyPr/>
          <a:lstStyle/>
          <a:p>
            <a:fld id="{D0B68A9A-8F5D-4114-819E-CD9E627B0FFB}" type="slidenum">
              <a:rPr lang="de-DE" smtClean="0"/>
              <a:t>86</a:t>
            </a:fld>
            <a:endParaRPr lang="de-DE"/>
          </a:p>
        </p:txBody>
      </p:sp>
    </p:spTree>
    <p:extLst>
      <p:ext uri="{BB962C8B-B14F-4D97-AF65-F5344CB8AC3E}">
        <p14:creationId xmlns:p14="http://schemas.microsoft.com/office/powerpoint/2010/main" val="26054910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Messen</a:t>
            </a:r>
          </a:p>
        </p:txBody>
      </p:sp>
      <p:sp>
        <p:nvSpPr>
          <p:cNvPr id="3" name="Inhaltsplatzhalter 2"/>
          <p:cNvSpPr>
            <a:spLocks noGrp="1"/>
          </p:cNvSpPr>
          <p:nvPr>
            <p:ph idx="1"/>
          </p:nvPr>
        </p:nvSpPr>
        <p:spPr/>
        <p:txBody>
          <a:bodyPr/>
          <a:lstStyle/>
          <a:p>
            <a:pPr lvl="0"/>
            <a:r>
              <a:rPr lang="en-US" sz="2400" b="1" kern="0" dirty="0">
                <a:solidFill>
                  <a:srgbClr val="000000"/>
                </a:solidFill>
              </a:rPr>
              <a:t>Measure-Object</a:t>
            </a:r>
            <a:r>
              <a:rPr lang="en-US" sz="2400" kern="0" dirty="0">
                <a:solidFill>
                  <a:srgbClr val="000000"/>
                </a:solidFill>
              </a:rPr>
              <a:t> </a:t>
            </a:r>
            <a:r>
              <a:rPr lang="en-US" sz="2400" kern="0" dirty="0" err="1">
                <a:solidFill>
                  <a:srgbClr val="000000"/>
                </a:solidFill>
              </a:rPr>
              <a:t>nimmt</a:t>
            </a:r>
            <a:r>
              <a:rPr lang="en-US" sz="2400" kern="0" dirty="0">
                <a:solidFill>
                  <a:srgbClr val="000000"/>
                </a:solidFill>
              </a:rPr>
              <a:t> </a:t>
            </a:r>
            <a:r>
              <a:rPr lang="en-US" sz="2400" kern="0" dirty="0" err="1">
                <a:solidFill>
                  <a:srgbClr val="000000"/>
                </a:solidFill>
              </a:rPr>
              <a:t>eine</a:t>
            </a:r>
            <a:r>
              <a:rPr lang="en-US" sz="2400" kern="0" dirty="0">
                <a:solidFill>
                  <a:srgbClr val="000000"/>
                </a:solidFill>
              </a:rPr>
              <a:t> </a:t>
            </a:r>
            <a:r>
              <a:rPr lang="en-US" sz="2400" kern="0" dirty="0" err="1">
                <a:solidFill>
                  <a:srgbClr val="000000"/>
                </a:solidFill>
              </a:rPr>
              <a:t>Sammlung</a:t>
            </a:r>
            <a:r>
              <a:rPr lang="en-US" sz="2400" kern="0" dirty="0">
                <a:solidFill>
                  <a:srgbClr val="000000"/>
                </a:solidFill>
              </a:rPr>
              <a:t> von </a:t>
            </a:r>
            <a:r>
              <a:rPr lang="en-US" sz="2400" kern="0" dirty="0" err="1">
                <a:solidFill>
                  <a:srgbClr val="000000"/>
                </a:solidFill>
              </a:rPr>
              <a:t>Objekten</a:t>
            </a:r>
            <a:r>
              <a:rPr lang="en-US" sz="2400" kern="0" dirty="0">
                <a:solidFill>
                  <a:srgbClr val="000000"/>
                </a:solidFill>
              </a:rPr>
              <a:t> </a:t>
            </a:r>
            <a:r>
              <a:rPr lang="en-US" sz="2400" kern="0" dirty="0" err="1">
                <a:solidFill>
                  <a:srgbClr val="000000"/>
                </a:solidFill>
              </a:rPr>
              <a:t>entgegen</a:t>
            </a:r>
            <a:r>
              <a:rPr lang="en-US" sz="2400" kern="0" dirty="0">
                <a:solidFill>
                  <a:srgbClr val="000000"/>
                </a:solidFill>
              </a:rPr>
              <a:t> und </a:t>
            </a:r>
            <a:r>
              <a:rPr lang="en-US" sz="2400" kern="0" dirty="0" err="1">
                <a:solidFill>
                  <a:srgbClr val="000000"/>
                </a:solidFill>
              </a:rPr>
              <a:t>zählt</a:t>
            </a:r>
            <a:r>
              <a:rPr lang="en-US" sz="2400" kern="0" dirty="0">
                <a:solidFill>
                  <a:srgbClr val="000000"/>
                </a:solidFill>
              </a:rPr>
              <a:t> </a:t>
            </a:r>
            <a:r>
              <a:rPr lang="en-US" sz="2400" kern="0" dirty="0" err="1">
                <a:solidFill>
                  <a:srgbClr val="000000"/>
                </a:solidFill>
              </a:rPr>
              <a:t>diese</a:t>
            </a:r>
            <a:endParaRPr lang="en-US" sz="2400" kern="0" dirty="0">
              <a:solidFill>
                <a:srgbClr val="000000"/>
              </a:solidFill>
            </a:endParaRPr>
          </a:p>
          <a:p>
            <a:pPr lvl="0"/>
            <a:endParaRPr lang="en-US" sz="2400" b="1" kern="0" dirty="0">
              <a:solidFill>
                <a:srgbClr val="000000"/>
              </a:solidFill>
            </a:endParaRPr>
          </a:p>
          <a:p>
            <a:pPr lvl="0"/>
            <a:r>
              <a:rPr lang="en-US" sz="2400" kern="0" dirty="0" err="1">
                <a:solidFill>
                  <a:srgbClr val="000000"/>
                </a:solidFill>
              </a:rPr>
              <a:t>Fügen</a:t>
            </a:r>
            <a:r>
              <a:rPr lang="en-US" sz="2400" kern="0" dirty="0">
                <a:solidFill>
                  <a:srgbClr val="000000"/>
                </a:solidFill>
              </a:rPr>
              <a:t> </a:t>
            </a:r>
            <a:r>
              <a:rPr lang="en-US" sz="2400" kern="0" dirty="0" err="1">
                <a:solidFill>
                  <a:srgbClr val="000000"/>
                </a:solidFill>
              </a:rPr>
              <a:t>Sie</a:t>
            </a:r>
            <a:r>
              <a:rPr lang="en-US" sz="2400" kern="0" dirty="0">
                <a:solidFill>
                  <a:srgbClr val="000000"/>
                </a:solidFill>
              </a:rPr>
              <a:t> </a:t>
            </a:r>
            <a:r>
              <a:rPr lang="en-US" sz="2400" b="1" kern="0" dirty="0">
                <a:solidFill>
                  <a:srgbClr val="000000"/>
                </a:solidFill>
              </a:rPr>
              <a:t>–Property</a:t>
            </a:r>
            <a:r>
              <a:rPr lang="en-US" sz="2400" kern="0" dirty="0">
                <a:solidFill>
                  <a:srgbClr val="000000"/>
                </a:solidFill>
              </a:rPr>
              <a:t> und den </a:t>
            </a:r>
            <a:r>
              <a:rPr lang="en-US" sz="2400" kern="0" dirty="0" err="1">
                <a:solidFill>
                  <a:srgbClr val="000000"/>
                </a:solidFill>
              </a:rPr>
              <a:t>Namen</a:t>
            </a:r>
            <a:r>
              <a:rPr lang="en-US" sz="2400" kern="0" dirty="0">
                <a:solidFill>
                  <a:srgbClr val="000000"/>
                </a:solidFill>
              </a:rPr>
              <a:t> </a:t>
            </a:r>
            <a:r>
              <a:rPr lang="en-US" sz="2400" kern="0" dirty="0" err="1">
                <a:solidFill>
                  <a:srgbClr val="000000"/>
                </a:solidFill>
              </a:rPr>
              <a:t>eines</a:t>
            </a:r>
            <a:r>
              <a:rPr lang="en-US" sz="2400" kern="0" dirty="0">
                <a:solidFill>
                  <a:srgbClr val="000000"/>
                </a:solidFill>
              </a:rPr>
              <a:t> Attributes </a:t>
            </a:r>
            <a:r>
              <a:rPr lang="en-US" sz="2400" kern="0" dirty="0" err="1">
                <a:solidFill>
                  <a:srgbClr val="000000"/>
                </a:solidFill>
              </a:rPr>
              <a:t>sowie</a:t>
            </a:r>
            <a:r>
              <a:rPr lang="en-US" sz="2400" kern="0" dirty="0">
                <a:solidFill>
                  <a:srgbClr val="000000"/>
                </a:solidFill>
              </a:rPr>
              <a:t> </a:t>
            </a:r>
            <a:r>
              <a:rPr lang="en-US" sz="2400" kern="0" dirty="0" err="1">
                <a:solidFill>
                  <a:srgbClr val="000000"/>
                </a:solidFill>
              </a:rPr>
              <a:t>folgende</a:t>
            </a:r>
            <a:r>
              <a:rPr lang="en-US" sz="2400" kern="0" dirty="0">
                <a:solidFill>
                  <a:srgbClr val="000000"/>
                </a:solidFill>
              </a:rPr>
              <a:t> Parameter </a:t>
            </a:r>
            <a:r>
              <a:rPr lang="en-US" sz="2400" kern="0" dirty="0" err="1">
                <a:solidFill>
                  <a:srgbClr val="000000"/>
                </a:solidFill>
              </a:rPr>
              <a:t>hinzu</a:t>
            </a:r>
            <a:r>
              <a:rPr lang="en-US" sz="2400" kern="0" dirty="0">
                <a:solidFill>
                  <a:srgbClr val="000000"/>
                </a:solidFill>
              </a:rPr>
              <a:t>, um </a:t>
            </a:r>
            <a:r>
              <a:rPr lang="en-US" sz="2400" kern="0" dirty="0" err="1">
                <a:solidFill>
                  <a:srgbClr val="000000"/>
                </a:solidFill>
              </a:rPr>
              <a:t>mit</a:t>
            </a:r>
            <a:endParaRPr lang="en-US" sz="2400" kern="0" dirty="0">
              <a:solidFill>
                <a:srgbClr val="000000"/>
              </a:solidFill>
            </a:endParaRPr>
          </a:p>
          <a:p>
            <a:pPr lvl="1"/>
            <a:r>
              <a:rPr lang="en-US" sz="2000" b="1" kern="0" dirty="0">
                <a:solidFill>
                  <a:srgbClr val="000000"/>
                </a:solidFill>
              </a:rPr>
              <a:t>-Average </a:t>
            </a:r>
            <a:r>
              <a:rPr lang="en-US" sz="2000" kern="0" dirty="0">
                <a:solidFill>
                  <a:srgbClr val="000000"/>
                </a:solidFill>
              </a:rPr>
              <a:t>den </a:t>
            </a:r>
            <a:r>
              <a:rPr lang="en-US" sz="2000" kern="0" dirty="0" err="1">
                <a:solidFill>
                  <a:srgbClr val="000000"/>
                </a:solidFill>
              </a:rPr>
              <a:t>Durchschnitt</a:t>
            </a:r>
            <a:r>
              <a:rPr lang="en-US" sz="2000" kern="0" dirty="0">
                <a:solidFill>
                  <a:srgbClr val="000000"/>
                </a:solidFill>
              </a:rPr>
              <a:t> </a:t>
            </a:r>
            <a:r>
              <a:rPr lang="en-US" sz="2000" kern="0" dirty="0" err="1">
                <a:solidFill>
                  <a:srgbClr val="000000"/>
                </a:solidFill>
              </a:rPr>
              <a:t>zu</a:t>
            </a:r>
            <a:r>
              <a:rPr lang="en-US" sz="2000" kern="0" dirty="0">
                <a:solidFill>
                  <a:srgbClr val="000000"/>
                </a:solidFill>
              </a:rPr>
              <a:t> </a:t>
            </a:r>
            <a:r>
              <a:rPr lang="en-US" sz="2000" kern="0" dirty="0" err="1">
                <a:solidFill>
                  <a:srgbClr val="000000"/>
                </a:solidFill>
              </a:rPr>
              <a:t>berechnen</a:t>
            </a:r>
            <a:endParaRPr lang="en-US" sz="2000" kern="0" dirty="0">
              <a:solidFill>
                <a:srgbClr val="000000"/>
              </a:solidFill>
            </a:endParaRPr>
          </a:p>
          <a:p>
            <a:pPr lvl="1"/>
            <a:r>
              <a:rPr lang="en-US" sz="2000" b="1" kern="0" dirty="0">
                <a:solidFill>
                  <a:srgbClr val="000000"/>
                </a:solidFill>
              </a:rPr>
              <a:t>-Minimum</a:t>
            </a:r>
            <a:r>
              <a:rPr lang="en-US" sz="2000" kern="0" dirty="0">
                <a:solidFill>
                  <a:srgbClr val="000000"/>
                </a:solidFill>
              </a:rPr>
              <a:t> den </a:t>
            </a:r>
            <a:r>
              <a:rPr lang="en-US" sz="2000" kern="0" dirty="0" err="1">
                <a:solidFill>
                  <a:srgbClr val="000000"/>
                </a:solidFill>
              </a:rPr>
              <a:t>kleinsten</a:t>
            </a:r>
            <a:r>
              <a:rPr lang="en-US" sz="2000" kern="0" dirty="0">
                <a:solidFill>
                  <a:srgbClr val="000000"/>
                </a:solidFill>
              </a:rPr>
              <a:t> Wert </a:t>
            </a:r>
            <a:r>
              <a:rPr lang="en-US" sz="2000" kern="0" dirty="0" err="1">
                <a:solidFill>
                  <a:srgbClr val="000000"/>
                </a:solidFill>
              </a:rPr>
              <a:t>anzuzeigen</a:t>
            </a:r>
            <a:endParaRPr lang="en-US" sz="2000" kern="0" dirty="0">
              <a:solidFill>
                <a:srgbClr val="000000"/>
              </a:solidFill>
            </a:endParaRPr>
          </a:p>
          <a:p>
            <a:pPr lvl="1"/>
            <a:r>
              <a:rPr lang="en-US" sz="2000" b="1" kern="0" dirty="0">
                <a:solidFill>
                  <a:srgbClr val="000000"/>
                </a:solidFill>
              </a:rPr>
              <a:t>-Maximum</a:t>
            </a:r>
            <a:r>
              <a:rPr lang="en-US" sz="2000" kern="0" dirty="0">
                <a:solidFill>
                  <a:srgbClr val="000000"/>
                </a:solidFill>
              </a:rPr>
              <a:t> den </a:t>
            </a:r>
            <a:r>
              <a:rPr lang="en-US" sz="2000" kern="0" dirty="0" err="1">
                <a:solidFill>
                  <a:srgbClr val="000000"/>
                </a:solidFill>
              </a:rPr>
              <a:t>größten</a:t>
            </a:r>
            <a:r>
              <a:rPr lang="en-US" sz="2000" kern="0" dirty="0">
                <a:solidFill>
                  <a:srgbClr val="000000"/>
                </a:solidFill>
              </a:rPr>
              <a:t> Wert </a:t>
            </a:r>
            <a:r>
              <a:rPr lang="en-US" sz="2000" kern="0" dirty="0" err="1">
                <a:solidFill>
                  <a:srgbClr val="000000"/>
                </a:solidFill>
              </a:rPr>
              <a:t>anzuzeigen</a:t>
            </a:r>
            <a:endParaRPr lang="en-US" sz="2000" kern="0" dirty="0">
              <a:solidFill>
                <a:srgbClr val="000000"/>
              </a:solidFill>
            </a:endParaRPr>
          </a:p>
          <a:p>
            <a:pPr lvl="1"/>
            <a:r>
              <a:rPr lang="en-US" sz="2000" b="1" kern="0" dirty="0">
                <a:solidFill>
                  <a:srgbClr val="000000"/>
                </a:solidFill>
              </a:rPr>
              <a:t>-Sum</a:t>
            </a:r>
            <a:r>
              <a:rPr lang="en-US" sz="2000" kern="0" dirty="0">
                <a:solidFill>
                  <a:srgbClr val="000000"/>
                </a:solidFill>
              </a:rPr>
              <a:t> die </a:t>
            </a:r>
            <a:r>
              <a:rPr lang="en-US" sz="2000" kern="0" dirty="0" err="1">
                <a:solidFill>
                  <a:srgbClr val="000000"/>
                </a:solidFill>
              </a:rPr>
              <a:t>Summe</a:t>
            </a:r>
            <a:r>
              <a:rPr lang="en-US" sz="2000" kern="0" dirty="0">
                <a:solidFill>
                  <a:srgbClr val="000000"/>
                </a:solidFill>
              </a:rPr>
              <a:t> </a:t>
            </a:r>
            <a:r>
              <a:rPr lang="en-US" sz="2000" kern="0" dirty="0" err="1">
                <a:solidFill>
                  <a:srgbClr val="000000"/>
                </a:solidFill>
              </a:rPr>
              <a:t>auszurechnen</a:t>
            </a:r>
            <a:endParaRPr lang="en-US" sz="2000" kern="0" dirty="0">
              <a:solidFill>
                <a:srgbClr val="000000"/>
              </a:solidFill>
            </a:endParaRPr>
          </a:p>
          <a:p>
            <a:pPr lvl="1"/>
            <a:endParaRPr lang="en-US" sz="2000" b="1" kern="0" dirty="0">
              <a:solidFill>
                <a:srgbClr val="000000"/>
              </a:solidFill>
            </a:endParaRPr>
          </a:p>
          <a:p>
            <a:pPr lvl="0"/>
            <a:r>
              <a:rPr lang="en-US" sz="2400" i="1" kern="0" dirty="0" err="1">
                <a:solidFill>
                  <a:srgbClr val="000000"/>
                </a:solidFill>
              </a:rPr>
              <a:t>Ausgegeben</a:t>
            </a:r>
            <a:r>
              <a:rPr lang="en-US" sz="2400" i="1" kern="0" dirty="0">
                <a:solidFill>
                  <a:srgbClr val="000000"/>
                </a:solidFill>
              </a:rPr>
              <a:t> </a:t>
            </a:r>
            <a:r>
              <a:rPr lang="en-US" sz="2400" i="1" kern="0" dirty="0" err="1">
                <a:solidFill>
                  <a:srgbClr val="000000"/>
                </a:solidFill>
              </a:rPr>
              <a:t>wird</a:t>
            </a:r>
            <a:r>
              <a:rPr lang="en-US" sz="2400" i="1" kern="0" dirty="0">
                <a:solidFill>
                  <a:srgbClr val="000000"/>
                </a:solidFill>
              </a:rPr>
              <a:t> </a:t>
            </a:r>
            <a:r>
              <a:rPr lang="en-US" sz="2400" i="1" kern="0" dirty="0" err="1">
                <a:solidFill>
                  <a:srgbClr val="000000"/>
                </a:solidFill>
              </a:rPr>
              <a:t>ein</a:t>
            </a:r>
            <a:r>
              <a:rPr lang="en-US" sz="2400" i="1" kern="0" dirty="0">
                <a:solidFill>
                  <a:srgbClr val="000000"/>
                </a:solidFill>
              </a:rPr>
              <a:t> Measurement-</a:t>
            </a:r>
            <a:r>
              <a:rPr lang="en-US" sz="2400" i="1" kern="0" dirty="0" err="1">
                <a:solidFill>
                  <a:srgbClr val="000000"/>
                </a:solidFill>
              </a:rPr>
              <a:t>Objekt</a:t>
            </a:r>
            <a:r>
              <a:rPr lang="en-US" sz="2400" i="1" kern="0" dirty="0">
                <a:solidFill>
                  <a:srgbClr val="000000"/>
                </a:solidFill>
              </a:rPr>
              <a:t>, </a:t>
            </a:r>
            <a:r>
              <a:rPr lang="en-US" sz="2400" i="1" kern="0" dirty="0" err="1">
                <a:solidFill>
                  <a:srgbClr val="000000"/>
                </a:solidFill>
              </a:rPr>
              <a:t>nicht</a:t>
            </a:r>
            <a:r>
              <a:rPr lang="en-US" sz="2400" i="1" kern="0" dirty="0">
                <a:solidFill>
                  <a:srgbClr val="000000"/>
                </a:solidFill>
              </a:rPr>
              <a:t> die </a:t>
            </a:r>
            <a:r>
              <a:rPr lang="en-US" sz="2400" i="1" kern="0" dirty="0" err="1">
                <a:solidFill>
                  <a:srgbClr val="000000"/>
                </a:solidFill>
              </a:rPr>
              <a:t>Objekte</a:t>
            </a:r>
            <a:r>
              <a:rPr lang="en-US" sz="2400" i="1" kern="0" dirty="0">
                <a:solidFill>
                  <a:srgbClr val="000000"/>
                </a:solidFill>
              </a:rPr>
              <a:t>, die </a:t>
            </a:r>
            <a:r>
              <a:rPr lang="en-US" sz="2400" i="1" kern="0" dirty="0" err="1">
                <a:solidFill>
                  <a:srgbClr val="000000"/>
                </a:solidFill>
              </a:rPr>
              <a:t>hineingegeben</a:t>
            </a:r>
            <a:r>
              <a:rPr lang="en-US" sz="2400" i="1" kern="0" dirty="0">
                <a:solidFill>
                  <a:srgbClr val="000000"/>
                </a:solidFill>
              </a:rPr>
              <a:t> </a:t>
            </a:r>
            <a:r>
              <a:rPr lang="en-US" sz="2400" i="1" kern="0" dirty="0" err="1">
                <a:solidFill>
                  <a:srgbClr val="000000"/>
                </a:solidFill>
              </a:rPr>
              <a:t>wurden</a:t>
            </a:r>
            <a:r>
              <a:rPr lang="en-US" sz="2400" i="1" kern="0" dirty="0">
                <a:solidFill>
                  <a:srgbClr val="000000"/>
                </a:solidFill>
              </a:rPr>
              <a:t>!</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87</a:t>
            </a:fld>
            <a:endParaRPr lang="de-DE"/>
          </a:p>
        </p:txBody>
      </p:sp>
      <p:sp>
        <p:nvSpPr>
          <p:cNvPr id="5" name="Fußzeilenplatzhalter 4">
            <a:extLst>
              <a:ext uri="{FF2B5EF4-FFF2-40B4-BE49-F238E27FC236}">
                <a16:creationId xmlns:a16="http://schemas.microsoft.com/office/drawing/2014/main" id="{B525A120-0A77-47B3-98E7-93FB4844283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277363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Messen</a:t>
            </a:r>
          </a:p>
        </p:txBody>
      </p:sp>
      <p:sp>
        <p:nvSpPr>
          <p:cNvPr id="3" name="Inhaltsplatzhalter 2"/>
          <p:cNvSpPr>
            <a:spLocks noGrp="1"/>
          </p:cNvSpPr>
          <p:nvPr>
            <p:ph idx="1"/>
          </p:nvPr>
        </p:nvSpPr>
        <p:spPr/>
        <p:txBody>
          <a:bodyPr/>
          <a:lstStyle/>
          <a:p>
            <a:pPr marL="0" indent="0">
              <a:buNone/>
            </a:pPr>
            <a:r>
              <a:rPr lang="en-US" kern="0" dirty="0">
                <a:solidFill>
                  <a:srgbClr val="000000"/>
                </a:solidFill>
                <a:latin typeface="Consolas" pitchFamily="49" charset="0"/>
                <a:cs typeface="Consolas" pitchFamily="49" charset="0"/>
              </a:rPr>
              <a:t>Get-Service | Measure-Object</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Get-Process | </a:t>
            </a:r>
          </a:p>
          <a:p>
            <a:pPr marL="0" indent="0">
              <a:buNone/>
            </a:pPr>
            <a:r>
              <a:rPr lang="en-US" kern="0" dirty="0">
                <a:solidFill>
                  <a:srgbClr val="000000"/>
                </a:solidFill>
                <a:latin typeface="Consolas" pitchFamily="49" charset="0"/>
                <a:cs typeface="Consolas" pitchFamily="49" charset="0"/>
              </a:rPr>
              <a:t>Measure-Object –Prop PM –Sum -Average</a:t>
            </a:r>
          </a:p>
          <a:p>
            <a:pPr marL="0" indent="0">
              <a:buNone/>
            </a:pPr>
            <a:endParaRPr lang="de-DE" dirty="0"/>
          </a:p>
          <a:p>
            <a:pPr marL="0" indent="0">
              <a:buNone/>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88</a:t>
            </a:fld>
            <a:endParaRPr lang="de-DE"/>
          </a:p>
        </p:txBody>
      </p:sp>
      <p:sp>
        <p:nvSpPr>
          <p:cNvPr id="5" name="Fußzeilenplatzhalter 4">
            <a:extLst>
              <a:ext uri="{FF2B5EF4-FFF2-40B4-BE49-F238E27FC236}">
                <a16:creationId xmlns:a16="http://schemas.microsoft.com/office/drawing/2014/main" id="{B8B20377-9A50-4482-8AA5-F16BF4BE579A}"/>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235294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Messen</a:t>
            </a:r>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D0B68A9A-8F5D-4114-819E-CD9E627B0FFB}" type="slidenum">
              <a:rPr lang="de-DE" smtClean="0"/>
              <a:t>89</a:t>
            </a:fld>
            <a:endParaRPr lang="de-DE"/>
          </a:p>
        </p:txBody>
      </p:sp>
      <p:pic>
        <p:nvPicPr>
          <p:cNvPr id="5" name="Grafik 4"/>
          <p:cNvPicPr>
            <a:picLocks noChangeAspect="1"/>
          </p:cNvPicPr>
          <p:nvPr/>
        </p:nvPicPr>
        <p:blipFill>
          <a:blip r:embed="rId2"/>
          <a:stretch>
            <a:fillRect/>
          </a:stretch>
        </p:blipFill>
        <p:spPr>
          <a:xfrm>
            <a:off x="1688808" y="1229868"/>
            <a:ext cx="8814383" cy="5036790"/>
          </a:xfrm>
          <a:prstGeom prst="rect">
            <a:avLst/>
          </a:prstGeom>
        </p:spPr>
      </p:pic>
      <p:sp>
        <p:nvSpPr>
          <p:cNvPr id="6" name="Fußzeilenplatzhalter 5">
            <a:extLst>
              <a:ext uri="{FF2B5EF4-FFF2-40B4-BE49-F238E27FC236}">
                <a16:creationId xmlns:a16="http://schemas.microsoft.com/office/drawing/2014/main" id="{1A1FC72F-E6A1-4665-B938-78DBA96EC251}"/>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91487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Windows </a:t>
            </a:r>
            <a:r>
              <a:rPr lang="de-DE" dirty="0" err="1"/>
              <a:t>PowerShell</a:t>
            </a:r>
            <a:r>
              <a:rPr lang="de-DE" dirty="0"/>
              <a:t> Versionen</a:t>
            </a:r>
            <a:endParaRPr lang="en-US" dirty="0"/>
          </a:p>
        </p:txBody>
      </p:sp>
      <p:sp>
        <p:nvSpPr>
          <p:cNvPr id="4" name="Content Placeholder 2"/>
          <p:cNvSpPr txBox="1">
            <a:spLocks/>
          </p:cNvSpPr>
          <p:nvPr/>
        </p:nvSpPr>
        <p:spPr>
          <a:xfrm>
            <a:off x="838200" y="1412776"/>
            <a:ext cx="9291311"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1" kern="0" dirty="0">
                <a:solidFill>
                  <a:srgbClr val="000000"/>
                </a:solidFill>
              </a:rPr>
              <a:t>$</a:t>
            </a:r>
            <a:r>
              <a:rPr lang="en-US" b="1" kern="0" dirty="0" err="1">
                <a:solidFill>
                  <a:srgbClr val="000000"/>
                </a:solidFill>
              </a:rPr>
              <a:t>PSVersionTable</a:t>
            </a:r>
            <a:r>
              <a:rPr lang="en-US" b="1" kern="0" dirty="0">
                <a:solidFill>
                  <a:srgbClr val="000000"/>
                </a:solidFill>
              </a:rPr>
              <a:t> </a:t>
            </a:r>
            <a:r>
              <a:rPr lang="en-US" kern="0" dirty="0" err="1">
                <a:solidFill>
                  <a:srgbClr val="000000"/>
                </a:solidFill>
              </a:rPr>
              <a:t>zeigt</a:t>
            </a:r>
            <a:r>
              <a:rPr lang="en-US" kern="0" dirty="0">
                <a:solidFill>
                  <a:srgbClr val="000000"/>
                </a:solidFill>
              </a:rPr>
              <a:t> PS-Version und </a:t>
            </a:r>
            <a:r>
              <a:rPr lang="en-US" kern="0" dirty="0" err="1">
                <a:solidFill>
                  <a:srgbClr val="000000"/>
                </a:solidFill>
              </a:rPr>
              <a:t>unterstütze</a:t>
            </a:r>
            <a:r>
              <a:rPr lang="en-US" kern="0" dirty="0">
                <a:solidFill>
                  <a:srgbClr val="000000"/>
                </a:solidFill>
              </a:rPr>
              <a:t> </a:t>
            </a:r>
            <a:r>
              <a:rPr lang="en-US" kern="0" dirty="0" err="1">
                <a:solidFill>
                  <a:srgbClr val="000000"/>
                </a:solidFill>
              </a:rPr>
              <a:t>Umgebungen</a:t>
            </a:r>
            <a:r>
              <a:rPr lang="en-US" kern="0" dirty="0">
                <a:solidFill>
                  <a:srgbClr val="000000"/>
                </a:solidFill>
              </a:rPr>
              <a:t>:</a:t>
            </a:r>
          </a:p>
          <a:p>
            <a:pPr lvl="0"/>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a:p>
            <a:pPr lvl="0"/>
            <a:r>
              <a:rPr lang="en-US" kern="0" dirty="0">
                <a:solidFill>
                  <a:srgbClr val="000000"/>
                </a:solidFill>
              </a:rPr>
              <a:t>PowerShell 1.0: </a:t>
            </a:r>
            <a:r>
              <a:rPr lang="en-US" kern="0" dirty="0" err="1">
                <a:solidFill>
                  <a:srgbClr val="000000"/>
                </a:solidFill>
              </a:rPr>
              <a:t>Leeres</a:t>
            </a:r>
            <a:r>
              <a:rPr lang="en-US" kern="0" dirty="0">
                <a:solidFill>
                  <a:srgbClr val="000000"/>
                </a:solidFill>
              </a:rPr>
              <a:t> </a:t>
            </a:r>
            <a:r>
              <a:rPr lang="en-US" kern="0" dirty="0" err="1">
                <a:solidFill>
                  <a:srgbClr val="000000"/>
                </a:solidFill>
              </a:rPr>
              <a:t>Ergebnis</a:t>
            </a:r>
            <a:endParaRPr lang="en-US" kern="0" dirty="0">
              <a:solidFill>
                <a:srgbClr val="000000"/>
              </a:solidFill>
            </a:endParaRPr>
          </a:p>
        </p:txBody>
      </p:sp>
      <p:pic>
        <p:nvPicPr>
          <p:cNvPr id="5" name="Grafik 4"/>
          <p:cNvPicPr>
            <a:picLocks noChangeAspect="1"/>
          </p:cNvPicPr>
          <p:nvPr/>
        </p:nvPicPr>
        <p:blipFill>
          <a:blip r:embed="rId3"/>
          <a:stretch>
            <a:fillRect/>
          </a:stretch>
        </p:blipFill>
        <p:spPr>
          <a:xfrm>
            <a:off x="1876190" y="2420888"/>
            <a:ext cx="7215330" cy="2808312"/>
          </a:xfrm>
          <a:prstGeom prst="rect">
            <a:avLst/>
          </a:prstGeom>
        </p:spPr>
      </p:pic>
      <p:sp>
        <p:nvSpPr>
          <p:cNvPr id="3" name="Fußzeilenplatzhalter 2">
            <a:extLst>
              <a:ext uri="{FF2B5EF4-FFF2-40B4-BE49-F238E27FC236}">
                <a16:creationId xmlns:a16="http://schemas.microsoft.com/office/drawing/2014/main" id="{C6658F8D-32C4-4EE5-82C8-2B35FEA71A4B}"/>
              </a:ext>
            </a:extLst>
          </p:cNvPr>
          <p:cNvSpPr>
            <a:spLocks noGrp="1"/>
          </p:cNvSpPr>
          <p:nvPr>
            <p:ph type="ftr" sz="quarter" idx="11"/>
          </p:nvPr>
        </p:nvSpPr>
        <p:spPr/>
        <p:txBody>
          <a:bodyPr/>
          <a:lstStyle/>
          <a:p>
            <a:pPr algn="r"/>
            <a:r>
              <a:rPr lang="de-DE"/>
              <a:t>© ppedv AG -29.11.2022</a:t>
            </a:r>
            <a:endParaRPr lang="de-DE" dirty="0"/>
          </a:p>
        </p:txBody>
      </p:sp>
      <p:sp>
        <p:nvSpPr>
          <p:cNvPr id="6" name="Foliennummernplatzhalter 5">
            <a:extLst>
              <a:ext uri="{FF2B5EF4-FFF2-40B4-BE49-F238E27FC236}">
                <a16:creationId xmlns:a16="http://schemas.microsoft.com/office/drawing/2014/main" id="{B80CCDF5-6372-4706-94B7-9C8B94B3E781}"/>
              </a:ext>
            </a:extLst>
          </p:cNvPr>
          <p:cNvSpPr>
            <a:spLocks noGrp="1"/>
          </p:cNvSpPr>
          <p:nvPr>
            <p:ph type="sldNum" sz="quarter" idx="12"/>
          </p:nvPr>
        </p:nvSpPr>
        <p:spPr/>
        <p:txBody>
          <a:bodyPr/>
          <a:lstStyle/>
          <a:p>
            <a:fld id="{D0B68A9A-8F5D-4114-819E-CD9E627B0FFB}" type="slidenum">
              <a:rPr lang="de-DE" smtClean="0"/>
              <a:t>9</a:t>
            </a:fld>
            <a:endParaRPr lang="de-DE"/>
          </a:p>
        </p:txBody>
      </p:sp>
    </p:spTree>
    <p:extLst>
      <p:ext uri="{BB962C8B-B14F-4D97-AF65-F5344CB8AC3E}">
        <p14:creationId xmlns:p14="http://schemas.microsoft.com/office/powerpoint/2010/main" val="4694667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Teile auswählen</a:t>
            </a:r>
          </a:p>
        </p:txBody>
      </p:sp>
      <p:sp>
        <p:nvSpPr>
          <p:cNvPr id="3" name="Inhaltsplatzhalter 2"/>
          <p:cNvSpPr>
            <a:spLocks noGrp="1"/>
          </p:cNvSpPr>
          <p:nvPr>
            <p:ph idx="1"/>
          </p:nvPr>
        </p:nvSpPr>
        <p:spPr>
          <a:xfrm>
            <a:off x="838200" y="1268760"/>
            <a:ext cx="9372600" cy="5184576"/>
          </a:xfrm>
        </p:spPr>
        <p:txBody>
          <a:bodyPr>
            <a:normAutofit/>
          </a:bodyPr>
          <a:lstStyle/>
          <a:p>
            <a:r>
              <a:rPr lang="de-DE" b="1" dirty="0"/>
              <a:t>Select-</a:t>
            </a:r>
            <a:r>
              <a:rPr lang="de-DE" b="1" dirty="0" err="1"/>
              <a:t>Object</a:t>
            </a:r>
            <a:r>
              <a:rPr lang="de-DE" b="1" dirty="0"/>
              <a:t> </a:t>
            </a:r>
            <a:r>
              <a:rPr lang="de-DE" dirty="0"/>
              <a:t>kennt zwei Verwendungen</a:t>
            </a:r>
          </a:p>
          <a:p>
            <a:r>
              <a:rPr lang="de-DE" dirty="0"/>
              <a:t>Wählt einen Teil der übergebenen Objekte</a:t>
            </a:r>
          </a:p>
          <a:p>
            <a:r>
              <a:rPr lang="de-DE" dirty="0"/>
              <a:t>Mit diversen Parametern kann angegeben werden, welcher Teil zurückgegeben werden soll</a:t>
            </a:r>
          </a:p>
          <a:p>
            <a:pPr lvl="1"/>
            <a:r>
              <a:rPr lang="de-DE" b="1" dirty="0"/>
              <a:t>-First x</a:t>
            </a:r>
            <a:r>
              <a:rPr lang="de-DE" dirty="0"/>
              <a:t> – Die ersten x Elemente werden übergeben</a:t>
            </a:r>
          </a:p>
          <a:p>
            <a:pPr lvl="1"/>
            <a:r>
              <a:rPr lang="de-DE" b="1" dirty="0"/>
              <a:t>-Last x</a:t>
            </a:r>
            <a:r>
              <a:rPr lang="de-DE" dirty="0"/>
              <a:t> – Die letzten x Elemente werden übergeben</a:t>
            </a:r>
          </a:p>
          <a:p>
            <a:pPr lvl="1"/>
            <a:r>
              <a:rPr lang="de-DE" b="1" dirty="0"/>
              <a:t>-Skip x</a:t>
            </a:r>
            <a:r>
              <a:rPr lang="de-DE" dirty="0"/>
              <a:t> – Die ersten x Elemente werden übersprungen, Rest übergeben</a:t>
            </a:r>
          </a:p>
          <a:p>
            <a:r>
              <a:rPr lang="de-DE" i="1" dirty="0"/>
              <a:t>Keine weitere Filterung oder Kriterien möglich</a:t>
            </a:r>
          </a:p>
        </p:txBody>
      </p:sp>
      <p:sp>
        <p:nvSpPr>
          <p:cNvPr id="4" name="Foliennummernplatzhalter 3"/>
          <p:cNvSpPr>
            <a:spLocks noGrp="1"/>
          </p:cNvSpPr>
          <p:nvPr>
            <p:ph type="sldNum" sz="quarter" idx="12"/>
          </p:nvPr>
        </p:nvSpPr>
        <p:spPr/>
        <p:txBody>
          <a:bodyPr/>
          <a:lstStyle/>
          <a:p>
            <a:fld id="{D0B68A9A-8F5D-4114-819E-CD9E627B0FFB}" type="slidenum">
              <a:rPr lang="de-DE" smtClean="0"/>
              <a:t>90</a:t>
            </a:fld>
            <a:endParaRPr lang="de-DE"/>
          </a:p>
        </p:txBody>
      </p:sp>
      <p:sp>
        <p:nvSpPr>
          <p:cNvPr id="5" name="Fußzeilenplatzhalter 4">
            <a:extLst>
              <a:ext uri="{FF2B5EF4-FFF2-40B4-BE49-F238E27FC236}">
                <a16:creationId xmlns:a16="http://schemas.microsoft.com/office/drawing/2014/main" id="{2356398B-E013-47EC-9CAC-B290D017BAEF}"/>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286193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Teile auswählen</a:t>
            </a:r>
          </a:p>
        </p:txBody>
      </p:sp>
      <p:sp>
        <p:nvSpPr>
          <p:cNvPr id="3" name="Inhaltsplatzhalter 2"/>
          <p:cNvSpPr>
            <a:spLocks noGrp="1"/>
          </p:cNvSpPr>
          <p:nvPr>
            <p:ph idx="1"/>
          </p:nvPr>
        </p:nvSpPr>
        <p:spPr/>
        <p:txBody>
          <a:bodyPr/>
          <a:lstStyle/>
          <a:p>
            <a:pPr marL="0" indent="0">
              <a:buNone/>
            </a:pPr>
            <a:r>
              <a:rPr lang="en-US" kern="0" dirty="0">
                <a:solidFill>
                  <a:srgbClr val="000000"/>
                </a:solidFill>
                <a:latin typeface="Consolas" pitchFamily="49" charset="0"/>
                <a:cs typeface="Consolas" pitchFamily="49" charset="0"/>
              </a:rPr>
              <a:t>Get-Service | </a:t>
            </a:r>
          </a:p>
          <a:p>
            <a:pPr marL="0" indent="0">
              <a:buNone/>
            </a:pPr>
            <a:r>
              <a:rPr lang="en-US" kern="0" dirty="0">
                <a:solidFill>
                  <a:srgbClr val="000000"/>
                </a:solidFill>
                <a:latin typeface="Consolas" pitchFamily="49" charset="0"/>
                <a:cs typeface="Consolas" pitchFamily="49" charset="0"/>
              </a:rPr>
              <a:t>Sort-Object -Property Status | </a:t>
            </a:r>
          </a:p>
          <a:p>
            <a:pPr marL="0" indent="0">
              <a:buNone/>
            </a:pPr>
            <a:r>
              <a:rPr lang="en-US" kern="0" dirty="0">
                <a:solidFill>
                  <a:srgbClr val="000000"/>
                </a:solidFill>
                <a:latin typeface="Consolas" pitchFamily="49" charset="0"/>
                <a:cs typeface="Consolas" pitchFamily="49" charset="0"/>
              </a:rPr>
              <a:t>Select-Object –First 10</a:t>
            </a: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Get-Process |</a:t>
            </a:r>
          </a:p>
          <a:p>
            <a:pPr marL="0" indent="0">
              <a:buNone/>
            </a:pPr>
            <a:r>
              <a:rPr lang="en-US" kern="0" dirty="0">
                <a:solidFill>
                  <a:srgbClr val="000000"/>
                </a:solidFill>
                <a:latin typeface="Consolas" pitchFamily="49" charset="0"/>
                <a:cs typeface="Consolas" pitchFamily="49" charset="0"/>
              </a:rPr>
              <a:t>Sort VM –Descending |</a:t>
            </a:r>
          </a:p>
          <a:p>
            <a:pPr marL="0" indent="0">
              <a:buNone/>
            </a:pPr>
            <a:r>
              <a:rPr lang="en-US" kern="0" dirty="0">
                <a:solidFill>
                  <a:srgbClr val="000000"/>
                </a:solidFill>
                <a:latin typeface="Consolas" pitchFamily="49" charset="0"/>
                <a:cs typeface="Consolas" pitchFamily="49" charset="0"/>
              </a:rPr>
              <a:t>Select –First 10</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91</a:t>
            </a:fld>
            <a:endParaRPr lang="de-DE"/>
          </a:p>
        </p:txBody>
      </p:sp>
      <p:sp>
        <p:nvSpPr>
          <p:cNvPr id="5" name="Fußzeilenplatzhalter 4">
            <a:extLst>
              <a:ext uri="{FF2B5EF4-FFF2-40B4-BE49-F238E27FC236}">
                <a16:creationId xmlns:a16="http://schemas.microsoft.com/office/drawing/2014/main" id="{E42F6A38-D612-45FE-8AE4-94BF6597843C}"/>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358773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Teile auswählen</a:t>
            </a:r>
          </a:p>
        </p:txBody>
      </p:sp>
      <p:sp>
        <p:nvSpPr>
          <p:cNvPr id="3" name="Inhaltsplatzhalter 2"/>
          <p:cNvSpPr>
            <a:spLocks noGrp="1"/>
          </p:cNvSpPr>
          <p:nvPr>
            <p:ph idx="1"/>
          </p:nvPr>
        </p:nvSpPr>
        <p:spPr/>
        <p:txBody>
          <a:bodyPr/>
          <a:lstStyle/>
          <a:p>
            <a:r>
              <a:rPr lang="de-DE" dirty="0"/>
              <a:t>Zweite Verwendung: Liefert gewünschte Attribute zurück</a:t>
            </a:r>
          </a:p>
          <a:p>
            <a:r>
              <a:rPr lang="de-DE" dirty="0"/>
              <a:t>Nach </a:t>
            </a:r>
            <a:r>
              <a:rPr lang="de-DE" b="1" dirty="0"/>
              <a:t>-Property </a:t>
            </a:r>
            <a:r>
              <a:rPr lang="de-DE" dirty="0"/>
              <a:t>können gewünschte Attribute aufgelistet werden</a:t>
            </a:r>
          </a:p>
          <a:p>
            <a:r>
              <a:rPr lang="de-DE" dirty="0"/>
              <a:t>Kann mit </a:t>
            </a:r>
            <a:r>
              <a:rPr lang="de-DE" b="1" dirty="0"/>
              <a:t>-First</a:t>
            </a:r>
            <a:r>
              <a:rPr lang="de-DE" dirty="0"/>
              <a:t>, </a:t>
            </a:r>
            <a:r>
              <a:rPr lang="de-DE" b="1" dirty="0"/>
              <a:t>-Last </a:t>
            </a:r>
            <a:r>
              <a:rPr lang="de-DE" dirty="0"/>
              <a:t>und </a:t>
            </a:r>
            <a:r>
              <a:rPr lang="de-DE" b="1" dirty="0"/>
              <a:t>-Skip </a:t>
            </a:r>
            <a:r>
              <a:rPr lang="de-DE" dirty="0"/>
              <a:t>kombiniert werden</a:t>
            </a:r>
          </a:p>
        </p:txBody>
      </p:sp>
      <p:sp>
        <p:nvSpPr>
          <p:cNvPr id="4" name="Foliennummernplatzhalter 3"/>
          <p:cNvSpPr>
            <a:spLocks noGrp="1"/>
          </p:cNvSpPr>
          <p:nvPr>
            <p:ph type="sldNum" sz="quarter" idx="12"/>
          </p:nvPr>
        </p:nvSpPr>
        <p:spPr/>
        <p:txBody>
          <a:bodyPr/>
          <a:lstStyle/>
          <a:p>
            <a:fld id="{D0B68A9A-8F5D-4114-819E-CD9E627B0FFB}" type="slidenum">
              <a:rPr lang="de-DE" smtClean="0"/>
              <a:t>92</a:t>
            </a:fld>
            <a:endParaRPr lang="de-DE"/>
          </a:p>
        </p:txBody>
      </p:sp>
      <p:sp>
        <p:nvSpPr>
          <p:cNvPr id="5" name="Fußzeilenplatzhalter 4">
            <a:extLst>
              <a:ext uri="{FF2B5EF4-FFF2-40B4-BE49-F238E27FC236}">
                <a16:creationId xmlns:a16="http://schemas.microsoft.com/office/drawing/2014/main" id="{4B8A55A5-D2EA-489A-BD56-3DA58979FA90}"/>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303895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Teile auswählen</a:t>
            </a:r>
          </a:p>
        </p:txBody>
      </p:sp>
      <p:sp>
        <p:nvSpPr>
          <p:cNvPr id="3" name="Inhaltsplatzhalter 2"/>
          <p:cNvSpPr>
            <a:spLocks noGrp="1"/>
          </p:cNvSpPr>
          <p:nvPr>
            <p:ph idx="1"/>
          </p:nvPr>
        </p:nvSpPr>
        <p:spPr/>
        <p:txBody>
          <a:bodyPr/>
          <a:lstStyle/>
          <a:p>
            <a:pPr marL="0" indent="0">
              <a:buNone/>
            </a:pPr>
            <a:r>
              <a:rPr lang="en-US" kern="0" dirty="0">
                <a:solidFill>
                  <a:srgbClr val="000000"/>
                </a:solidFill>
                <a:latin typeface="Consolas" pitchFamily="49" charset="0"/>
                <a:cs typeface="Consolas" pitchFamily="49" charset="0"/>
              </a:rPr>
              <a:t>Get-Service | </a:t>
            </a:r>
          </a:p>
          <a:p>
            <a:pPr marL="0" indent="0">
              <a:buNone/>
            </a:pPr>
            <a:r>
              <a:rPr lang="en-US" kern="0" dirty="0">
                <a:solidFill>
                  <a:srgbClr val="000000"/>
                </a:solidFill>
                <a:latin typeface="Consolas" pitchFamily="49" charset="0"/>
                <a:cs typeface="Consolas" pitchFamily="49" charset="0"/>
              </a:rPr>
              <a:t>Select-Object –Property </a:t>
            </a:r>
            <a:r>
              <a:rPr lang="en-US" kern="0" dirty="0" err="1">
                <a:solidFill>
                  <a:srgbClr val="000000"/>
                </a:solidFill>
                <a:latin typeface="Consolas" pitchFamily="49" charset="0"/>
                <a:cs typeface="Consolas" pitchFamily="49" charset="0"/>
              </a:rPr>
              <a:t>Name,Status</a:t>
            </a:r>
            <a:endParaRPr lang="en-US" kern="0" dirty="0">
              <a:solidFill>
                <a:srgbClr val="000000"/>
              </a:solidFill>
              <a:latin typeface="Consolas" pitchFamily="49" charset="0"/>
              <a:cs typeface="Consolas" pitchFamily="49" charset="0"/>
            </a:endParaRPr>
          </a:p>
          <a:p>
            <a:pPr marL="0" indent="0">
              <a:buNone/>
            </a:pPr>
            <a:endParaRPr lang="en-US" kern="0" dirty="0">
              <a:solidFill>
                <a:srgbClr val="000000"/>
              </a:solidFill>
              <a:latin typeface="Consolas" pitchFamily="49" charset="0"/>
              <a:cs typeface="Consolas" pitchFamily="49" charset="0"/>
            </a:endParaRPr>
          </a:p>
          <a:p>
            <a:pPr marL="0" indent="0">
              <a:buNone/>
            </a:pPr>
            <a:r>
              <a:rPr lang="en-US" kern="0" dirty="0">
                <a:solidFill>
                  <a:srgbClr val="000000"/>
                </a:solidFill>
                <a:latin typeface="Consolas" pitchFamily="49" charset="0"/>
                <a:cs typeface="Consolas" pitchFamily="49" charset="0"/>
              </a:rPr>
              <a:t>Get-Process |</a:t>
            </a:r>
          </a:p>
          <a:p>
            <a:pPr marL="0" indent="0">
              <a:buNone/>
            </a:pPr>
            <a:r>
              <a:rPr lang="en-US" kern="0" dirty="0">
                <a:solidFill>
                  <a:srgbClr val="000000"/>
                </a:solidFill>
                <a:latin typeface="Consolas" pitchFamily="49" charset="0"/>
                <a:cs typeface="Consolas" pitchFamily="49" charset="0"/>
              </a:rPr>
              <a:t>Sort PM –Descending |</a:t>
            </a:r>
          </a:p>
          <a:p>
            <a:pPr marL="0" indent="0">
              <a:buNone/>
            </a:pPr>
            <a:r>
              <a:rPr lang="en-US" kern="0" dirty="0">
                <a:solidFill>
                  <a:srgbClr val="000000"/>
                </a:solidFill>
                <a:latin typeface="Consolas" pitchFamily="49" charset="0"/>
                <a:cs typeface="Consolas" pitchFamily="49" charset="0"/>
              </a:rPr>
              <a:t>Select –Property </a:t>
            </a:r>
            <a:r>
              <a:rPr lang="en-US" kern="0" dirty="0" err="1">
                <a:solidFill>
                  <a:srgbClr val="000000"/>
                </a:solidFill>
                <a:latin typeface="Consolas" pitchFamily="49" charset="0"/>
                <a:cs typeface="Consolas" pitchFamily="49" charset="0"/>
              </a:rPr>
              <a:t>Name,ID,PM,VM</a:t>
            </a:r>
            <a:r>
              <a:rPr lang="en-US" kern="0" dirty="0">
                <a:solidFill>
                  <a:srgbClr val="000000"/>
                </a:solidFill>
                <a:latin typeface="Consolas" pitchFamily="49" charset="0"/>
                <a:cs typeface="Consolas" pitchFamily="49" charset="0"/>
              </a:rPr>
              <a:t> –First 10</a:t>
            </a: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93</a:t>
            </a:fld>
            <a:endParaRPr lang="de-DE"/>
          </a:p>
        </p:txBody>
      </p:sp>
      <p:sp>
        <p:nvSpPr>
          <p:cNvPr id="5" name="Fußzeilenplatzhalter 4">
            <a:extLst>
              <a:ext uri="{FF2B5EF4-FFF2-40B4-BE49-F238E27FC236}">
                <a16:creationId xmlns:a16="http://schemas.microsoft.com/office/drawing/2014/main" id="{91B1FE8D-A6F6-441B-90C5-DF7D656CC0C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1919608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Teile auswählen</a:t>
            </a:r>
          </a:p>
        </p:txBody>
      </p:sp>
      <p:sp>
        <p:nvSpPr>
          <p:cNvPr id="3" name="Inhaltsplatzhalter 2"/>
          <p:cNvSpPr>
            <a:spLocks noGrp="1"/>
          </p:cNvSpPr>
          <p:nvPr>
            <p:ph idx="1"/>
          </p:nvPr>
        </p:nvSpPr>
        <p:spPr/>
        <p:txBody>
          <a:bodyPr/>
          <a:lstStyle/>
          <a:p>
            <a:r>
              <a:rPr lang="de-DE" dirty="0"/>
              <a:t>Wenn Rückgabe ein oder mehrere ganze Objekte: Auswahl einzelner Attribute möglich</a:t>
            </a:r>
          </a:p>
        </p:txBody>
      </p:sp>
      <p:sp>
        <p:nvSpPr>
          <p:cNvPr id="4" name="Foliennummernplatzhalter 3"/>
          <p:cNvSpPr>
            <a:spLocks noGrp="1"/>
          </p:cNvSpPr>
          <p:nvPr>
            <p:ph type="sldNum" sz="quarter" idx="12"/>
          </p:nvPr>
        </p:nvSpPr>
        <p:spPr/>
        <p:txBody>
          <a:bodyPr/>
          <a:lstStyle/>
          <a:p>
            <a:fld id="{D0B68A9A-8F5D-4114-819E-CD9E627B0FFB}" type="slidenum">
              <a:rPr lang="de-DE" smtClean="0"/>
              <a:t>94</a:t>
            </a:fld>
            <a:endParaRPr lang="de-DE"/>
          </a:p>
        </p:txBody>
      </p:sp>
      <p:pic>
        <p:nvPicPr>
          <p:cNvPr id="5" name="Grafik 4"/>
          <p:cNvPicPr>
            <a:picLocks noChangeAspect="1"/>
          </p:cNvPicPr>
          <p:nvPr/>
        </p:nvPicPr>
        <p:blipFill>
          <a:blip r:embed="rId2"/>
          <a:stretch>
            <a:fillRect/>
          </a:stretch>
        </p:blipFill>
        <p:spPr>
          <a:xfrm>
            <a:off x="2417386" y="2664064"/>
            <a:ext cx="7389639" cy="1933080"/>
          </a:xfrm>
          <a:prstGeom prst="rect">
            <a:avLst/>
          </a:prstGeom>
        </p:spPr>
      </p:pic>
      <p:pic>
        <p:nvPicPr>
          <p:cNvPr id="6" name="Grafik 5"/>
          <p:cNvPicPr>
            <a:picLocks noChangeAspect="1"/>
          </p:cNvPicPr>
          <p:nvPr/>
        </p:nvPicPr>
        <p:blipFill>
          <a:blip r:embed="rId3"/>
          <a:stretch>
            <a:fillRect/>
          </a:stretch>
        </p:blipFill>
        <p:spPr>
          <a:xfrm>
            <a:off x="2417385" y="4597144"/>
            <a:ext cx="7389639" cy="1933080"/>
          </a:xfrm>
          <a:prstGeom prst="rect">
            <a:avLst/>
          </a:prstGeom>
        </p:spPr>
      </p:pic>
      <p:sp>
        <p:nvSpPr>
          <p:cNvPr id="7" name="Abgerundetes Rechteck 6"/>
          <p:cNvSpPr/>
          <p:nvPr/>
        </p:nvSpPr>
        <p:spPr>
          <a:xfrm>
            <a:off x="5868401" y="4880735"/>
            <a:ext cx="119022" cy="17853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ußzeilenplatzhalter 7">
            <a:extLst>
              <a:ext uri="{FF2B5EF4-FFF2-40B4-BE49-F238E27FC236}">
                <a16:creationId xmlns:a16="http://schemas.microsoft.com/office/drawing/2014/main" id="{622DDA8B-B471-4647-A13D-2FA03CD6603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88927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sp>
        <p:nvSpPr>
          <p:cNvPr id="2" name="Titel 1"/>
          <p:cNvSpPr>
            <a:spLocks noGrp="1"/>
          </p:cNvSpPr>
          <p:nvPr>
            <p:ph type="title"/>
          </p:nvPr>
        </p:nvSpPr>
        <p:spPr/>
        <p:txBody>
          <a:bodyPr/>
          <a:lstStyle/>
          <a:p>
            <a:r>
              <a:rPr lang="de-DE" dirty="0"/>
              <a:t>Übung: Pipeline I</a:t>
            </a:r>
          </a:p>
        </p:txBody>
      </p:sp>
      <p:sp>
        <p:nvSpPr>
          <p:cNvPr id="3" name="Inhaltsplatzhalter 2"/>
          <p:cNvSpPr>
            <a:spLocks noGrp="1"/>
          </p:cNvSpPr>
          <p:nvPr>
            <p:ph idx="1"/>
          </p:nvPr>
        </p:nvSpPr>
        <p:spPr/>
        <p:txBody>
          <a:bodyPr/>
          <a:lstStyle/>
          <a:p>
            <a:pPr marL="514350" indent="-514350">
              <a:buFont typeface="+mj-lt"/>
              <a:buAutoNum type="arabicPeriod"/>
            </a:pPr>
            <a:r>
              <a:rPr lang="de-DE" dirty="0"/>
              <a:t>Lassen Sie sich die Nachnamen aller Benutzer im AD nebeneinander ausgeben</a:t>
            </a:r>
          </a:p>
          <a:p>
            <a:pPr marL="514350" indent="-514350">
              <a:buFont typeface="+mj-lt"/>
              <a:buAutoNum type="arabicPeriod"/>
            </a:pPr>
            <a:r>
              <a:rPr lang="de-DE" dirty="0"/>
              <a:t>Lassen Sie sich alle AD-Benutzer sortiert nach ihrem Vornamen in einer Tabelle ausgeben</a:t>
            </a:r>
          </a:p>
          <a:p>
            <a:pPr marL="514350" indent="-514350">
              <a:buFont typeface="+mj-lt"/>
              <a:buAutoNum type="arabicPeriod"/>
            </a:pPr>
            <a:r>
              <a:rPr lang="de-DE" dirty="0"/>
              <a:t>Zählen Sie die Anzahl aller AD-Gruppen</a:t>
            </a:r>
          </a:p>
          <a:p>
            <a:pPr marL="514350" indent="-514350">
              <a:buFont typeface="+mj-lt"/>
              <a:buAutoNum type="arabicPeriod"/>
            </a:pPr>
            <a:r>
              <a:rPr lang="de-DE" dirty="0"/>
              <a:t>Listen Sie die letzten 3 AD-Benutzer auf</a:t>
            </a:r>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95</a:t>
            </a:fld>
            <a:endParaRPr lang="de-DE"/>
          </a:p>
        </p:txBody>
      </p:sp>
      <p:graphicFrame>
        <p:nvGraphicFramePr>
          <p:cNvPr id="8" name="Table 6"/>
          <p:cNvGraphicFramePr>
            <a:graphicFrameLocks noGrp="1"/>
          </p:cNvGraphicFramePr>
          <p:nvPr>
            <p:extLst>
              <p:ext uri="{D42A27DB-BD31-4B8C-83A1-F6EECF244321}">
                <p14:modId xmlns:p14="http://schemas.microsoft.com/office/powerpoint/2010/main" val="3557852794"/>
              </p:ext>
            </p:extLst>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5" name="Fußzeilenplatzhalter 4">
            <a:extLst>
              <a:ext uri="{FF2B5EF4-FFF2-40B4-BE49-F238E27FC236}">
                <a16:creationId xmlns:a16="http://schemas.microsoft.com/office/drawing/2014/main" id="{CC9686D6-D71F-4935-A3E6-E9ED8188559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41774108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Mögliche Lösungen</a:t>
            </a:r>
          </a:p>
        </p:txBody>
      </p:sp>
      <p:sp>
        <p:nvSpPr>
          <p:cNvPr id="3" name="Inhaltsplatzhalter 2"/>
          <p:cNvSpPr>
            <a:spLocks noGrp="1"/>
          </p:cNvSpPr>
          <p:nvPr>
            <p:ph idx="1"/>
          </p:nvPr>
        </p:nvSpPr>
        <p:spPr/>
        <p:txBody>
          <a:bodyPr>
            <a:normAutofit/>
          </a:bodyPr>
          <a:lstStyle/>
          <a:p>
            <a:pPr marL="514350" indent="-514350">
              <a:buFont typeface="+mj-lt"/>
              <a:buAutoNum type="arabicPeriod"/>
            </a:pPr>
            <a:r>
              <a:rPr lang="de-DE" dirty="0" err="1">
                <a:latin typeface="Courier New" panose="02070309020205020404" pitchFamily="49" charset="0"/>
                <a:cs typeface="Courier New" panose="02070309020205020404" pitchFamily="49" charset="0"/>
              </a:rPr>
              <a:t>Get-ADUser</a:t>
            </a:r>
            <a:r>
              <a:rPr lang="de-DE" dirty="0">
                <a:latin typeface="Courier New" panose="02070309020205020404" pitchFamily="49" charset="0"/>
                <a:cs typeface="Courier New" panose="02070309020205020404" pitchFamily="49" charset="0"/>
              </a:rPr>
              <a:t> -Filter * |Format-Wide </a:t>
            </a:r>
            <a:r>
              <a:rPr lang="de-DE" dirty="0" err="1">
                <a:latin typeface="Courier New" panose="02070309020205020404" pitchFamily="49" charset="0"/>
                <a:cs typeface="Courier New" panose="02070309020205020404" pitchFamily="49" charset="0"/>
              </a:rPr>
              <a:t>Surname</a:t>
            </a:r>
            <a:endParaRPr lang="de-DE" dirty="0">
              <a:latin typeface="Courier New" panose="02070309020205020404" pitchFamily="49" charset="0"/>
              <a:cs typeface="Courier New" panose="02070309020205020404" pitchFamily="49" charset="0"/>
            </a:endParaRPr>
          </a:p>
          <a:p>
            <a:pPr marL="514350" indent="-514350">
              <a:buFont typeface="+mj-lt"/>
              <a:buAutoNum type="arabicPeriod"/>
            </a:pP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 | Sort-Object </a:t>
            </a:r>
            <a:r>
              <a:rPr lang="en-US" dirty="0" err="1">
                <a:latin typeface="Courier New" panose="02070309020205020404" pitchFamily="49" charset="0"/>
                <a:cs typeface="Courier New" panose="02070309020205020404" pitchFamily="49" charset="0"/>
              </a:rPr>
              <a:t>Givenname</a:t>
            </a:r>
            <a:r>
              <a:rPr lang="en-US" dirty="0">
                <a:latin typeface="Courier New" panose="02070309020205020404" pitchFamily="49" charset="0"/>
                <a:cs typeface="Courier New" panose="02070309020205020404" pitchFamily="49" charset="0"/>
              </a:rPr>
              <a:t> | Format-Table</a:t>
            </a:r>
          </a:p>
          <a:p>
            <a:pPr marL="514350" indent="-514350">
              <a:buFont typeface="+mj-lt"/>
              <a:buAutoNum type="arabicPeriod"/>
            </a:pP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Get-ADGroup</a:t>
            </a:r>
            <a:r>
              <a:rPr lang="de-DE" dirty="0">
                <a:latin typeface="Courier New" panose="02070309020205020404" pitchFamily="49" charset="0"/>
                <a:cs typeface="Courier New" panose="02070309020205020404" pitchFamily="49" charset="0"/>
              </a:rPr>
              <a:t> -Filter * | </a:t>
            </a:r>
            <a:r>
              <a:rPr lang="de-DE" dirty="0" err="1">
                <a:latin typeface="Courier New" panose="02070309020205020404" pitchFamily="49" charset="0"/>
                <a:cs typeface="Courier New" panose="02070309020205020404" pitchFamily="49" charset="0"/>
              </a:rPr>
              <a:t>Measure-Object</a:t>
            </a:r>
            <a:r>
              <a:rPr lang="de-DE" dirty="0">
                <a:latin typeface="Courier New" panose="02070309020205020404" pitchFamily="49" charset="0"/>
                <a:cs typeface="Courier New" panose="02070309020205020404" pitchFamily="49" charset="0"/>
              </a:rPr>
              <a:t>).Count</a:t>
            </a:r>
          </a:p>
          <a:p>
            <a:pPr marL="971550" lvl="1" indent="-514350">
              <a:buFont typeface="+mj-lt"/>
              <a:buAutoNum type="arabicPeriod"/>
            </a:pPr>
            <a:r>
              <a:rPr lang="de-DE" dirty="0" err="1">
                <a:latin typeface="Courier New" panose="02070309020205020404" pitchFamily="49" charset="0"/>
                <a:cs typeface="Courier New" panose="02070309020205020404" pitchFamily="49" charset="0"/>
              </a:rPr>
              <a:t>Get-ADGroup</a:t>
            </a:r>
            <a:r>
              <a:rPr lang="de-DE" dirty="0">
                <a:latin typeface="Courier New" panose="02070309020205020404" pitchFamily="49" charset="0"/>
                <a:cs typeface="Courier New" panose="02070309020205020404" pitchFamily="49" charset="0"/>
              </a:rPr>
              <a:t> -Filter * | </a:t>
            </a:r>
            <a:r>
              <a:rPr lang="de-DE" dirty="0" err="1">
                <a:latin typeface="Courier New" panose="02070309020205020404" pitchFamily="49" charset="0"/>
                <a:cs typeface="Courier New" panose="02070309020205020404" pitchFamily="49" charset="0"/>
              </a:rPr>
              <a:t>Measure-Object</a:t>
            </a:r>
            <a:endParaRPr lang="de-DE" dirty="0">
              <a:latin typeface="Courier New" panose="02070309020205020404" pitchFamily="49" charset="0"/>
              <a:cs typeface="Courier New" panose="02070309020205020404" pitchFamily="49" charset="0"/>
            </a:endParaRPr>
          </a:p>
          <a:p>
            <a:pPr marL="971550" lvl="1" indent="-514350">
              <a:buFont typeface="+mj-lt"/>
              <a:buAutoNum type="arabicPeriod"/>
            </a:pPr>
            <a:r>
              <a:rPr lang="de-DE" dirty="0">
                <a:latin typeface="Courier New" panose="02070309020205020404" pitchFamily="49" charset="0"/>
                <a:cs typeface="Courier New" panose="02070309020205020404" pitchFamily="49" charset="0"/>
              </a:rPr>
              <a:t>(</a:t>
            </a:r>
            <a:r>
              <a:rPr lang="de-DE" dirty="0" err="1">
                <a:latin typeface="Courier New" panose="02070309020205020404" pitchFamily="49" charset="0"/>
                <a:cs typeface="Courier New" panose="02070309020205020404" pitchFamily="49" charset="0"/>
              </a:rPr>
              <a:t>Get-ADGroup</a:t>
            </a:r>
            <a:r>
              <a:rPr lang="de-DE" dirty="0">
                <a:latin typeface="Courier New" panose="02070309020205020404" pitchFamily="49" charset="0"/>
                <a:cs typeface="Courier New" panose="02070309020205020404" pitchFamily="49" charset="0"/>
              </a:rPr>
              <a:t> –Filter * ).Count</a:t>
            </a:r>
          </a:p>
          <a:p>
            <a:pPr marL="514350" indent="-514350">
              <a:buFont typeface="+mj-lt"/>
              <a:buAutoNum type="arabicPeriod"/>
            </a:pPr>
            <a:r>
              <a:rPr lang="en-US" dirty="0">
                <a:latin typeface="Courier New" panose="02070309020205020404" pitchFamily="49" charset="0"/>
                <a:cs typeface="Courier New" panose="02070309020205020404" pitchFamily="49" charset="0"/>
              </a:rPr>
              <a:t>Get-</a:t>
            </a:r>
            <a:r>
              <a:rPr lang="en-US" dirty="0" err="1">
                <a:latin typeface="Courier New" panose="02070309020205020404" pitchFamily="49" charset="0"/>
                <a:cs typeface="Courier New" panose="02070309020205020404" pitchFamily="49" charset="0"/>
              </a:rPr>
              <a:t>ADUser</a:t>
            </a:r>
            <a:r>
              <a:rPr lang="en-US" dirty="0">
                <a:latin typeface="Courier New" panose="02070309020205020404" pitchFamily="49" charset="0"/>
                <a:cs typeface="Courier New" panose="02070309020205020404" pitchFamily="49" charset="0"/>
              </a:rPr>
              <a:t> -Filter * | Select-Object -Last 3</a:t>
            </a:r>
            <a:endParaRPr lang="de-DE" dirty="0">
              <a:latin typeface="Courier New" panose="02070309020205020404" pitchFamily="49" charset="0"/>
              <a:cs typeface="Courier New" panose="02070309020205020404" pitchFamily="49" charset="0"/>
            </a:endParaRPr>
          </a:p>
        </p:txBody>
      </p:sp>
      <p:sp>
        <p:nvSpPr>
          <p:cNvPr id="4" name="Foliennummernplatzhalter 3"/>
          <p:cNvSpPr>
            <a:spLocks noGrp="1"/>
          </p:cNvSpPr>
          <p:nvPr>
            <p:ph type="sldNum" sz="quarter" idx="12"/>
          </p:nvPr>
        </p:nvSpPr>
        <p:spPr/>
        <p:txBody>
          <a:bodyPr/>
          <a:lstStyle/>
          <a:p>
            <a:fld id="{D0B68A9A-8F5D-4114-819E-CD9E627B0FFB}" type="slidenum">
              <a:rPr lang="de-DE" smtClean="0"/>
              <a:t>96</a:t>
            </a:fld>
            <a:endParaRPr lang="de-DE"/>
          </a:p>
        </p:txBody>
      </p:sp>
      <p:sp>
        <p:nvSpPr>
          <p:cNvPr id="5" name="Fußzeilenplatzhalter 4">
            <a:extLst>
              <a:ext uri="{FF2B5EF4-FFF2-40B4-BE49-F238E27FC236}">
                <a16:creationId xmlns:a16="http://schemas.microsoft.com/office/drawing/2014/main" id="{94CEAEFB-F3BA-48E9-80DB-D588ABD187B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1383453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200" y="4132214"/>
            <a:ext cx="2701305" cy="2008113"/>
          </a:xfrm>
          <a:prstGeom prst="rect">
            <a:avLst/>
          </a:prstGeom>
        </p:spPr>
      </p:pic>
      <p:sp>
        <p:nvSpPr>
          <p:cNvPr id="2" name="Titel 1"/>
          <p:cNvSpPr>
            <a:spLocks noGrp="1"/>
          </p:cNvSpPr>
          <p:nvPr>
            <p:ph type="title"/>
          </p:nvPr>
        </p:nvSpPr>
        <p:spPr/>
        <p:txBody>
          <a:bodyPr/>
          <a:lstStyle/>
          <a:p>
            <a:r>
              <a:rPr lang="de-DE" dirty="0"/>
              <a:t>Übung: Pipeline I</a:t>
            </a:r>
          </a:p>
        </p:txBody>
      </p:sp>
      <p:sp>
        <p:nvSpPr>
          <p:cNvPr id="3" name="Inhaltsplatzhalter 2"/>
          <p:cNvSpPr>
            <a:spLocks noGrp="1"/>
          </p:cNvSpPr>
          <p:nvPr>
            <p:ph idx="1"/>
          </p:nvPr>
        </p:nvSpPr>
        <p:spPr/>
        <p:txBody>
          <a:bodyPr/>
          <a:lstStyle/>
          <a:p>
            <a:pPr marL="514350" indent="-514350">
              <a:buFont typeface="+mj-lt"/>
              <a:buAutoNum type="arabicPeriod"/>
            </a:pPr>
            <a:r>
              <a:rPr lang="de-DE" dirty="0"/>
              <a:t>Lassen Sie sich die Prozessnamen untereinander ausgeben</a:t>
            </a:r>
          </a:p>
          <a:p>
            <a:pPr marL="514350" indent="-514350">
              <a:buFont typeface="+mj-lt"/>
              <a:buAutoNum type="arabicPeriod"/>
            </a:pPr>
            <a:r>
              <a:rPr lang="de-DE" dirty="0"/>
              <a:t>Lassen Sie sich alle Prozesse sortiert nach ihrem Prozessnamen in einer Tabelle ausgeben</a:t>
            </a:r>
          </a:p>
          <a:p>
            <a:pPr marL="514350" indent="-514350">
              <a:buFont typeface="+mj-lt"/>
              <a:buAutoNum type="arabicPeriod"/>
            </a:pPr>
            <a:r>
              <a:rPr lang="de-DE" dirty="0"/>
              <a:t>Zählen Sie die Anzahl aller </a:t>
            </a:r>
            <a:r>
              <a:rPr lang="de-DE" dirty="0" err="1"/>
              <a:t>svchost</a:t>
            </a:r>
            <a:r>
              <a:rPr lang="de-DE" dirty="0"/>
              <a:t> Prozesse</a:t>
            </a:r>
          </a:p>
          <a:p>
            <a:pPr marL="514350" indent="-514350">
              <a:buFont typeface="+mj-lt"/>
              <a:buAutoNum type="arabicPeriod"/>
            </a:pPr>
            <a:r>
              <a:rPr lang="de-DE" dirty="0"/>
              <a:t>Listen Sie die 3 Prozesse mit dem höchstem PM auf</a:t>
            </a:r>
          </a:p>
          <a:p>
            <a:pPr marL="514350" indent="-514350">
              <a:buFont typeface="+mj-lt"/>
              <a:buAutoNum type="arabicPeriod"/>
            </a:pPr>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97</a:t>
            </a:fld>
            <a:endParaRPr lang="de-DE"/>
          </a:p>
        </p:txBody>
      </p:sp>
      <p:graphicFrame>
        <p:nvGraphicFramePr>
          <p:cNvPr id="8" name="Table 6"/>
          <p:cNvGraphicFramePr>
            <a:graphicFrameLocks noGrp="1"/>
          </p:cNvGraphicFramePr>
          <p:nvPr/>
        </p:nvGraphicFramePr>
        <p:xfrm>
          <a:off x="6528048" y="6350635"/>
          <a:ext cx="3240360" cy="518160"/>
        </p:xfrm>
        <a:graphic>
          <a:graphicData uri="http://schemas.openxmlformats.org/drawingml/2006/table">
            <a:tbl>
              <a:tblPr firstRow="1" bandRow="1">
                <a:tableStyleId>{5C22544A-7EE6-4342-B048-85BDC9FD1C3A}</a:tableStyleId>
              </a:tblPr>
              <a:tblGrid>
                <a:gridCol w="1620180">
                  <a:extLst>
                    <a:ext uri="{9D8B030D-6E8A-4147-A177-3AD203B41FA5}">
                      <a16:colId xmlns:a16="http://schemas.microsoft.com/office/drawing/2014/main" val="20000"/>
                    </a:ext>
                  </a:extLst>
                </a:gridCol>
                <a:gridCol w="1620180">
                  <a:extLst>
                    <a:ext uri="{9D8B030D-6E8A-4147-A177-3AD203B41FA5}">
                      <a16:colId xmlns:a16="http://schemas.microsoft.com/office/drawing/2014/main" val="20001"/>
                    </a:ext>
                  </a:extLst>
                </a:gridCol>
              </a:tblGrid>
              <a:tr h="370840">
                <a:tc>
                  <a:txBody>
                    <a:bodyPr/>
                    <a:lstStyle/>
                    <a:p>
                      <a:r>
                        <a:rPr lang="de-DE" sz="1400" b="1" dirty="0" err="1"/>
                        <a:t>DC.kurs.intern</a:t>
                      </a:r>
                      <a:endParaRPr lang="de-DE" sz="1400" b="1" dirty="0"/>
                    </a:p>
                    <a:p>
                      <a:r>
                        <a:rPr lang="de-DE" sz="1400" b="1" dirty="0"/>
                        <a:t>VM:Server1</a:t>
                      </a:r>
                    </a:p>
                  </a:txBody>
                  <a:tcPr/>
                </a:tc>
                <a:tc>
                  <a:txBody>
                    <a:bodyPr/>
                    <a:lstStyle/>
                    <a:p>
                      <a:r>
                        <a:rPr lang="de-DE" sz="1200" b="0" dirty="0"/>
                        <a:t>KURS\Administrator</a:t>
                      </a:r>
                    </a:p>
                  </a:txBody>
                  <a:tcPr/>
                </a:tc>
                <a:extLst>
                  <a:ext uri="{0D108BD9-81ED-4DB2-BD59-A6C34878D82A}">
                    <a16:rowId xmlns:a16="http://schemas.microsoft.com/office/drawing/2014/main" val="10000"/>
                  </a:ext>
                </a:extLst>
              </a:tr>
            </a:tbl>
          </a:graphicData>
        </a:graphic>
      </p:graphicFrame>
      <p:sp>
        <p:nvSpPr>
          <p:cNvPr id="5" name="Fußzeilenplatzhalter 4">
            <a:extLst>
              <a:ext uri="{FF2B5EF4-FFF2-40B4-BE49-F238E27FC236}">
                <a16:creationId xmlns:a16="http://schemas.microsoft.com/office/drawing/2014/main" id="{CC9686D6-D71F-4935-A3E6-E9ED8188559E}"/>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5666696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Eigene Werte berechnen</a:t>
            </a:r>
          </a:p>
        </p:txBody>
      </p:sp>
      <p:sp>
        <p:nvSpPr>
          <p:cNvPr id="4" name="Foliennummernplatzhalter 3"/>
          <p:cNvSpPr>
            <a:spLocks noGrp="1"/>
          </p:cNvSpPr>
          <p:nvPr>
            <p:ph type="sldNum" sz="quarter" idx="12"/>
          </p:nvPr>
        </p:nvSpPr>
        <p:spPr/>
        <p:txBody>
          <a:bodyPr/>
          <a:lstStyle/>
          <a:p>
            <a:fld id="{D0B68A9A-8F5D-4114-819E-CD9E627B0FFB}" type="slidenum">
              <a:rPr lang="de-DE" smtClean="0"/>
              <a:t>98</a:t>
            </a:fld>
            <a:endParaRPr lang="de-DE"/>
          </a:p>
        </p:txBody>
      </p:sp>
      <p:sp>
        <p:nvSpPr>
          <p:cNvPr id="5" name="Content Placeholder 2"/>
          <p:cNvSpPr txBox="1">
            <a:spLocks/>
          </p:cNvSpPr>
          <p:nvPr/>
        </p:nvSpPr>
        <p:spPr>
          <a:xfrm>
            <a:off x="3578125" y="2421998"/>
            <a:ext cx="5222165" cy="265584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sz="3600" kern="0" dirty="0">
                <a:solidFill>
                  <a:srgbClr val="000000"/>
                </a:solidFill>
                <a:latin typeface="Consolas" pitchFamily="49" charset="0"/>
                <a:cs typeface="Consolas" pitchFamily="49" charset="0"/>
              </a:rPr>
              <a:t>@{</a:t>
            </a:r>
          </a:p>
          <a:p>
            <a:pPr marL="0" indent="0">
              <a:buNone/>
            </a:pPr>
            <a:r>
              <a:rPr lang="en-US" sz="3600" kern="0" dirty="0">
                <a:solidFill>
                  <a:srgbClr val="000000"/>
                </a:solidFill>
                <a:latin typeface="Consolas" pitchFamily="49" charset="0"/>
                <a:cs typeface="Consolas" pitchFamily="49" charset="0"/>
              </a:rPr>
              <a:t>  n='</a:t>
            </a:r>
            <a:r>
              <a:rPr lang="en-US" sz="3600" kern="0" dirty="0" err="1">
                <a:solidFill>
                  <a:srgbClr val="000000"/>
                </a:solidFill>
                <a:latin typeface="Consolas" pitchFamily="49" charset="0"/>
                <a:cs typeface="Consolas" pitchFamily="49" charset="0"/>
              </a:rPr>
              <a:t>VirtualMemory</a:t>
            </a:r>
            <a:r>
              <a:rPr lang="en-US" sz="3600" kern="0" dirty="0">
                <a:solidFill>
                  <a:srgbClr val="000000"/>
                </a:solidFill>
                <a:latin typeface="Consolas" pitchFamily="49" charset="0"/>
                <a:cs typeface="Consolas" pitchFamily="49" charset="0"/>
              </a:rPr>
              <a:t>';</a:t>
            </a:r>
          </a:p>
          <a:p>
            <a:pPr marL="0" indent="0">
              <a:buNone/>
            </a:pPr>
            <a:r>
              <a:rPr lang="en-US" sz="3600" kern="0" dirty="0">
                <a:solidFill>
                  <a:srgbClr val="000000"/>
                </a:solidFill>
                <a:latin typeface="Consolas" pitchFamily="49" charset="0"/>
                <a:cs typeface="Consolas" pitchFamily="49" charset="0"/>
              </a:rPr>
              <a:t>  e={ $PSItem.VM }</a:t>
            </a:r>
          </a:p>
          <a:p>
            <a:pPr marL="0" indent="0">
              <a:buNone/>
            </a:pPr>
            <a:r>
              <a:rPr lang="en-US" sz="3600" kern="0" dirty="0">
                <a:solidFill>
                  <a:srgbClr val="000000"/>
                </a:solidFill>
                <a:latin typeface="Consolas" pitchFamily="49" charset="0"/>
                <a:cs typeface="Consolas" pitchFamily="49" charset="0"/>
              </a:rPr>
              <a:t>}</a:t>
            </a:r>
          </a:p>
        </p:txBody>
      </p:sp>
      <p:cxnSp>
        <p:nvCxnSpPr>
          <p:cNvPr id="6" name="Straight Arrow Connector 4"/>
          <p:cNvCxnSpPr/>
          <p:nvPr/>
        </p:nvCxnSpPr>
        <p:spPr bwMode="auto">
          <a:xfrm>
            <a:off x="3138792" y="1673157"/>
            <a:ext cx="544749" cy="758758"/>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7" name="TextBox 5"/>
          <p:cNvSpPr txBox="1"/>
          <p:nvPr/>
        </p:nvSpPr>
        <p:spPr>
          <a:xfrm>
            <a:off x="2302214" y="1264596"/>
            <a:ext cx="1906621" cy="369332"/>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Hash table</a:t>
            </a:r>
            <a:endParaRPr lang="en-US" b="1" dirty="0">
              <a:solidFill>
                <a:srgbClr val="FF0000"/>
              </a:solidFill>
              <a:latin typeface="Verdana" pitchFamily="34" charset="0"/>
              <a:cs typeface="Arial" charset="0"/>
            </a:endParaRPr>
          </a:p>
        </p:txBody>
      </p:sp>
      <p:sp>
        <p:nvSpPr>
          <p:cNvPr id="8" name="TextBox 6"/>
          <p:cNvSpPr txBox="1"/>
          <p:nvPr/>
        </p:nvSpPr>
        <p:spPr>
          <a:xfrm>
            <a:off x="4208835" y="1867870"/>
            <a:ext cx="1906621" cy="369332"/>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Label key</a:t>
            </a:r>
            <a:endParaRPr lang="en-US" b="1" dirty="0">
              <a:solidFill>
                <a:srgbClr val="FF0000"/>
              </a:solidFill>
              <a:latin typeface="Verdana" pitchFamily="34" charset="0"/>
              <a:cs typeface="Arial" charset="0"/>
            </a:endParaRPr>
          </a:p>
        </p:txBody>
      </p:sp>
      <p:sp>
        <p:nvSpPr>
          <p:cNvPr id="9" name="TextBox 7"/>
          <p:cNvSpPr txBox="1"/>
          <p:nvPr/>
        </p:nvSpPr>
        <p:spPr>
          <a:xfrm>
            <a:off x="6462410" y="1867871"/>
            <a:ext cx="1906621" cy="646331"/>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Label string value</a:t>
            </a:r>
            <a:endParaRPr lang="en-US" b="1" dirty="0">
              <a:solidFill>
                <a:srgbClr val="FF0000"/>
              </a:solidFill>
              <a:latin typeface="Verdana" pitchFamily="34" charset="0"/>
              <a:cs typeface="Arial" charset="0"/>
            </a:endParaRPr>
          </a:p>
        </p:txBody>
      </p:sp>
      <p:sp>
        <p:nvSpPr>
          <p:cNvPr id="10" name="TextBox 8"/>
          <p:cNvSpPr txBox="1"/>
          <p:nvPr/>
        </p:nvSpPr>
        <p:spPr>
          <a:xfrm>
            <a:off x="4208834" y="5171874"/>
            <a:ext cx="1906621" cy="646331"/>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Expression key</a:t>
            </a:r>
            <a:endParaRPr lang="en-US" b="1" dirty="0">
              <a:solidFill>
                <a:srgbClr val="FF0000"/>
              </a:solidFill>
              <a:latin typeface="Verdana" pitchFamily="34" charset="0"/>
              <a:cs typeface="Arial" charset="0"/>
            </a:endParaRPr>
          </a:p>
        </p:txBody>
      </p:sp>
      <p:sp>
        <p:nvSpPr>
          <p:cNvPr id="11" name="TextBox 9"/>
          <p:cNvSpPr txBox="1"/>
          <p:nvPr/>
        </p:nvSpPr>
        <p:spPr>
          <a:xfrm>
            <a:off x="6462410" y="5171874"/>
            <a:ext cx="1906621" cy="646331"/>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Expression script block</a:t>
            </a:r>
            <a:endParaRPr lang="en-US" b="1" dirty="0">
              <a:solidFill>
                <a:srgbClr val="FF0000"/>
              </a:solidFill>
              <a:latin typeface="Verdana" pitchFamily="34" charset="0"/>
              <a:cs typeface="Arial" charset="0"/>
            </a:endParaRPr>
          </a:p>
        </p:txBody>
      </p:sp>
      <p:cxnSp>
        <p:nvCxnSpPr>
          <p:cNvPr id="12" name="Straight Arrow Connector 10"/>
          <p:cNvCxnSpPr/>
          <p:nvPr/>
        </p:nvCxnSpPr>
        <p:spPr bwMode="auto">
          <a:xfrm flipH="1">
            <a:off x="4345022" y="2276113"/>
            <a:ext cx="817123" cy="758758"/>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cxnSp>
        <p:nvCxnSpPr>
          <p:cNvPr id="13" name="Straight Arrow Connector 11"/>
          <p:cNvCxnSpPr/>
          <p:nvPr/>
        </p:nvCxnSpPr>
        <p:spPr bwMode="auto">
          <a:xfrm flipH="1">
            <a:off x="7144965" y="2509737"/>
            <a:ext cx="251298" cy="525135"/>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cxnSp>
        <p:nvCxnSpPr>
          <p:cNvPr id="14" name="Straight Arrow Connector 12"/>
          <p:cNvCxnSpPr/>
          <p:nvPr/>
        </p:nvCxnSpPr>
        <p:spPr bwMode="auto">
          <a:xfrm flipH="1" flipV="1">
            <a:off x="4345021" y="4299627"/>
            <a:ext cx="817122" cy="816033"/>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cxnSp>
        <p:nvCxnSpPr>
          <p:cNvPr id="15" name="Straight Arrow Connector 13"/>
          <p:cNvCxnSpPr/>
          <p:nvPr/>
        </p:nvCxnSpPr>
        <p:spPr bwMode="auto">
          <a:xfrm flipH="1" flipV="1">
            <a:off x="6893668" y="4299627"/>
            <a:ext cx="502594" cy="816033"/>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16" name="TextBox 14"/>
          <p:cNvSpPr txBox="1"/>
          <p:nvPr/>
        </p:nvSpPr>
        <p:spPr>
          <a:xfrm>
            <a:off x="8369031" y="4373978"/>
            <a:ext cx="1906621" cy="369332"/>
          </a:xfrm>
          <a:prstGeom prst="rect">
            <a:avLst/>
          </a:prstGeom>
          <a:noFill/>
        </p:spPr>
        <p:txBody>
          <a:bodyPr wrap="square" rtlCol="0">
            <a:spAutoFit/>
          </a:bodyPr>
          <a:lstStyle/>
          <a:p>
            <a:pPr lvl="0" algn="ctr" fontAlgn="base">
              <a:spcBef>
                <a:spcPct val="0"/>
              </a:spcBef>
              <a:spcAft>
                <a:spcPct val="0"/>
              </a:spcAft>
            </a:pPr>
            <a:r>
              <a:rPr lang="en-US" b="1">
                <a:solidFill>
                  <a:srgbClr val="FF0000"/>
                </a:solidFill>
                <a:latin typeface="Verdana" pitchFamily="34" charset="0"/>
                <a:cs typeface="Arial" charset="0"/>
              </a:rPr>
              <a:t>Semicolon</a:t>
            </a:r>
            <a:endParaRPr lang="en-US" b="1" dirty="0">
              <a:solidFill>
                <a:srgbClr val="FF0000"/>
              </a:solidFill>
              <a:latin typeface="Verdana" pitchFamily="34" charset="0"/>
              <a:cs typeface="Arial" charset="0"/>
            </a:endParaRPr>
          </a:p>
        </p:txBody>
      </p:sp>
      <p:cxnSp>
        <p:nvCxnSpPr>
          <p:cNvPr id="17" name="Straight Arrow Connector 15"/>
          <p:cNvCxnSpPr/>
          <p:nvPr/>
        </p:nvCxnSpPr>
        <p:spPr bwMode="auto">
          <a:xfrm flipH="1" flipV="1">
            <a:off x="8644648" y="3599235"/>
            <a:ext cx="677693" cy="700393"/>
          </a:xfrm>
          <a:prstGeom prst="straightConnector1">
            <a:avLst/>
          </a:prstGeom>
          <a:gradFill rotWithShape="1">
            <a:gsLst>
              <a:gs pos="0">
                <a:srgbClr val="E4CD9A"/>
              </a:gs>
              <a:gs pos="100000">
                <a:srgbClr val="EEEFD7"/>
              </a:gs>
            </a:gsLst>
            <a:lin ang="2700000" scaled="1"/>
          </a:gradFill>
          <a:ln w="57150" cap="flat" cmpd="sng" algn="ctr">
            <a:solidFill>
              <a:srgbClr val="FF0000"/>
            </a:solidFill>
            <a:prstDash val="solid"/>
            <a:round/>
            <a:headEnd type="none" w="med" len="med"/>
            <a:tailEnd type="arrow"/>
          </a:ln>
          <a:effectLst/>
        </p:spPr>
      </p:cxnSp>
      <p:sp>
        <p:nvSpPr>
          <p:cNvPr id="3" name="Fußzeilenplatzhalter 2">
            <a:extLst>
              <a:ext uri="{FF2B5EF4-FFF2-40B4-BE49-F238E27FC236}">
                <a16:creationId xmlns:a16="http://schemas.microsoft.com/office/drawing/2014/main" id="{E66B21E3-5110-4714-9B98-131A4067BDA9}"/>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31639301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Die Pipeline – Eigene Werte berechnen</a:t>
            </a:r>
          </a:p>
        </p:txBody>
      </p:sp>
      <p:sp>
        <p:nvSpPr>
          <p:cNvPr id="3" name="Inhaltsplatzhalter 2"/>
          <p:cNvSpPr>
            <a:spLocks noGrp="1"/>
          </p:cNvSpPr>
          <p:nvPr>
            <p:ph idx="1"/>
          </p:nvPr>
        </p:nvSpPr>
        <p:spPr/>
        <p:txBody>
          <a:bodyPr>
            <a:normAutofit/>
          </a:bodyPr>
          <a:lstStyle/>
          <a:p>
            <a:r>
              <a:rPr lang="de-DE" dirty="0"/>
              <a:t>Zum Formatieren können Abkürzungen verwendet werden:</a:t>
            </a:r>
          </a:p>
          <a:p>
            <a:pPr lvl="1"/>
            <a:r>
              <a:rPr lang="en-US" b="1" kern="0" dirty="0">
                <a:solidFill>
                  <a:srgbClr val="000000"/>
                </a:solidFill>
              </a:rPr>
              <a:t>KB</a:t>
            </a:r>
            <a:r>
              <a:rPr lang="en-US" kern="0" dirty="0">
                <a:solidFill>
                  <a:srgbClr val="000000"/>
                </a:solidFill>
              </a:rPr>
              <a:t> kilobyte</a:t>
            </a:r>
          </a:p>
          <a:p>
            <a:pPr lvl="1"/>
            <a:r>
              <a:rPr lang="en-US" b="1" kern="0" dirty="0">
                <a:solidFill>
                  <a:srgbClr val="000000"/>
                </a:solidFill>
              </a:rPr>
              <a:t>MB</a:t>
            </a:r>
            <a:r>
              <a:rPr lang="en-US" kern="0" dirty="0">
                <a:solidFill>
                  <a:srgbClr val="000000"/>
                </a:solidFill>
              </a:rPr>
              <a:t> megabyte</a:t>
            </a:r>
          </a:p>
          <a:p>
            <a:pPr lvl="1"/>
            <a:r>
              <a:rPr lang="en-US" b="1" kern="0" dirty="0">
                <a:solidFill>
                  <a:srgbClr val="000000"/>
                </a:solidFill>
              </a:rPr>
              <a:t>GB </a:t>
            </a:r>
            <a:r>
              <a:rPr lang="en-US" kern="0" dirty="0">
                <a:solidFill>
                  <a:srgbClr val="000000"/>
                </a:solidFill>
              </a:rPr>
              <a:t>gigabyte</a:t>
            </a:r>
          </a:p>
          <a:p>
            <a:pPr lvl="1"/>
            <a:r>
              <a:rPr lang="en-US" b="1" kern="0" dirty="0">
                <a:solidFill>
                  <a:srgbClr val="000000"/>
                </a:solidFill>
              </a:rPr>
              <a:t>TB </a:t>
            </a:r>
            <a:r>
              <a:rPr lang="en-US" kern="0" dirty="0">
                <a:solidFill>
                  <a:srgbClr val="000000"/>
                </a:solidFill>
              </a:rPr>
              <a:t>terabyte</a:t>
            </a:r>
          </a:p>
          <a:p>
            <a:pPr lvl="1"/>
            <a:r>
              <a:rPr lang="en-US" b="1" kern="0" dirty="0">
                <a:solidFill>
                  <a:srgbClr val="000000"/>
                </a:solidFill>
              </a:rPr>
              <a:t>PB</a:t>
            </a:r>
            <a:r>
              <a:rPr lang="en-US" kern="0" dirty="0">
                <a:solidFill>
                  <a:srgbClr val="000000"/>
                </a:solidFill>
              </a:rPr>
              <a:t> petabyte</a:t>
            </a:r>
          </a:p>
          <a:p>
            <a:pPr lvl="1"/>
            <a:endParaRPr lang="en-US" b="1" kern="0" dirty="0">
              <a:solidFill>
                <a:srgbClr val="000000"/>
              </a:solidFill>
            </a:endParaRPr>
          </a:p>
          <a:p>
            <a:endParaRPr lang="de-DE" dirty="0"/>
          </a:p>
        </p:txBody>
      </p:sp>
      <p:sp>
        <p:nvSpPr>
          <p:cNvPr id="4" name="Foliennummernplatzhalter 3"/>
          <p:cNvSpPr>
            <a:spLocks noGrp="1"/>
          </p:cNvSpPr>
          <p:nvPr>
            <p:ph type="sldNum" sz="quarter" idx="12"/>
          </p:nvPr>
        </p:nvSpPr>
        <p:spPr/>
        <p:txBody>
          <a:bodyPr/>
          <a:lstStyle/>
          <a:p>
            <a:fld id="{D0B68A9A-8F5D-4114-819E-CD9E627B0FFB}" type="slidenum">
              <a:rPr lang="de-DE" smtClean="0"/>
              <a:t>99</a:t>
            </a:fld>
            <a:endParaRPr lang="de-DE"/>
          </a:p>
        </p:txBody>
      </p:sp>
      <p:sp>
        <p:nvSpPr>
          <p:cNvPr id="5" name="Fußzeilenplatzhalter 4">
            <a:extLst>
              <a:ext uri="{FF2B5EF4-FFF2-40B4-BE49-F238E27FC236}">
                <a16:creationId xmlns:a16="http://schemas.microsoft.com/office/drawing/2014/main" id="{6D552F3E-EF71-480F-8633-CBECF0A65B1D}"/>
              </a:ext>
            </a:extLst>
          </p:cNvPr>
          <p:cNvSpPr>
            <a:spLocks noGrp="1"/>
          </p:cNvSpPr>
          <p:nvPr>
            <p:ph type="ftr" sz="quarter" idx="11"/>
          </p:nvPr>
        </p:nvSpPr>
        <p:spPr/>
        <p:txBody>
          <a:bodyPr/>
          <a:lstStyle/>
          <a:p>
            <a:pPr algn="r"/>
            <a:r>
              <a:rPr lang="de-DE"/>
              <a:t>© ppedv AG -29.11.2022</a:t>
            </a:r>
            <a:endParaRPr lang="de-DE" dirty="0"/>
          </a:p>
        </p:txBody>
      </p:sp>
    </p:spTree>
    <p:extLst>
      <p:ext uri="{BB962C8B-B14F-4D97-AF65-F5344CB8AC3E}">
        <p14:creationId xmlns:p14="http://schemas.microsoft.com/office/powerpoint/2010/main" val="2209386621"/>
      </p:ext>
    </p:extLst>
  </p:cSld>
  <p:clrMapOvr>
    <a:masterClrMapping/>
  </p:clrMapOvr>
</p:sld>
</file>

<file path=ppt/theme/theme1.xml><?xml version="1.0" encoding="utf-8"?>
<a:theme xmlns:a="http://schemas.openxmlformats.org/drawingml/2006/main" name="Design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sign1" id="{0FCE38E0-BE17-4927-848D-0B16C397779F}" vid="{49664A67-B900-4707-9FE5-93DE7D07D5A7}"/>
    </a:ext>
  </a:extLst>
</a:theme>
</file>

<file path=ppt/theme/theme2.xml><?xml version="1.0" encoding="utf-8"?>
<a:theme xmlns:a="http://schemas.openxmlformats.org/drawingml/2006/main" name="1_Präsentationsvorlage2016">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4" id="{96C2DDE4-58EC-4188-8E6E-5D2CF000F109}" vid="{9114362B-4C33-4B9C-937C-DB0FA525CEE1}"/>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BF391AEE31C99448A543937035626E06" ma:contentTypeVersion="16" ma:contentTypeDescription="Ein neues Dokument erstellen." ma:contentTypeScope="" ma:versionID="056af482641e7e412ce98e55d58baef4">
  <xsd:schema xmlns:xsd="http://www.w3.org/2001/XMLSchema" xmlns:xs="http://www.w3.org/2001/XMLSchema" xmlns:p="http://schemas.microsoft.com/office/2006/metadata/properties" xmlns:ns1="http://schemas.microsoft.com/sharepoint/v3" xmlns:ns2="6c0c9536-4234-4ee5-917d-0db1094ec3d5" xmlns:ns3="965790fa-1676-40e9-a1b2-ba5f45c567ff" targetNamespace="http://schemas.microsoft.com/office/2006/metadata/properties" ma:root="true" ma:fieldsID="cc8c11f7c62b477d8dbd326f9b93f965" ns1:_="" ns2:_="" ns3:_="">
    <xsd:import namespace="http://schemas.microsoft.com/sharepoint/v3"/>
    <xsd:import namespace="6c0c9536-4234-4ee5-917d-0db1094ec3d5"/>
    <xsd:import namespace="965790fa-1676-40e9-a1b2-ba5f45c567ff"/>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Geplantes Startdatum ist eine Websitespalte, die über das Feature zum Veröffentlichen erstellt wird. Es wird zur Angabe des Datums und der Uhrzeit verwendet, wann diese Seite Besuchern zum ersten Mal angezeigt wird." ma:internalName="PublishingStartDate">
      <xsd:simpleType>
        <xsd:restriction base="dms:Unknown"/>
      </xsd:simpleType>
    </xsd:element>
    <xsd:element name="PublishingExpirationDate" ma:index="9" nillable="true" ma:displayName="Geplantes Enddatum" ma:description="Geplantes Enddatum ist eine Websitespalte, die über das Feature zum Veröffentlichen erstellt wird. Es wird zur Angabe des Datums und der Uhrzeit verwendet, wann diese Seite Besuchern nicht mehr angezeigt wird."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c0c9536-4234-4ee5-917d-0db1094ec3d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Bildmarkierungen" ma:readOnly="false" ma:fieldId="{5cf76f15-5ced-4ddc-b409-7134ff3c332f}" ma:taxonomyMulti="true" ma:sspId="f5bf87e0-b9a9-40f7-828e-82e0fd796cd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65790fa-1676-40e9-a1b2-ba5f45c567ff" elementFormDefault="qualified">
    <xsd:import namespace="http://schemas.microsoft.com/office/2006/documentManagement/types"/>
    <xsd:import namespace="http://schemas.microsoft.com/office/infopath/2007/PartnerControls"/>
    <xsd:element name="SharedWithUsers" ma:index="2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Freigegeben für - Details" ma:internalName="SharedWithDetails" ma:readOnly="true">
      <xsd:simpleType>
        <xsd:restriction base="dms:Note">
          <xsd:maxLength value="255"/>
        </xsd:restriction>
      </xsd:simpleType>
    </xsd:element>
    <xsd:element name="TaxCatchAll" ma:index="24" nillable="true" ma:displayName="Taxonomy Catch All Column" ma:hidden="true" ma:list="{b1df5dc2-97ce-41de-9242-1a08c11d8deb}" ma:internalName="TaxCatchAll" ma:showField="CatchAllData" ma:web="965790fa-1676-40e9-a1b2-ba5f45c567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TaxCatchAll xmlns="965790fa-1676-40e9-a1b2-ba5f45c567ff" xsi:nil="true"/>
    <lcf76f155ced4ddcb4097134ff3c332f xmlns="6c0c9536-4234-4ee5-917d-0db1094ec3d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886ABE4-B5EA-47CF-88F3-29F0C6E1B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c0c9536-4234-4ee5-917d-0db1094ec3d5"/>
    <ds:schemaRef ds:uri="965790fa-1676-40e9-a1b2-ba5f45c567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7444787-C1E7-4042-8E4B-5293F0960D01}">
  <ds:schemaRefs>
    <ds:schemaRef ds:uri="http://schemas.microsoft.com/sharepoint/v3/contenttype/forms"/>
  </ds:schemaRefs>
</ds:datastoreItem>
</file>

<file path=customXml/itemProps3.xml><?xml version="1.0" encoding="utf-8"?>
<ds:datastoreItem xmlns:ds="http://schemas.openxmlformats.org/officeDocument/2006/customXml" ds:itemID="{24DBB3C1-2B14-4EAB-94CD-37DCF22EC460}">
  <ds:schemaRefs>
    <ds:schemaRef ds:uri="6c0c9536-4234-4ee5-917d-0db1094ec3d5"/>
    <ds:schemaRef ds:uri="http://schemas.microsoft.com/office/2006/metadata/properties"/>
    <ds:schemaRef ds:uri="http://schemas.microsoft.com/office/infopath/2007/PartnerControls"/>
    <ds:schemaRef ds:uri="http://schemas.microsoft.com/sharepoint/v3"/>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965790fa-1676-40e9-a1b2-ba5f45c567ff"/>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DesignPPEDV</Template>
  <TotalTime>0</TotalTime>
  <Words>11750</Words>
  <Application>Microsoft Office PowerPoint</Application>
  <PresentationFormat>Breitbild</PresentationFormat>
  <Paragraphs>2454</Paragraphs>
  <Slides>306</Slides>
  <Notes>35</Notes>
  <HiddenSlides>8</HiddenSlides>
  <MMClips>0</MMClips>
  <ScaleCrop>false</ScaleCrop>
  <HeadingPairs>
    <vt:vector size="6" baseType="variant">
      <vt:variant>
        <vt:lpstr>Verwendete Schriftarten</vt:lpstr>
      </vt:variant>
      <vt:variant>
        <vt:i4>11</vt:i4>
      </vt:variant>
      <vt:variant>
        <vt:lpstr>Design</vt:lpstr>
      </vt:variant>
      <vt:variant>
        <vt:i4>2</vt:i4>
      </vt:variant>
      <vt:variant>
        <vt:lpstr>Folientitel</vt:lpstr>
      </vt:variant>
      <vt:variant>
        <vt:i4>306</vt:i4>
      </vt:variant>
    </vt:vector>
  </HeadingPairs>
  <TitlesOfParts>
    <vt:vector size="319" baseType="lpstr">
      <vt:lpstr>Arial</vt:lpstr>
      <vt:lpstr>Arial Narrow</vt:lpstr>
      <vt:lpstr>Calibri</vt:lpstr>
      <vt:lpstr>Calibri Light</vt:lpstr>
      <vt:lpstr>Consolas</vt:lpstr>
      <vt:lpstr>Courier New</vt:lpstr>
      <vt:lpstr>Segoe UI</vt:lpstr>
      <vt:lpstr>Segoe UI Light</vt:lpstr>
      <vt:lpstr>Symbol</vt:lpstr>
      <vt:lpstr>Verdana</vt:lpstr>
      <vt:lpstr>Wingdings</vt:lpstr>
      <vt:lpstr>Design1</vt:lpstr>
      <vt:lpstr>1_Präsentationsvorlage2016</vt:lpstr>
      <vt:lpstr>PowerPoint-Präsentation</vt:lpstr>
      <vt:lpstr>Agenda</vt:lpstr>
      <vt:lpstr>Einleitung</vt:lpstr>
      <vt:lpstr>Was ist PowerShell?</vt:lpstr>
      <vt:lpstr>Etwas genauer bitte…</vt:lpstr>
      <vt:lpstr>Windows PowerShell Versionen</vt:lpstr>
      <vt:lpstr>Windows PowerShell Versionen</vt:lpstr>
      <vt:lpstr>Windows PowerShell Versionen</vt:lpstr>
      <vt:lpstr>Windows PowerShell Versionen</vt:lpstr>
      <vt:lpstr>Windows PowerShell Versionen</vt:lpstr>
      <vt:lpstr>Windows PowerShell</vt:lpstr>
      <vt:lpstr>Commandlets</vt:lpstr>
      <vt:lpstr>Commandlets</vt:lpstr>
      <vt:lpstr>Commandlets</vt:lpstr>
      <vt:lpstr>Commandlets</vt:lpstr>
      <vt:lpstr>Demo: Commandlets und Hilfe</vt:lpstr>
      <vt:lpstr>Demo: Commandlets finden</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Ausführen von Commandlets</vt:lpstr>
      <vt:lpstr>Demo: Ausführen von Commandlets</vt:lpstr>
      <vt:lpstr>Übung: Commandlets</vt:lpstr>
      <vt:lpstr>Mögliche Lösungen</vt:lpstr>
      <vt:lpstr>.NET-Framework 2 installieren…</vt:lpstr>
      <vt:lpstr>Module</vt:lpstr>
      <vt:lpstr>Module</vt:lpstr>
      <vt:lpstr>Module</vt:lpstr>
      <vt:lpstr>Module</vt:lpstr>
      <vt:lpstr>Module</vt:lpstr>
      <vt:lpstr>Übung: Module</vt:lpstr>
      <vt:lpstr>Mögliche Lösungen</vt:lpstr>
      <vt:lpstr>Die Pipeline</vt:lpstr>
      <vt:lpstr>Die Pipeline</vt:lpstr>
      <vt:lpstr>Die Pipeline</vt:lpstr>
      <vt:lpstr>Die Pipeline</vt:lpstr>
      <vt:lpstr>Die Pipeline</vt:lpstr>
      <vt:lpstr>Die Pipeline</vt:lpstr>
      <vt:lpstr>Die Pipeline – Formatierung der Ausgabe</vt:lpstr>
      <vt:lpstr>Die Pipeline – Formatierung der Ausgabe</vt:lpstr>
      <vt:lpstr>Demo: Gezielte Ausgabe mittels Format-Table</vt:lpstr>
      <vt:lpstr>Variablen I</vt:lpstr>
      <vt:lpstr>Variablen</vt:lpstr>
      <vt:lpstr>Variablen</vt:lpstr>
      <vt:lpstr>Variablen</vt:lpstr>
      <vt:lpstr>Variablen</vt:lpstr>
      <vt:lpstr>Variablen</vt:lpstr>
      <vt:lpstr>Variablen</vt:lpstr>
      <vt:lpstr>Variablen</vt:lpstr>
      <vt:lpstr>Übung: Variablen</vt:lpstr>
      <vt:lpstr>Mögliche Lösungen</vt:lpstr>
      <vt:lpstr>Operationen</vt:lpstr>
      <vt:lpstr>Operationen</vt:lpstr>
      <vt:lpstr>Operationen </vt:lpstr>
      <vt:lpstr>Operationen</vt:lpstr>
      <vt:lpstr>Übung: Operatoren</vt:lpstr>
      <vt:lpstr>Mögliche Lösungen</vt:lpstr>
      <vt:lpstr>Operatoren</vt:lpstr>
      <vt:lpstr>Operatoren</vt:lpstr>
      <vt:lpstr>Formatierung der Ausgabe</vt:lpstr>
      <vt:lpstr>Formatierung</vt:lpstr>
      <vt:lpstr>Formatierung</vt:lpstr>
      <vt:lpstr>Formatierung</vt:lpstr>
      <vt:lpstr>Formatierung </vt:lpstr>
      <vt:lpstr>Formatierung </vt:lpstr>
      <vt:lpstr>Formatierung</vt:lpstr>
      <vt:lpstr>Formatierung</vt:lpstr>
      <vt:lpstr>Formatierung</vt:lpstr>
      <vt:lpstr>Formatierung</vt:lpstr>
      <vt:lpstr>Formatierung</vt:lpstr>
      <vt:lpstr>Übung: Formatierung</vt:lpstr>
      <vt:lpstr>Mögliche Lösungen</vt:lpstr>
      <vt:lpstr>Sortieren, Messen, Selektieren</vt:lpstr>
      <vt:lpstr>Die Pipeline - Sortierung</vt:lpstr>
      <vt:lpstr>Die Pipeline - Sortierung</vt:lpstr>
      <vt:lpstr>Die Pipeline - Sortierung</vt:lpstr>
      <vt:lpstr>Die Pipeline - Messen</vt:lpstr>
      <vt:lpstr>Die Pipeline - Messen</vt:lpstr>
      <vt:lpstr>Die Pipeline - Messen</vt:lpstr>
      <vt:lpstr>Die Pipeline – Teile auswählen</vt:lpstr>
      <vt:lpstr>Die Pipeline – Teile auswählen</vt:lpstr>
      <vt:lpstr>Die Pipeline – Teile auswählen</vt:lpstr>
      <vt:lpstr>Die Pipeline – Teile auswählen</vt:lpstr>
      <vt:lpstr>Die Pipeline – Teile auswählen</vt:lpstr>
      <vt:lpstr>Übung: Pipeline I</vt:lpstr>
      <vt:lpstr>Mögliche Lösungen</vt:lpstr>
      <vt:lpstr>Übung: Pipeline I</vt:lpstr>
      <vt:lpstr>Die Pipeline – Eigene Werte berechnen</vt:lpstr>
      <vt:lpstr>Die Pipeline – Eigene Werte berechnen</vt:lpstr>
      <vt:lpstr>Die Pipeline – Eigene Werte berechnen</vt:lpstr>
      <vt:lpstr>Die Pipeline – Eigene Werte berechnen</vt:lpstr>
      <vt:lpstr>Zusatz: Formatieren von Zahlen</vt:lpstr>
      <vt:lpstr>Zusatz: Formatieren von Zahlen</vt:lpstr>
      <vt:lpstr>Übung: Pipeline II</vt:lpstr>
      <vt:lpstr>Mögliche Lösungen</vt:lpstr>
      <vt:lpstr>Konvertieren, Importieren, Exportieren</vt:lpstr>
      <vt:lpstr>Konvertieren / Exportieren</vt:lpstr>
      <vt:lpstr>Konvertieren / Exportieren</vt:lpstr>
      <vt:lpstr>Konvertieren / Exportieren</vt:lpstr>
      <vt:lpstr>Konvertieren / Exportieren</vt:lpstr>
      <vt:lpstr>Konvertieren / Exportieren</vt:lpstr>
      <vt:lpstr>Konvertieren / Exportieren</vt:lpstr>
      <vt:lpstr>Konvertieren / Exportieren</vt:lpstr>
      <vt:lpstr>Konvertieren / Exportieren</vt:lpstr>
      <vt:lpstr>Importieren</vt:lpstr>
      <vt:lpstr>Importieren</vt:lpstr>
      <vt:lpstr>Importieren</vt:lpstr>
      <vt:lpstr>Übungen: Export / Import I</vt:lpstr>
      <vt:lpstr>Mögliche Lösungen</vt:lpstr>
      <vt:lpstr>Übungen: Export / Import II</vt:lpstr>
      <vt:lpstr>Mögliche Lösungen</vt:lpstr>
      <vt:lpstr>ExportTo-HTML</vt:lpstr>
      <vt:lpstr>Nachtrag</vt:lpstr>
      <vt:lpstr>Starten einer Applikation</vt:lpstr>
      <vt:lpstr>Filtern</vt:lpstr>
      <vt:lpstr>Filtern</vt:lpstr>
      <vt:lpstr>Filtern</vt:lpstr>
      <vt:lpstr>Filtern</vt:lpstr>
      <vt:lpstr>Filtern </vt:lpstr>
      <vt:lpstr>Übung: Filtern</vt:lpstr>
      <vt:lpstr>Mögliche Lösungen</vt:lpstr>
      <vt:lpstr>Filtern II</vt:lpstr>
      <vt:lpstr>Filtern III</vt:lpstr>
      <vt:lpstr>Übung: Filtern</vt:lpstr>
      <vt:lpstr>Mögliche Lösungen</vt:lpstr>
      <vt:lpstr>Aufzählen</vt:lpstr>
      <vt:lpstr>Aufzählen</vt:lpstr>
      <vt:lpstr>Aufzählen</vt:lpstr>
      <vt:lpstr>Aufzählen</vt:lpstr>
      <vt:lpstr>Aufzählen</vt:lpstr>
      <vt:lpstr>Aufzählen</vt:lpstr>
      <vt:lpstr>Aufzählen</vt:lpstr>
      <vt:lpstr>Aufzählen</vt:lpstr>
      <vt:lpstr>Aufzählen</vt:lpstr>
      <vt:lpstr>Übung: Aufzählen und co.</vt:lpstr>
      <vt:lpstr>Übung: Aufzählen und Co.</vt:lpstr>
      <vt:lpstr>Schleifen</vt:lpstr>
      <vt:lpstr>Schleifen</vt:lpstr>
      <vt:lpstr>Schleifen</vt:lpstr>
      <vt:lpstr>Schleifen</vt:lpstr>
      <vt:lpstr>Schleifen</vt:lpstr>
      <vt:lpstr>Schleifen</vt:lpstr>
      <vt:lpstr>Schleifen</vt:lpstr>
      <vt:lpstr>Schleifen</vt:lpstr>
      <vt:lpstr>Übung: Schleifen</vt:lpstr>
      <vt:lpstr>Mögliche Lösungen</vt:lpstr>
      <vt:lpstr>Mögliche Lösungen</vt:lpstr>
      <vt:lpstr>Wiederholung 1. Tag</vt:lpstr>
      <vt:lpstr>Wiederholung</vt:lpstr>
      <vt:lpstr>Wiederholung</vt:lpstr>
      <vt:lpstr>Verzweigungen u. Ä.</vt:lpstr>
      <vt:lpstr>Verzweigungen</vt:lpstr>
      <vt:lpstr>Verzweigungen</vt:lpstr>
      <vt:lpstr>Verzweigungen</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Die Pipeline II</vt:lpstr>
      <vt:lpstr>Übung: Pipeline II</vt:lpstr>
      <vt:lpstr>Mögliche Lösungen</vt:lpstr>
      <vt:lpstr>Hinweis</vt:lpstr>
      <vt:lpstr>Hinweis</vt:lpstr>
      <vt:lpstr>Die Pipeline II</vt:lpstr>
      <vt:lpstr>Die Pipeline II</vt:lpstr>
      <vt:lpstr>Abfragen mit WMI und CIM</vt:lpstr>
      <vt:lpstr>WMI / CIM</vt:lpstr>
      <vt:lpstr>WMI / CIM</vt:lpstr>
      <vt:lpstr>WMI / CIM</vt:lpstr>
      <vt:lpstr>WMI / CIM</vt:lpstr>
      <vt:lpstr>WMI / CIM</vt:lpstr>
      <vt:lpstr>WMI / CIM </vt:lpstr>
      <vt:lpstr>WMI / CIM</vt:lpstr>
      <vt:lpstr>WMI / CIM</vt:lpstr>
      <vt:lpstr>WMI / CIM</vt:lpstr>
      <vt:lpstr>WMI / CIM</vt:lpstr>
      <vt:lpstr>WMI / CIM</vt:lpstr>
      <vt:lpstr>WMI / CIM</vt:lpstr>
      <vt:lpstr>WMI / CIM</vt:lpstr>
      <vt:lpstr>WMI / CIM</vt:lpstr>
      <vt:lpstr>WMI / CIM</vt:lpstr>
      <vt:lpstr>WMI / CIM</vt:lpstr>
      <vt:lpstr>WMI / CIM</vt:lpstr>
      <vt:lpstr>WIM / CIM</vt:lpstr>
      <vt:lpstr>WMI / CIM</vt:lpstr>
      <vt:lpstr>WMI / CIM</vt:lpstr>
      <vt:lpstr>WMI / CIM</vt:lpstr>
      <vt:lpstr>WMI / CIM</vt:lpstr>
      <vt:lpstr>WMI / CIM</vt:lpstr>
      <vt:lpstr>Übung: WMI/CIM</vt:lpstr>
      <vt:lpstr>Übung: WMI/CIM</vt:lpstr>
      <vt:lpstr>Mögliche Lösungen</vt:lpstr>
      <vt:lpstr>Variablen II</vt:lpstr>
      <vt:lpstr>Variablen II</vt:lpstr>
      <vt:lpstr>Variablen II</vt:lpstr>
      <vt:lpstr>Variablen II</vt:lpstr>
      <vt:lpstr>Variablen II</vt:lpstr>
      <vt:lpstr>Variablen II</vt:lpstr>
      <vt:lpstr>Variablen II</vt:lpstr>
      <vt:lpstr>Variablen II</vt:lpstr>
      <vt:lpstr>Variablen II</vt:lpstr>
      <vt:lpstr>Übung: Variablen II</vt:lpstr>
      <vt:lpstr>Mögliche Lösungen</vt:lpstr>
      <vt:lpstr>Demonstration: Using Variables</vt:lpstr>
      <vt:lpstr>Skriptsicherheit</vt:lpstr>
      <vt:lpstr>Skripting</vt:lpstr>
      <vt:lpstr>Skripting</vt:lpstr>
      <vt:lpstr>Skripting</vt:lpstr>
      <vt:lpstr>Skripting</vt:lpstr>
      <vt:lpstr>Übung: Skriptsicherheit</vt:lpstr>
      <vt:lpstr>Mögliche Lösungen</vt:lpstr>
      <vt:lpstr>Skripting</vt:lpstr>
      <vt:lpstr>Skripting</vt:lpstr>
      <vt:lpstr>Skripting</vt:lpstr>
      <vt:lpstr>Skripting</vt:lpstr>
      <vt:lpstr>Skripting</vt:lpstr>
      <vt:lpstr>Skripting</vt:lpstr>
      <vt:lpstr>Skripting</vt:lpstr>
      <vt:lpstr>Skripting</vt:lpstr>
      <vt:lpstr>Skripting</vt:lpstr>
      <vt:lpstr>Skripting</vt:lpstr>
      <vt:lpstr>Demonstration: Adding Comment-Based Help</vt:lpstr>
      <vt:lpstr>Skripting</vt:lpstr>
      <vt:lpstr>Skripting</vt:lpstr>
      <vt:lpstr>Skripting</vt:lpstr>
      <vt:lpstr>Skripting</vt:lpstr>
      <vt:lpstr>Skripting</vt:lpstr>
      <vt:lpstr>Skripting</vt:lpstr>
      <vt:lpstr>Übung: Scripting</vt:lpstr>
      <vt:lpstr>Übung: Scripting</vt:lpstr>
      <vt:lpstr>Funktionen und Module</vt:lpstr>
      <vt:lpstr>Skripting</vt:lpstr>
      <vt:lpstr>Skripting</vt:lpstr>
      <vt:lpstr>Skripting</vt:lpstr>
      <vt:lpstr>Skripting</vt:lpstr>
      <vt:lpstr>Skripting</vt:lpstr>
      <vt:lpstr>Script Module File Location</vt:lpstr>
      <vt:lpstr>Skripting</vt:lpstr>
      <vt:lpstr>Begin-Process-End</vt:lpstr>
      <vt:lpstr>Begin-Process-End</vt:lpstr>
      <vt:lpstr>Begin-Process-End</vt:lpstr>
      <vt:lpstr>Begin-Process-End</vt:lpstr>
      <vt:lpstr>Begin-Process-End</vt:lpstr>
      <vt:lpstr>Begin-Process-End</vt:lpstr>
      <vt:lpstr>Begin-Process-End</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Fehlerbehandlung</vt:lpstr>
      <vt:lpstr>Übung: Fehlerbehandlung</vt:lpstr>
      <vt:lpstr>Skripting-Tips</vt:lpstr>
      <vt:lpstr>Tipps</vt:lpstr>
      <vt:lpstr>Tipps</vt:lpstr>
      <vt:lpstr>Tipps</vt:lpstr>
      <vt:lpstr>PowerShell Remoting</vt:lpstr>
      <vt:lpstr>PS Remoting</vt:lpstr>
      <vt:lpstr>PS Remoting</vt:lpstr>
      <vt:lpstr>PS Remoting</vt:lpstr>
      <vt:lpstr>PS Remoting</vt:lpstr>
      <vt:lpstr>Übung: PS Remoting</vt:lpstr>
      <vt:lpstr>PowerShell Web Access</vt:lpstr>
      <vt:lpstr>PS Web Access</vt:lpstr>
      <vt:lpstr>PS Web-Access</vt:lpstr>
      <vt:lpstr>Übung: PowerShell Web Access</vt:lpstr>
      <vt:lpstr>Desired State Configuration</vt:lpstr>
      <vt:lpstr>Desired State Configuration</vt:lpstr>
      <vt:lpstr>Desired State Configuration</vt:lpstr>
      <vt:lpstr>Desired State Configuration</vt:lpstr>
      <vt:lpstr>Desired State Configuration</vt:lpstr>
      <vt:lpstr>Desired State Configuration</vt:lpstr>
      <vt:lpstr>Fragen und offene Punkte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PowerShell - Administration automatisieren</dc:title>
  <dc:creator>Stefan Ober</dc:creator>
  <cp:keywords>PowerShell</cp:keywords>
  <cp:lastModifiedBy>Daniel Rerich</cp:lastModifiedBy>
  <cp:revision>923</cp:revision>
  <cp:lastPrinted>2018-09-12T14:34:06Z</cp:lastPrinted>
  <dcterms:created xsi:type="dcterms:W3CDTF">2012-02-29T13:33:06Z</dcterms:created>
  <dcterms:modified xsi:type="dcterms:W3CDTF">2023-01-09T09:38:08Z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0x010100BF391AEE31C99448A543937035626E06</vt:lpwstr>
  </property>
  <property fmtid="{D5CDD505-2E9C-101B-9397-08002B2CF9AE}" pid="3" name="Thema">
    <vt:lpwstr>47;#nicht zugeordnet|83dd853b-6e4a-474a-9180-31ee9b61d86a</vt:lpwstr>
  </property>
  <property fmtid="{D5CDD505-2E9C-101B-9397-08002B2CF9AE}" pid="4" name="Kurstitel">
    <vt:lpwstr>3;#nicht zugeordnet|019c91e6-bb0e-43eb-99bf-aee28d7ce2ce</vt:lpwstr>
  </property>
  <property fmtid="{D5CDD505-2E9C-101B-9397-08002B2CF9AE}" pid="5" name="_dlc_DocIdItemGuid">
    <vt:lpwstr>6f9ac851-da9c-4c5a-b686-a592aa10d106</vt:lpwstr>
  </property>
  <property fmtid="{D5CDD505-2E9C-101B-9397-08002B2CF9AE}" pid="6" name="AuthorIds_UIVersion_512">
    <vt:lpwstr>12</vt:lpwstr>
  </property>
  <property fmtid="{D5CDD505-2E9C-101B-9397-08002B2CF9AE}" pid="7" name="MediaServiceImageTags">
    <vt:lpwstr/>
  </property>
</Properties>
</file>